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6"/>
  </p:notesMasterIdLst>
  <p:sldIdLst>
    <p:sldId id="282" r:id="rId2"/>
    <p:sldId id="283" r:id="rId3"/>
    <p:sldId id="322" r:id="rId4"/>
    <p:sldId id="323" r:id="rId5"/>
    <p:sldId id="320" r:id="rId6"/>
    <p:sldId id="321" r:id="rId7"/>
    <p:sldId id="285" r:id="rId8"/>
    <p:sldId id="286" r:id="rId9"/>
    <p:sldId id="287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24" r:id="rId41"/>
    <p:sldId id="338" r:id="rId42"/>
    <p:sldId id="337" r:id="rId43"/>
    <p:sldId id="336" r:id="rId44"/>
    <p:sldId id="319" r:id="rId45"/>
    <p:sldId id="280" r:id="rId46"/>
    <p:sldId id="281" r:id="rId47"/>
    <p:sldId id="258" r:id="rId48"/>
    <p:sldId id="259" r:id="rId49"/>
    <p:sldId id="261" r:id="rId50"/>
    <p:sldId id="260" r:id="rId51"/>
    <p:sldId id="262" r:id="rId52"/>
    <p:sldId id="263" r:id="rId53"/>
    <p:sldId id="265" r:id="rId54"/>
    <p:sldId id="266" r:id="rId55"/>
    <p:sldId id="268" r:id="rId56"/>
    <p:sldId id="269" r:id="rId57"/>
    <p:sldId id="271" r:id="rId58"/>
    <p:sldId id="272" r:id="rId59"/>
    <p:sldId id="270" r:id="rId60"/>
    <p:sldId id="267" r:id="rId61"/>
    <p:sldId id="264" r:id="rId62"/>
    <p:sldId id="257" r:id="rId63"/>
    <p:sldId id="274" r:id="rId64"/>
    <p:sldId id="335" r:id="rId65"/>
    <p:sldId id="334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276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kkonen, Ilmo T" initials="KI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>
        <p:scale>
          <a:sx n="124" d="100"/>
          <a:sy n="124" d="100"/>
        </p:scale>
        <p:origin x="130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commentAuthors" Target="commentAuthors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wmf"/><Relationship Id="rId3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image" Target="../media/image27.wmf"/><Relationship Id="rId3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66942-022B-4BFE-B79E-3F5ABD8207D3}" type="datetimeFigureOut">
              <a:rPr lang="fi-FI" smtClean="0"/>
              <a:t>23.10.2017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C6226-2735-49B1-ACC8-B9F7B8565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407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866B-68E1-455A-B82B-961BFA97442A}" type="datetime1">
              <a:rPr lang="fi-FI" smtClean="0"/>
              <a:t>23.10.2017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A5A3-F9E9-41C1-8B4D-DB7DF1D952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47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B385F-E0D7-4503-9843-D64DF31BB163}" type="datetime1">
              <a:rPr lang="fi-FI" smtClean="0"/>
              <a:t>23.10.2017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A5A3-F9E9-41C1-8B4D-DB7DF1D952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519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6A79-BDA4-413A-8034-8C9216CBF906}" type="datetime1">
              <a:rPr lang="fi-FI" smtClean="0"/>
              <a:t>23.10.2017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A5A3-F9E9-41C1-8B4D-DB7DF1D952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356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AD2C-9052-4035-A7A6-E53A4E720026}" type="datetime1">
              <a:rPr lang="fi-FI" smtClean="0"/>
              <a:t>23.10.2017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A5A3-F9E9-41C1-8B4D-DB7DF1D952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613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F3D3-2F39-4A07-A60F-A919C8421FB9}" type="datetime1">
              <a:rPr lang="fi-FI" smtClean="0"/>
              <a:t>23.10.2017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A5A3-F9E9-41C1-8B4D-DB7DF1D952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647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B9B1-9A48-49BE-B301-2B2A5D305066}" type="datetime1">
              <a:rPr lang="fi-FI" smtClean="0"/>
              <a:t>23.10.2017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A5A3-F9E9-41C1-8B4D-DB7DF1D952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527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5C26-BA1A-4079-8C31-E5D009AC8221}" type="datetime1">
              <a:rPr lang="fi-FI" smtClean="0"/>
              <a:t>23.10.2017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A5A3-F9E9-41C1-8B4D-DB7DF1D952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4730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3216-BA83-4930-A610-9BF83BDBF736}" type="datetime1">
              <a:rPr lang="fi-FI" smtClean="0"/>
              <a:t>23.10.2017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A5A3-F9E9-41C1-8B4D-DB7DF1D952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7746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B9BB-25A0-43D3-8940-8BA18563DEBD}" type="datetime1">
              <a:rPr lang="fi-FI" smtClean="0"/>
              <a:t>23.10.2017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A5A3-F9E9-41C1-8B4D-DB7DF1D952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3217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D7E5-BEC9-4AF9-9788-82DEC0F6DF43}" type="datetime1">
              <a:rPr lang="fi-FI" smtClean="0"/>
              <a:t>23.10.2017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A5A3-F9E9-41C1-8B4D-DB7DF1D952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595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7191F-C392-4EDB-96B6-1E9EDA1FE64A}" type="datetime1">
              <a:rPr lang="fi-FI" smtClean="0"/>
              <a:t>23.10.2017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A5A3-F9E9-41C1-8B4D-DB7DF1D952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557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EF9CF-CF9D-4480-949D-653A768BBE11}" type="datetime1">
              <a:rPr lang="fi-FI" smtClean="0"/>
              <a:t>23.10.2017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4A5A3-F9E9-41C1-8B4D-DB7DF1D952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770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3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4.w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5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6.w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27.w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2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31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0.png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Aioni_(geologia)" TargetMode="External"/><Relationship Id="rId4" Type="http://schemas.openxmlformats.org/officeDocument/2006/relationships/hyperlink" Target="https://fi.wikipedia.org/wiki/Maailmankausi" TargetMode="External"/><Relationship Id="rId5" Type="http://schemas.openxmlformats.org/officeDocument/2006/relationships/hyperlink" Target="https://fi.wikipedia.org/wiki/Kausi_(geologia)" TargetMode="External"/><Relationship Id="rId6" Type="http://schemas.openxmlformats.org/officeDocument/2006/relationships/hyperlink" Target="https://fi.wikipedia.org/wiki/Epookki_(geologia)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w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w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2267" y="1617133"/>
            <a:ext cx="642393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800" b="1" dirty="0" err="1" smtClean="0"/>
              <a:t>Crustal</a:t>
            </a:r>
            <a:r>
              <a:rPr lang="fi-FI" sz="2800" b="1" dirty="0" smtClean="0"/>
              <a:t> </a:t>
            </a:r>
            <a:r>
              <a:rPr lang="fi-FI" sz="2800" b="1" dirty="0" err="1" smtClean="0"/>
              <a:t>thermal</a:t>
            </a:r>
            <a:r>
              <a:rPr lang="fi-FI" sz="2800" b="1" dirty="0" smtClean="0"/>
              <a:t> </a:t>
            </a:r>
            <a:r>
              <a:rPr lang="fi-FI" sz="2800" b="1" dirty="0" err="1" smtClean="0"/>
              <a:t>processes</a:t>
            </a:r>
            <a:r>
              <a:rPr lang="fi-FI" sz="2800" b="1" dirty="0" smtClean="0"/>
              <a:t> &amp;</a:t>
            </a:r>
          </a:p>
          <a:p>
            <a:pPr algn="ctr"/>
            <a:r>
              <a:rPr lang="fi-FI" sz="2800" b="1" dirty="0" err="1" smtClean="0"/>
              <a:t>Low</a:t>
            </a:r>
            <a:r>
              <a:rPr lang="fi-FI" sz="2800" b="1" dirty="0" smtClean="0"/>
              <a:t>-T </a:t>
            </a:r>
            <a:r>
              <a:rPr lang="fi-FI" sz="2800" b="1" dirty="0" err="1" smtClean="0"/>
              <a:t>thermochronology</a:t>
            </a:r>
            <a:r>
              <a:rPr lang="fi-FI" sz="2800" b="1" dirty="0" smtClean="0"/>
              <a:t> in </a:t>
            </a:r>
            <a:r>
              <a:rPr lang="fi-FI" sz="2800" b="1" dirty="0" err="1" smtClean="0"/>
              <a:t>Fennoscandia</a:t>
            </a:r>
            <a:endParaRPr lang="fi-FI" sz="2800" b="1" dirty="0" smtClean="0"/>
          </a:p>
          <a:p>
            <a:pPr algn="ctr"/>
            <a:endParaRPr lang="fi-FI" dirty="0"/>
          </a:p>
          <a:p>
            <a:pPr algn="ctr"/>
            <a:r>
              <a:rPr lang="fi-FI" i="1" dirty="0" smtClean="0"/>
              <a:t>Ilmo Kukkonen</a:t>
            </a:r>
          </a:p>
          <a:p>
            <a:pPr algn="ctr"/>
            <a:endParaRPr lang="fi-FI" i="1" dirty="0"/>
          </a:p>
          <a:p>
            <a:pPr algn="ctr"/>
            <a:r>
              <a:rPr lang="fi-FI" i="1" dirty="0" err="1" smtClean="0"/>
              <a:t>Lecture</a:t>
            </a:r>
            <a:r>
              <a:rPr lang="fi-FI" i="1" dirty="0" smtClean="0"/>
              <a:t> on </a:t>
            </a:r>
            <a:r>
              <a:rPr lang="fi-FI" i="1" dirty="0" err="1" smtClean="0"/>
              <a:t>the</a:t>
            </a:r>
            <a:r>
              <a:rPr lang="fi-FI" i="1" dirty="0" smtClean="0"/>
              <a:t> </a:t>
            </a:r>
          </a:p>
          <a:p>
            <a:pPr algn="ctr"/>
            <a:r>
              <a:rPr lang="fi-FI" i="1" dirty="0" smtClean="0"/>
              <a:t>Short </a:t>
            </a:r>
            <a:r>
              <a:rPr lang="fi-FI" i="1" dirty="0" err="1" smtClean="0"/>
              <a:t>course</a:t>
            </a:r>
            <a:r>
              <a:rPr lang="fi-FI" i="1" dirty="0" smtClean="0"/>
              <a:t> on </a:t>
            </a:r>
            <a:r>
              <a:rPr lang="fi-FI" i="1" dirty="0" err="1" smtClean="0"/>
              <a:t>low</a:t>
            </a:r>
            <a:r>
              <a:rPr lang="fi-FI" i="1" dirty="0" smtClean="0"/>
              <a:t> </a:t>
            </a:r>
            <a:r>
              <a:rPr lang="fi-FI" i="1" dirty="0" err="1" smtClean="0"/>
              <a:t>temperature</a:t>
            </a:r>
            <a:r>
              <a:rPr lang="fi-FI" i="1" dirty="0" smtClean="0"/>
              <a:t> </a:t>
            </a:r>
            <a:r>
              <a:rPr lang="fi-FI" i="1" dirty="0" err="1" smtClean="0"/>
              <a:t>thermochronology</a:t>
            </a:r>
            <a:endParaRPr lang="fi-FI" i="1" dirty="0" smtClean="0"/>
          </a:p>
          <a:p>
            <a:pPr algn="ctr"/>
            <a:endParaRPr lang="fi-FI" i="1" dirty="0" smtClean="0"/>
          </a:p>
          <a:p>
            <a:pPr algn="ctr"/>
            <a:r>
              <a:rPr lang="fi-FI" i="1" dirty="0" err="1" smtClean="0"/>
              <a:t>University</a:t>
            </a:r>
            <a:r>
              <a:rPr lang="fi-FI" i="1" dirty="0" smtClean="0"/>
              <a:t> of Helsinki</a:t>
            </a:r>
          </a:p>
          <a:p>
            <a:pPr algn="ctr"/>
            <a:r>
              <a:rPr lang="fi-FI" i="1" dirty="0" err="1" smtClean="0"/>
              <a:t>Oct</a:t>
            </a:r>
            <a:r>
              <a:rPr lang="fi-FI" i="1" dirty="0" smtClean="0"/>
              <a:t> 23 – 27, 2017</a:t>
            </a:r>
            <a:endParaRPr lang="fi-FI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37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60648"/>
            <a:ext cx="5573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Effect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erosion</a:t>
            </a:r>
            <a:r>
              <a:rPr lang="fi-FI" sz="2400" b="1" dirty="0" smtClean="0"/>
              <a:t>, </a:t>
            </a:r>
            <a:r>
              <a:rPr lang="fi-FI" sz="2400" b="1" dirty="0" err="1" smtClean="0"/>
              <a:t>sedimentation</a:t>
            </a:r>
            <a:r>
              <a:rPr lang="fi-FI" sz="2400" b="1" dirty="0" smtClean="0"/>
              <a:t> and </a:t>
            </a:r>
            <a:r>
              <a:rPr lang="fi-FI" sz="2400" b="1" dirty="0" err="1" smtClean="0"/>
              <a:t>uplift</a:t>
            </a:r>
            <a:endParaRPr lang="fi-FI" sz="24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4688309" cy="447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849796"/>
            <a:ext cx="403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Effect</a:t>
            </a:r>
            <a:r>
              <a:rPr lang="fi-FI" dirty="0" smtClean="0"/>
              <a:t> of </a:t>
            </a:r>
            <a:r>
              <a:rPr lang="fi-FI" dirty="0" err="1" smtClean="0"/>
              <a:t>uplift</a:t>
            </a:r>
            <a:r>
              <a:rPr lang="fi-FI" dirty="0" smtClean="0"/>
              <a:t> and </a:t>
            </a:r>
            <a:r>
              <a:rPr lang="fi-FI" dirty="0" err="1" smtClean="0"/>
              <a:t>erosion</a:t>
            </a:r>
            <a:r>
              <a:rPr lang="fi-FI" dirty="0" smtClean="0"/>
              <a:t> on </a:t>
            </a:r>
            <a:r>
              <a:rPr lang="fi-FI" dirty="0" err="1" smtClean="0"/>
              <a:t>geotherms</a:t>
            </a: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5148064" y="1743145"/>
            <a:ext cx="325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Steady-state</a:t>
            </a:r>
            <a:r>
              <a:rPr lang="fi-FI" dirty="0" smtClean="0"/>
              <a:t> </a:t>
            </a:r>
            <a:r>
              <a:rPr lang="fi-FI" dirty="0" err="1" smtClean="0"/>
              <a:t>temperature</a:t>
            </a:r>
            <a:r>
              <a:rPr lang="fi-FI" dirty="0" smtClean="0"/>
              <a:t> </a:t>
            </a:r>
            <a:r>
              <a:rPr lang="fi-FI" dirty="0" err="1" smtClean="0"/>
              <a:t>profile</a:t>
            </a:r>
            <a:endParaRPr lang="fi-FI" dirty="0"/>
          </a:p>
        </p:txBody>
      </p:sp>
      <p:sp>
        <p:nvSpPr>
          <p:cNvPr id="5" name="TextBox 4"/>
          <p:cNvSpPr txBox="1"/>
          <p:nvPr/>
        </p:nvSpPr>
        <p:spPr>
          <a:xfrm>
            <a:off x="5148064" y="3933056"/>
            <a:ext cx="3316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Sudden</a:t>
            </a:r>
            <a:r>
              <a:rPr lang="fi-FI" dirty="0" smtClean="0"/>
              <a:t> </a:t>
            </a:r>
            <a:r>
              <a:rPr lang="fi-FI" dirty="0" err="1" smtClean="0"/>
              <a:t>Uplift</a:t>
            </a:r>
            <a:r>
              <a:rPr lang="fi-FI" dirty="0" smtClean="0"/>
              <a:t> of </a:t>
            </a:r>
            <a:r>
              <a:rPr lang="fi-FI" dirty="0" err="1" smtClean="0"/>
              <a:t>block</a:t>
            </a:r>
            <a:endParaRPr lang="fi-FI" dirty="0" smtClean="0"/>
          </a:p>
          <a:p>
            <a:r>
              <a:rPr lang="fi-FI" dirty="0" smtClean="0"/>
              <a:t>New </a:t>
            </a:r>
            <a:r>
              <a:rPr lang="fi-FI" dirty="0" err="1" smtClean="0"/>
              <a:t>T-z</a:t>
            </a:r>
            <a:r>
              <a:rPr lang="fi-FI" dirty="0" smtClean="0"/>
              <a:t> </a:t>
            </a:r>
            <a:r>
              <a:rPr lang="fi-FI" dirty="0" err="1" smtClean="0"/>
              <a:t>curves</a:t>
            </a:r>
            <a:r>
              <a:rPr lang="fi-FI" dirty="0" smtClean="0"/>
              <a:t> B, C, D and B</a:t>
            </a:r>
            <a:r>
              <a:rPr lang="fi-FI" baseline="-25000" dirty="0" smtClean="0"/>
              <a:t>1</a:t>
            </a:r>
            <a:r>
              <a:rPr lang="fi-FI" dirty="0" smtClean="0"/>
              <a:t>, C</a:t>
            </a:r>
            <a:r>
              <a:rPr lang="fi-FI" baseline="-250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0072" y="4941168"/>
            <a:ext cx="3628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Sudden</a:t>
            </a:r>
            <a:r>
              <a:rPr lang="fi-FI" dirty="0" smtClean="0"/>
              <a:t> </a:t>
            </a:r>
            <a:r>
              <a:rPr lang="fi-FI" dirty="0" err="1" smtClean="0"/>
              <a:t>erosion</a:t>
            </a:r>
            <a:r>
              <a:rPr lang="fi-FI" dirty="0" smtClean="0"/>
              <a:t> </a:t>
            </a:r>
            <a:r>
              <a:rPr lang="fi-FI" dirty="0" err="1" smtClean="0"/>
              <a:t>back</a:t>
            </a:r>
            <a:r>
              <a:rPr lang="fi-FI" dirty="0" smtClean="0"/>
              <a:t> to </a:t>
            </a:r>
            <a:r>
              <a:rPr lang="fi-FI" dirty="0" err="1" smtClean="0"/>
              <a:t>original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r>
              <a:rPr lang="fi-FI" dirty="0" smtClean="0"/>
              <a:t>New </a:t>
            </a:r>
            <a:r>
              <a:rPr lang="fi-FI" dirty="0" err="1" smtClean="0"/>
              <a:t>T-z</a:t>
            </a:r>
            <a:r>
              <a:rPr lang="fi-FI" dirty="0" smtClean="0"/>
              <a:t> </a:t>
            </a:r>
            <a:r>
              <a:rPr lang="fi-FI" dirty="0" err="1" smtClean="0"/>
              <a:t>curves</a:t>
            </a:r>
            <a:r>
              <a:rPr lang="fi-FI" dirty="0" smtClean="0"/>
              <a:t> F, G</a:t>
            </a:r>
            <a:endParaRPr lang="fi-F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69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908720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The </a:t>
            </a:r>
            <a:r>
              <a:rPr lang="fi-FI" dirty="0" err="1" smtClean="0"/>
              <a:t>thermal</a:t>
            </a:r>
            <a:r>
              <a:rPr lang="fi-FI" dirty="0" smtClean="0"/>
              <a:t> </a:t>
            </a:r>
            <a:r>
              <a:rPr lang="fi-FI" dirty="0" err="1" smtClean="0"/>
              <a:t>effect</a:t>
            </a:r>
            <a:r>
              <a:rPr lang="fi-FI" dirty="0" smtClean="0"/>
              <a:t> of </a:t>
            </a:r>
            <a:r>
              <a:rPr lang="fi-FI" dirty="0" err="1" smtClean="0"/>
              <a:t>sedimentation</a:t>
            </a:r>
            <a:r>
              <a:rPr lang="fi-FI" dirty="0" smtClean="0"/>
              <a:t> and </a:t>
            </a:r>
            <a:r>
              <a:rPr lang="fi-FI" dirty="0" err="1" smtClean="0"/>
              <a:t>erosion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b="1" dirty="0" err="1" smtClean="0"/>
              <a:t>analogous</a:t>
            </a:r>
            <a:r>
              <a:rPr lang="fi-FI" b="1" dirty="0" smtClean="0"/>
              <a:t> to </a:t>
            </a:r>
            <a:r>
              <a:rPr lang="fi-FI" b="1" dirty="0" err="1" smtClean="0"/>
              <a:t>convective</a:t>
            </a:r>
            <a:r>
              <a:rPr lang="fi-FI" b="1" dirty="0" smtClean="0"/>
              <a:t> </a:t>
            </a:r>
            <a:r>
              <a:rPr lang="fi-FI" b="1" dirty="0" err="1" smtClean="0"/>
              <a:t>heat</a:t>
            </a:r>
            <a:r>
              <a:rPr lang="fi-FI" b="1" dirty="0" smtClean="0"/>
              <a:t> </a:t>
            </a:r>
            <a:r>
              <a:rPr lang="fi-FI" b="1" dirty="0" err="1" smtClean="0"/>
              <a:t>transfer</a:t>
            </a:r>
            <a:r>
              <a:rPr lang="fi-FI" b="1" dirty="0" smtClean="0"/>
              <a:t> </a:t>
            </a:r>
            <a:r>
              <a:rPr lang="fi-FI" b="1" dirty="0" err="1" smtClean="0"/>
              <a:t>problems</a:t>
            </a:r>
            <a:endParaRPr lang="fi-FI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Moving</a:t>
            </a:r>
            <a:r>
              <a:rPr lang="fi-FI" dirty="0" smtClean="0"/>
              <a:t> </a:t>
            </a:r>
            <a:r>
              <a:rPr lang="fi-FI" dirty="0" err="1" smtClean="0"/>
              <a:t>bedrock</a:t>
            </a:r>
            <a:r>
              <a:rPr lang="fi-FI" dirty="0" smtClean="0"/>
              <a:t> </a:t>
            </a:r>
            <a:r>
              <a:rPr lang="fi-FI" dirty="0" err="1" smtClean="0"/>
              <a:t>transports</a:t>
            </a:r>
            <a:r>
              <a:rPr lang="fi-FI" dirty="0" smtClean="0"/>
              <a:t> </a:t>
            </a:r>
            <a:r>
              <a:rPr lang="fi-FI" dirty="0" err="1" smtClean="0"/>
              <a:t>heat</a:t>
            </a:r>
            <a:r>
              <a:rPr lang="fi-FI" dirty="0" smtClean="0"/>
              <a:t> with </a:t>
            </a:r>
            <a:r>
              <a:rPr lang="fi-FI" dirty="0" err="1" smtClean="0"/>
              <a:t>itself</a:t>
            </a: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Heat</a:t>
            </a:r>
            <a:r>
              <a:rPr lang="fi-FI" dirty="0" smtClean="0"/>
              <a:t> </a:t>
            </a:r>
            <a:r>
              <a:rPr lang="fi-FI" dirty="0" err="1" smtClean="0"/>
              <a:t>conduction</a:t>
            </a:r>
            <a:r>
              <a:rPr lang="fi-FI" dirty="0" smtClean="0"/>
              <a:t> </a:t>
            </a:r>
            <a:r>
              <a:rPr lang="fi-FI" dirty="0" err="1" smtClean="0"/>
              <a:t>equation</a:t>
            </a:r>
            <a:r>
              <a:rPr lang="fi-FI" dirty="0" smtClean="0"/>
              <a:t> in 1D:</a:t>
            </a:r>
            <a:endParaRPr lang="fi-FI" dirty="0"/>
          </a:p>
          <a:p>
            <a:endParaRPr lang="fi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59632" y="2564904"/>
                <a:ext cx="2073773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/>
                        </a:rPr>
                        <m:t>𝑠</m:t>
                      </m:r>
                      <m:f>
                        <m:f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i-FI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fi-FI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fi-FI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fi-FI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i-FI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fi-FI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fi-FI" b="0" i="1" smtClean="0">
                          <a:latin typeface="Cambria Math"/>
                        </a:rPr>
                        <m:t>+</m:t>
                      </m:r>
                      <m:r>
                        <a:rPr lang="fi-FI" b="0" i="1" smtClean="0">
                          <a:latin typeface="Cambria Math"/>
                        </a:rPr>
                        <m:t>𝑢</m:t>
                      </m:r>
                      <m:f>
                        <m:fPr>
                          <m:ctrlPr>
                            <a:rPr lang="fi-FI" b="0" i="1" smtClean="0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num>
                        <m:den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564904"/>
                <a:ext cx="2073773" cy="64812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07604" y="3510538"/>
                <a:ext cx="756084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 smtClean="0"/>
                  <a:t>w</a:t>
                </a:r>
                <a:r>
                  <a:rPr lang="fi-FI" dirty="0" err="1" smtClean="0"/>
                  <a:t>here</a:t>
                </a:r>
                <a:r>
                  <a:rPr lang="fi-FI" dirty="0" smtClean="0"/>
                  <a:t> </a:t>
                </a:r>
              </a:p>
              <a:p>
                <a:r>
                  <a:rPr lang="fi-FI" dirty="0"/>
                  <a:t>s</a:t>
                </a:r>
                <a:r>
                  <a:rPr lang="fi-FI" dirty="0" smtClean="0"/>
                  <a:t> is </a:t>
                </a:r>
                <a:r>
                  <a:rPr lang="fi-FI" dirty="0" err="1" smtClean="0"/>
                  <a:t>diffusivity</a:t>
                </a:r>
                <a:r>
                  <a:rPr lang="fi-FI" dirty="0" smtClean="0"/>
                  <a:t> and </a:t>
                </a:r>
              </a:p>
              <a:p>
                <a14:m>
                  <m:oMath xmlns:m="http://schemas.openxmlformats.org/officeDocument/2006/math">
                    <m:r>
                      <a:rPr lang="fi-FI" b="0" i="1" smtClean="0">
                        <a:latin typeface="Cambria Math"/>
                      </a:rPr>
                      <m:t>𝑢</m:t>
                    </m:r>
                  </m:oMath>
                </a14:m>
                <a:r>
                  <a:rPr lang="fi-FI" dirty="0" smtClean="0"/>
                  <a:t> is the </a:t>
                </a:r>
                <a:r>
                  <a:rPr lang="fi-FI" dirty="0" err="1" smtClean="0"/>
                  <a:t>velocity</a:t>
                </a:r>
                <a:r>
                  <a:rPr lang="fi-FI" dirty="0" smtClean="0"/>
                  <a:t> of the medium </a:t>
                </a:r>
                <a:r>
                  <a:rPr lang="fi-FI" dirty="0" err="1" smtClean="0"/>
                  <a:t>relative</a:t>
                </a:r>
                <a:r>
                  <a:rPr lang="fi-FI" dirty="0" smtClean="0"/>
                  <a:t> to the </a:t>
                </a:r>
                <a:r>
                  <a:rPr lang="fi-FI" dirty="0" err="1" smtClean="0"/>
                  <a:t>boundary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surface</a:t>
                </a:r>
                <a:r>
                  <a:rPr lang="fi-FI" dirty="0" smtClean="0"/>
                  <a:t> </a:t>
                </a:r>
              </a:p>
              <a:p>
                <a:r>
                  <a:rPr lang="fi-FI" dirty="0" smtClean="0"/>
                  <a:t>(</a:t>
                </a:r>
                <a:r>
                  <a:rPr lang="fi-FI" dirty="0" err="1" smtClean="0"/>
                  <a:t>if</a:t>
                </a:r>
                <a:r>
                  <a:rPr lang="fi-FI" dirty="0" smtClean="0"/>
                  <a:t> z is </a:t>
                </a:r>
                <a:r>
                  <a:rPr lang="fi-FI" dirty="0" err="1" smtClean="0"/>
                  <a:t>positive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downward</a:t>
                </a:r>
                <a:r>
                  <a:rPr lang="fi-FI" dirty="0" smtClean="0"/>
                  <a:t>, </a:t>
                </a:r>
                <a:r>
                  <a:rPr lang="fi-FI" b="1" dirty="0" err="1" smtClean="0"/>
                  <a:t>positive</a:t>
                </a:r>
                <a:r>
                  <a:rPr lang="fi-FI" b="1" dirty="0" smtClean="0"/>
                  <a:t> </a:t>
                </a:r>
                <a:r>
                  <a:rPr lang="fi-FI" b="1" dirty="0" err="1" smtClean="0"/>
                  <a:t>velocity</a:t>
                </a:r>
                <a:r>
                  <a:rPr lang="fi-FI" b="1" dirty="0" smtClean="0"/>
                  <a:t> is for </a:t>
                </a:r>
                <a:r>
                  <a:rPr lang="fi-FI" b="1" dirty="0" err="1" smtClean="0"/>
                  <a:t>sedimentation</a:t>
                </a:r>
                <a:r>
                  <a:rPr lang="fi-FI" b="1" dirty="0" smtClean="0"/>
                  <a:t> </a:t>
                </a:r>
                <a:r>
                  <a:rPr lang="fi-FI" dirty="0" smtClean="0"/>
                  <a:t>and </a:t>
                </a:r>
                <a:r>
                  <a:rPr lang="fi-FI" b="1" dirty="0" err="1" smtClean="0"/>
                  <a:t>negative</a:t>
                </a:r>
                <a:r>
                  <a:rPr lang="fi-FI" b="1" dirty="0" smtClean="0"/>
                  <a:t> for </a:t>
                </a:r>
                <a:r>
                  <a:rPr lang="fi-FI" b="1" dirty="0" err="1" smtClean="0"/>
                  <a:t>erosion</a:t>
                </a:r>
                <a:r>
                  <a:rPr lang="fi-FI" dirty="0" smtClean="0"/>
                  <a:t>)</a:t>
                </a:r>
              </a:p>
              <a:p>
                <a:endParaRPr lang="fi-FI" dirty="0" smtClean="0"/>
              </a:p>
              <a:p>
                <a:endParaRPr lang="fi-FI" dirty="0"/>
              </a:p>
              <a:p>
                <a:endParaRPr lang="fi-FI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3510538"/>
                <a:ext cx="7560840" cy="2308324"/>
              </a:xfrm>
              <a:prstGeom prst="rect">
                <a:avLst/>
              </a:prstGeom>
              <a:blipFill rotWithShape="1">
                <a:blip r:embed="rId3"/>
                <a:stretch>
                  <a:fillRect l="-645" t="-1319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007604" y="5807005"/>
            <a:ext cx="4178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and </a:t>
            </a:r>
            <a:r>
              <a:rPr lang="fi-FI" dirty="0" err="1" smtClean="0"/>
              <a:t>when</a:t>
            </a:r>
            <a:r>
              <a:rPr lang="fi-FI" dirty="0" smtClean="0"/>
              <a:t> t &gt; 0, the </a:t>
            </a:r>
            <a:r>
              <a:rPr lang="fi-FI" dirty="0" err="1" smtClean="0"/>
              <a:t>surface</a:t>
            </a:r>
            <a:r>
              <a:rPr lang="fi-FI" dirty="0" smtClean="0"/>
              <a:t> </a:t>
            </a:r>
            <a:r>
              <a:rPr lang="fi-FI" dirty="0" err="1" smtClean="0"/>
              <a:t>temperature</a:t>
            </a:r>
            <a:r>
              <a:rPr lang="fi-FI" dirty="0" smtClean="0"/>
              <a:t> is</a:t>
            </a:r>
            <a:r>
              <a:rPr lang="fi-FI" i="1" dirty="0" smtClean="0"/>
              <a:t/>
            </a:r>
            <a:br>
              <a:rPr lang="fi-FI" i="1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07604" y="5172531"/>
                <a:ext cx="15423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/>
                        </a:rPr>
                        <m:t>𝑇</m:t>
                      </m:r>
                      <m:r>
                        <a:rPr lang="fi-FI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fi-FI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i-FI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fi-FI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r>
                        <a:rPr lang="fi-FI" b="0" i="1" smtClean="0"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5172531"/>
                <a:ext cx="154234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815923" y="5172531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w</a:t>
            </a:r>
            <a:r>
              <a:rPr lang="fi-FI" dirty="0" err="1" smtClean="0"/>
              <a:t>hen</a:t>
            </a:r>
            <a:r>
              <a:rPr lang="fi-FI" dirty="0" smtClean="0"/>
              <a:t> t = 0</a:t>
            </a:r>
            <a:endParaRPr lang="fi-FI" dirty="0"/>
          </a:p>
        </p:txBody>
      </p:sp>
      <p:sp>
        <p:nvSpPr>
          <p:cNvPr id="8" name="TextBox 7"/>
          <p:cNvSpPr txBox="1"/>
          <p:nvPr/>
        </p:nvSpPr>
        <p:spPr>
          <a:xfrm>
            <a:off x="6084168" y="2704301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(10.2)</a:t>
            </a:r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6084168" y="5172531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(10.3)</a:t>
            </a:r>
            <a:endParaRPr lang="fi-FI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017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4117" y="1340768"/>
                <a:ext cx="8280920" cy="1242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i-FI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,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fi-FI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fi-FI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i-FI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fi-FI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i-FI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−</m:t>
                          </m:r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𝜐</m:t>
                          </m:r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fi-FI" b="0" i="1" smtClean="0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i-FI" b="0" i="1" smtClean="0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i-FI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sub>
                          </m:sSub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fi-FI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i-FI" b="0" i="1" smtClean="0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</m:den>
                          </m:f>
                        </m:e>
                      </m:d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fi-FI" b="0" i="1" smtClean="0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fi-FI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fi-FI" b="0" i="1" smtClean="0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i-FI" b="0" i="1" smtClean="0">
                                          <a:latin typeface="Cambria Math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𝜐</m:t>
                                      </m:r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den>
                                  </m:f>
                                </m:e>
                              </m:d>
                            </m:sup>
                          </m:sSup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𝑒𝑟𝑓𝑐</m:t>
                          </m:r>
                          <m:d>
                            <m:dPr>
                              <m:ctrlPr>
                                <a:rPr lang="fi-FI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i-FI" b="0" i="1" smtClean="0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𝜐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fi-FI" b="0" i="1" smtClean="0">
                                          <a:latin typeface="Cambria Math" charset="0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𝑠𝑡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fi-FI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𝑒𝑟𝑓𝑐</m:t>
                          </m:r>
                          <m:d>
                            <m:dPr>
                              <m:ctrlPr>
                                <a:rPr lang="fi-FI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i-FI" b="0" i="1" smtClean="0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𝜐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fi-FI" b="0" i="1" smtClean="0">
                                          <a:latin typeface="Cambria Math" charset="0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𝑠𝑡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17" y="1340768"/>
                <a:ext cx="8280920" cy="124258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59632" y="3573016"/>
                <a:ext cx="72008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 smtClean="0"/>
                  <a:t>w</a:t>
                </a:r>
                <a:r>
                  <a:rPr lang="fi-FI" dirty="0" err="1" smtClean="0"/>
                  <a:t>here</a:t>
                </a:r>
                <a:r>
                  <a:rPr lang="fi-FI" dirty="0" smtClean="0"/>
                  <a:t> </a:t>
                </a:r>
                <a:endParaRPr lang="fi-FI" i="1" dirty="0" smtClean="0">
                  <a:latin typeface="Cambria Math"/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fi-FI" i="1">
                        <a:latin typeface="Cambria Math"/>
                        <a:ea typeface="Cambria Math"/>
                      </a:rPr>
                      <m:t>𝑢</m:t>
                    </m:r>
                  </m:oMath>
                </a14:m>
                <a:r>
                  <a:rPr lang="fi-FI" dirty="0" smtClean="0"/>
                  <a:t> is the (</a:t>
                </a:r>
                <a:r>
                  <a:rPr lang="fi-FI" dirty="0" err="1" smtClean="0"/>
                  <a:t>constant</a:t>
                </a:r>
                <a:r>
                  <a:rPr lang="fi-FI" dirty="0" smtClean="0"/>
                  <a:t>) </a:t>
                </a:r>
                <a:r>
                  <a:rPr lang="fi-FI" dirty="0" err="1" smtClean="0"/>
                  <a:t>rate</a:t>
                </a:r>
                <a:r>
                  <a:rPr lang="fi-FI" dirty="0" smtClean="0"/>
                  <a:t> of </a:t>
                </a:r>
                <a:r>
                  <a:rPr lang="fi-FI" dirty="0" err="1" smtClean="0"/>
                  <a:t>movement</a:t>
                </a:r>
                <a:r>
                  <a:rPr lang="fi-FI" dirty="0" smtClean="0"/>
                  <a:t> of the </a:t>
                </a:r>
                <a:r>
                  <a:rPr lang="fi-FI" dirty="0" err="1" smtClean="0"/>
                  <a:t>boundary</a:t>
                </a:r>
                <a:r>
                  <a:rPr lang="fi-FI" dirty="0" smtClean="0"/>
                  <a:t> with </a:t>
                </a:r>
                <a:r>
                  <a:rPr lang="fi-FI" dirty="0" err="1" smtClean="0"/>
                  <a:t>respect</a:t>
                </a:r>
                <a:r>
                  <a:rPr lang="fi-FI" dirty="0" smtClean="0"/>
                  <a:t> to a </a:t>
                </a:r>
                <a:r>
                  <a:rPr lang="fi-FI" dirty="0" err="1" smtClean="0"/>
                  <a:t>fixed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reference</a:t>
                </a:r>
                <a:r>
                  <a:rPr lang="fi-FI" dirty="0" smtClean="0"/>
                  <a:t> (</a:t>
                </a:r>
                <a:r>
                  <a:rPr lang="fi-FI" dirty="0" err="1" smtClean="0"/>
                  <a:t>uplift</a:t>
                </a:r>
                <a:r>
                  <a:rPr lang="fi-FI" dirty="0" smtClean="0"/>
                  <a:t>) and </a:t>
                </a:r>
                <a:endParaRPr lang="fi-FI" i="1" dirty="0" smtClean="0">
                  <a:latin typeface="Cambria Math"/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fi-FI" i="1">
                        <a:latin typeface="Cambria Math"/>
                        <a:ea typeface="Cambria Math"/>
                      </a:rPr>
                      <m:t>𝜐</m:t>
                    </m:r>
                  </m:oMath>
                </a14:m>
                <a:r>
                  <a:rPr lang="fi-FI" dirty="0" smtClean="0"/>
                  <a:t> is the (</a:t>
                </a:r>
                <a:r>
                  <a:rPr lang="fi-FI" dirty="0" err="1" smtClean="0"/>
                  <a:t>constant</a:t>
                </a:r>
                <a:r>
                  <a:rPr lang="fi-FI" dirty="0" smtClean="0"/>
                  <a:t>) </a:t>
                </a:r>
                <a:r>
                  <a:rPr lang="fi-FI" dirty="0" err="1" smtClean="0"/>
                  <a:t>velocity</a:t>
                </a:r>
                <a:r>
                  <a:rPr lang="fi-FI" dirty="0" smtClean="0"/>
                  <a:t> of the </a:t>
                </a:r>
                <a:r>
                  <a:rPr lang="fi-FI" dirty="0" err="1" smtClean="0"/>
                  <a:t>moving</a:t>
                </a:r>
                <a:r>
                  <a:rPr lang="fi-FI" dirty="0" smtClean="0"/>
                  <a:t> medium with </a:t>
                </a:r>
                <a:r>
                  <a:rPr lang="fi-FI" dirty="0" err="1" smtClean="0"/>
                  <a:t>respect</a:t>
                </a:r>
                <a:r>
                  <a:rPr lang="fi-FI" dirty="0" smtClean="0"/>
                  <a:t> to a </a:t>
                </a:r>
                <a:r>
                  <a:rPr lang="fi-FI" dirty="0" err="1" smtClean="0"/>
                  <a:t>point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fixed</a:t>
                </a:r>
                <a:r>
                  <a:rPr lang="fi-FI" dirty="0"/>
                  <a:t> </a:t>
                </a:r>
                <a:r>
                  <a:rPr lang="fi-FI" dirty="0" smtClean="0"/>
                  <a:t>on the </a:t>
                </a:r>
                <a:r>
                  <a:rPr lang="fi-FI" dirty="0" err="1" smtClean="0"/>
                  <a:t>moving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boundary</a:t>
                </a:r>
                <a:r>
                  <a:rPr lang="fi-FI" dirty="0" smtClean="0"/>
                  <a:t> (</a:t>
                </a:r>
                <a:r>
                  <a:rPr lang="fi-FI" dirty="0" err="1" smtClean="0"/>
                  <a:t>sedimentation</a:t>
                </a:r>
                <a:r>
                  <a:rPr lang="fi-FI" dirty="0" smtClean="0"/>
                  <a:t>, </a:t>
                </a:r>
                <a:r>
                  <a:rPr lang="fi-FI" dirty="0" err="1" smtClean="0"/>
                  <a:t>erosion</a:t>
                </a:r>
                <a:r>
                  <a:rPr lang="fi-FI" dirty="0" smtClean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i-FI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fi-FI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fi-FI" i="1">
                            <a:latin typeface="Cambria Math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fi-FI" dirty="0" smtClean="0"/>
                  <a:t> is the </a:t>
                </a:r>
                <a:r>
                  <a:rPr lang="fi-FI" dirty="0" err="1" smtClean="0"/>
                  <a:t>undisturbed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gradient</a:t>
                </a:r>
                <a:endParaRPr lang="fi-FI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i-FI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fi-FI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fi-FI" b="0" i="1" smtClean="0"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fi-FI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fi-FI" dirty="0" smtClean="0"/>
                  <a:t>is the </a:t>
                </a:r>
                <a:r>
                  <a:rPr lang="fi-FI" dirty="0" err="1" smtClean="0"/>
                  <a:t>decrease</a:t>
                </a:r>
                <a:r>
                  <a:rPr lang="fi-FI" dirty="0" smtClean="0"/>
                  <a:t> of </a:t>
                </a:r>
                <a:r>
                  <a:rPr lang="fi-FI" dirty="0" err="1" smtClean="0"/>
                  <a:t>soil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temperature</a:t>
                </a:r>
                <a:r>
                  <a:rPr lang="fi-FI" dirty="0" smtClean="0"/>
                  <a:t>  with </a:t>
                </a:r>
                <a:r>
                  <a:rPr lang="fi-FI" dirty="0" err="1" smtClean="0"/>
                  <a:t>elevation</a:t>
                </a:r>
                <a:r>
                  <a:rPr lang="fi-FI" dirty="0" smtClean="0"/>
                  <a:t> (</a:t>
                </a:r>
                <a:r>
                  <a:rPr lang="fi-FI" dirty="0" err="1" smtClean="0"/>
                  <a:t>lapse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rate</a:t>
                </a:r>
                <a:r>
                  <a:rPr lang="fi-FI" dirty="0" smtClean="0"/>
                  <a:t>)</a:t>
                </a:r>
              </a:p>
              <a:p>
                <a:endParaRPr lang="fi-FI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573016"/>
                <a:ext cx="7200800" cy="2308324"/>
              </a:xfrm>
              <a:prstGeom prst="rect">
                <a:avLst/>
              </a:prstGeom>
              <a:blipFill rotWithShape="1">
                <a:blip r:embed="rId3"/>
                <a:stretch>
                  <a:fillRect l="-762" t="-1319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259632" y="404664"/>
            <a:ext cx="7615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The </a:t>
            </a:r>
            <a:r>
              <a:rPr lang="fi-FI" dirty="0" err="1"/>
              <a:t>solution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Carslaw</a:t>
            </a:r>
            <a:r>
              <a:rPr lang="fi-FI" dirty="0"/>
              <a:t> and </a:t>
            </a:r>
            <a:r>
              <a:rPr lang="fi-FI" dirty="0" err="1"/>
              <a:t>Jaeger</a:t>
            </a:r>
            <a:r>
              <a:rPr lang="fi-FI" dirty="0"/>
              <a:t> (1959) </a:t>
            </a:r>
            <a:r>
              <a:rPr lang="fi-FI" dirty="0" smtClean="0"/>
              <a:t>and </a:t>
            </a:r>
            <a:r>
              <a:rPr lang="fi-FI" dirty="0" err="1" smtClean="0"/>
              <a:t>repeated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Powell</a:t>
            </a:r>
            <a:r>
              <a:rPr lang="fi-FI" dirty="0" smtClean="0"/>
              <a:t> et al. (1988) is</a:t>
            </a:r>
            <a:r>
              <a:rPr lang="fi-FI" dirty="0"/>
              <a:t>: </a:t>
            </a:r>
          </a:p>
          <a:p>
            <a:endParaRPr lang="fi-FI" dirty="0"/>
          </a:p>
        </p:txBody>
      </p:sp>
      <p:sp>
        <p:nvSpPr>
          <p:cNvPr id="6" name="TextBox 5"/>
          <p:cNvSpPr txBox="1"/>
          <p:nvPr/>
        </p:nvSpPr>
        <p:spPr>
          <a:xfrm>
            <a:off x="7016310" y="2924944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(10.4)</a:t>
            </a:r>
            <a:endParaRPr lang="fi-FI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732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836712"/>
            <a:ext cx="660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The </a:t>
            </a:r>
            <a:r>
              <a:rPr lang="fi-FI" dirty="0" err="1" smtClean="0"/>
              <a:t>corresponding</a:t>
            </a:r>
            <a:r>
              <a:rPr lang="fi-FI" dirty="0" smtClean="0"/>
              <a:t> </a:t>
            </a:r>
            <a:r>
              <a:rPr lang="fi-FI" dirty="0" err="1" smtClean="0"/>
              <a:t>effect</a:t>
            </a:r>
            <a:r>
              <a:rPr lang="fi-FI" dirty="0" smtClean="0"/>
              <a:t> on </a:t>
            </a:r>
            <a:r>
              <a:rPr lang="fi-FI" dirty="0" err="1" smtClean="0"/>
              <a:t>temperature</a:t>
            </a:r>
            <a:r>
              <a:rPr lang="fi-FI" dirty="0" smtClean="0"/>
              <a:t> </a:t>
            </a:r>
            <a:r>
              <a:rPr lang="fi-FI" dirty="0" err="1" smtClean="0"/>
              <a:t>gradient</a:t>
            </a:r>
            <a:r>
              <a:rPr lang="fi-FI" dirty="0" smtClean="0"/>
              <a:t> is </a:t>
            </a:r>
            <a:r>
              <a:rPr lang="fi-FI" dirty="0" err="1" smtClean="0"/>
              <a:t>obtained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:</a:t>
            </a:r>
            <a:endParaRPr lang="fi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59151" y="1916832"/>
                <a:ext cx="7704856" cy="2102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i-FI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,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fi-FI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i-FI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fi-FI" i="1" smtClean="0">
                              <a:latin typeface="Cambria Math"/>
                            </a:rPr>
                            <m:t>𝜕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(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,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fi-FI" i="1" smtClean="0">
                              <a:latin typeface="Cambria Math"/>
                            </a:rPr>
                            <m:t>𝜕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𝑧</m:t>
                          </m:r>
                        </m:den>
                      </m:f>
                      <m:r>
                        <a:rPr lang="fi-FI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fi-FI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f>
                        <m:f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i-FI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r>
                            <a:rPr lang="fi-FI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i-FI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fi-FI" b="0" i="1" smtClean="0">
                                  <a:latin typeface="Cambria Math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i-FI" b="0" i="1" smtClean="0">
                              <a:latin typeface="Cambria Math"/>
                            </a:rPr>
                            <m:t>−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𝑒𝑟𝑓𝑐</m:t>
                          </m:r>
                          <m:d>
                            <m:d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i-FI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𝑣𝑡</m:t>
                                  </m:r>
                                </m:num>
                                <m:den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2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fi-FI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fi-FI" b="0" i="1" smtClean="0">
                                          <a:latin typeface="Cambria Math"/>
                                        </a:rPr>
                                        <m:t>𝑠𝑡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  <m:r>
                            <a:rPr lang="fi-FI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fi-FI" b="0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fi-FI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fi-FI" b="0" i="1" smtClean="0">
                                      <a:latin typeface="Cambria Math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𝑠𝑡</m:t>
                                  </m:r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fi-FI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i-FI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𝜐</m:t>
                                      </m:r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den>
                                  </m:f>
                                </m:e>
                              </m:d>
                            </m:sup>
                          </m:sSup>
                          <m:r>
                            <a:rPr lang="fi-FI" b="0" i="1" smtClean="0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i-FI" b="0" i="1" smtClean="0"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fi-FI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i-FI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i-FI" i="1">
                                              <a:latin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i-FI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  <m:r>
                                            <a:rPr lang="fi-FI" i="1"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r>
                                            <a:rPr lang="fi-FI" i="1">
                                              <a:latin typeface="Cambria Math"/>
                                              <a:ea typeface="Cambria Math"/>
                                            </a:rPr>
                                            <m:t>𝜐</m:t>
                                          </m:r>
                                          <m:r>
                                            <a:rPr lang="fi-FI" i="1">
                                              <a:latin typeface="Cambria Math"/>
                                              <a:ea typeface="Cambria Math"/>
                                            </a:rPr>
                                            <m:t>𝑡</m:t>
                                          </m:r>
                                        </m:num>
                                        <m:den>
                                          <m:r>
                                            <a:rPr lang="fi-FI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fi-FI" i="1">
                                                  <a:latin typeface="Cambria Math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fi-FI" b="0" i="1" smtClean="0">
                                                  <a:latin typeface="Cambria Math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fi-FI" i="1">
                                                  <a:latin typeface="Cambria Math"/>
                                                </a:rPr>
                                                <m:t>𝑡</m:t>
                                              </m:r>
                                            </m:e>
                                          </m:ra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fi-FI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fi-FI" b="0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fi-FI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fi-FI" b="0" i="1" smtClean="0">
                                      <a:latin typeface="Cambria Math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𝑠𝑡</m:t>
                                  </m:r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i-FI" b="0" i="1" smtClean="0">
                                  <a:latin typeface="Cambria Math"/>
                                </a:rPr>
                                <m:t>−(</m:t>
                              </m:r>
                              <m:sSup>
                                <m:sSupPr>
                                  <m:ctrlPr>
                                    <a:rPr lang="fi-FI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fi-FI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i-FI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  <m:r>
                                        <a:rPr lang="fi-FI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𝜐</m:t>
                                      </m:r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fi-FI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fi-FI" b="0" i="1" smtClean="0">
                                              <a:latin typeface="Cambria Math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fi-FI" b="0" i="1" smtClean="0">
                                              <a:latin typeface="Cambria Math"/>
                                            </a:rPr>
                                            <m:t>𝑠𝑡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fi-FI" b="0" i="1" smtClean="0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fi-FI" b="0" i="1" smtClean="0">
                                  <a:latin typeface="Cambria Math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fi-FI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𝜐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den>
                              </m:f>
                              <m:r>
                                <a:rPr lang="fi-FI" b="0" i="1" smtClean="0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i-FI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i-FI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𝜐</m:t>
                                      </m:r>
                                    </m:e>
                                    <m:sup>
                                      <m:r>
                                        <a:rPr lang="fi-FI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fi-FI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i-FI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𝜐</m:t>
                                      </m:r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fi-FI" b="0" i="1" smtClean="0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den>
                                  </m:f>
                                </m:e>
                              </m:d>
                            </m:sup>
                          </m:sSup>
                          <m:r>
                            <a:rPr lang="fi-FI" b="0" i="1" smtClean="0">
                              <a:latin typeface="Cambria Math"/>
                            </a:rPr>
                            <m:t> 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𝑒𝑟𝑓𝑐</m:t>
                          </m:r>
                          <m:d>
                            <m:d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i-FI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𝜐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2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fi-FI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fi-FI" b="0" i="1" smtClean="0">
                                          <a:latin typeface="Cambria Math"/>
                                        </a:rPr>
                                        <m:t>𝑠𝑡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51" y="1916832"/>
                <a:ext cx="7704856" cy="210262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27584" y="5064293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Some</a:t>
            </a:r>
            <a:r>
              <a:rPr lang="fi-FI" dirty="0" smtClean="0"/>
              <a:t> </a:t>
            </a:r>
            <a:r>
              <a:rPr lang="fi-FI" dirty="0" err="1" smtClean="0"/>
              <a:t>results</a:t>
            </a:r>
            <a:r>
              <a:rPr lang="fi-FI" dirty="0" smtClean="0"/>
              <a:t> for </a:t>
            </a:r>
            <a:r>
              <a:rPr lang="fi-FI" dirty="0" err="1" smtClean="0"/>
              <a:t>erosion</a:t>
            </a:r>
            <a:r>
              <a:rPr lang="fi-FI" dirty="0" smtClean="0"/>
              <a:t> and </a:t>
            </a:r>
            <a:r>
              <a:rPr lang="fi-FI" dirty="0" err="1" smtClean="0"/>
              <a:t>sedimentation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shown</a:t>
            </a:r>
            <a:r>
              <a:rPr lang="fi-FI" dirty="0" smtClean="0"/>
              <a:t> in the </a:t>
            </a:r>
            <a:r>
              <a:rPr lang="fi-FI" dirty="0" err="1" smtClean="0"/>
              <a:t>next</a:t>
            </a:r>
            <a:r>
              <a:rPr lang="fi-FI" dirty="0" smtClean="0"/>
              <a:t> </a:t>
            </a:r>
            <a:r>
              <a:rPr lang="fi-FI" dirty="0" err="1" smtClean="0"/>
              <a:t>two</a:t>
            </a:r>
            <a:r>
              <a:rPr lang="fi-FI" dirty="0" smtClean="0"/>
              <a:t> </a:t>
            </a:r>
            <a:r>
              <a:rPr lang="fi-FI" dirty="0" err="1" smtClean="0"/>
              <a:t>slides</a:t>
            </a:r>
            <a:endParaRPr lang="fi-FI" dirty="0"/>
          </a:p>
        </p:txBody>
      </p:sp>
      <p:sp>
        <p:nvSpPr>
          <p:cNvPr id="5" name="TextBox 4"/>
          <p:cNvSpPr txBox="1"/>
          <p:nvPr/>
        </p:nvSpPr>
        <p:spPr>
          <a:xfrm>
            <a:off x="7092280" y="4293096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(10.5)</a:t>
            </a:r>
            <a:endParaRPr lang="fi-FI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269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316381"/>
            <a:ext cx="6984775" cy="455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8745" y="188640"/>
            <a:ext cx="74888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 smtClean="0"/>
              <a:t>Effect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erosion</a:t>
            </a:r>
            <a:r>
              <a:rPr lang="fi-FI" sz="2400" b="1" dirty="0" smtClean="0"/>
              <a:t> on </a:t>
            </a:r>
            <a:r>
              <a:rPr lang="fi-FI" sz="2400" b="1" dirty="0" err="1" smtClean="0"/>
              <a:t>gradient</a:t>
            </a:r>
            <a:r>
              <a:rPr lang="fi-FI" sz="2400" b="1" dirty="0" smtClean="0"/>
              <a:t> at the </a:t>
            </a:r>
            <a:r>
              <a:rPr lang="fi-FI" sz="2400" b="1" dirty="0" err="1" smtClean="0"/>
              <a:t>earth’s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surface</a:t>
            </a:r>
            <a:endParaRPr lang="fi-FI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E.g</a:t>
            </a:r>
            <a:r>
              <a:rPr lang="fi-FI" dirty="0" smtClean="0"/>
              <a:t>., </a:t>
            </a:r>
            <a:r>
              <a:rPr lang="fi-FI" dirty="0" err="1" smtClean="0"/>
              <a:t>erosion</a:t>
            </a:r>
            <a:r>
              <a:rPr lang="fi-FI" dirty="0" smtClean="0"/>
              <a:t> </a:t>
            </a:r>
            <a:r>
              <a:rPr lang="fi-FI" dirty="0" err="1" smtClean="0"/>
              <a:t>rate</a:t>
            </a:r>
            <a:r>
              <a:rPr lang="fi-FI" dirty="0" smtClean="0"/>
              <a:t> of the </a:t>
            </a:r>
            <a:r>
              <a:rPr lang="fi-FI" dirty="0" err="1" smtClean="0"/>
              <a:t>Svecofennian</a:t>
            </a:r>
            <a:r>
              <a:rPr lang="fi-FI" dirty="0" smtClean="0"/>
              <a:t> </a:t>
            </a:r>
            <a:r>
              <a:rPr lang="fi-FI" dirty="0" err="1" smtClean="0"/>
              <a:t>mountains</a:t>
            </a:r>
            <a:r>
              <a:rPr lang="fi-FI" dirty="0" smtClean="0"/>
              <a:t> (</a:t>
            </a:r>
            <a:r>
              <a:rPr lang="fi-FI" dirty="0" err="1" smtClean="0"/>
              <a:t>roots</a:t>
            </a:r>
            <a:r>
              <a:rPr lang="fi-FI" dirty="0" smtClean="0"/>
              <a:t> </a:t>
            </a:r>
            <a:r>
              <a:rPr lang="fi-FI" dirty="0" err="1" smtClean="0"/>
              <a:t>presently</a:t>
            </a:r>
            <a:r>
              <a:rPr lang="fi-FI" dirty="0" smtClean="0"/>
              <a:t> in </a:t>
            </a:r>
            <a:r>
              <a:rPr lang="fi-FI" dirty="0" err="1" smtClean="0"/>
              <a:t>southern</a:t>
            </a:r>
            <a:r>
              <a:rPr lang="fi-FI" dirty="0" smtClean="0"/>
              <a:t> Finland</a:t>
            </a:r>
            <a:r>
              <a:rPr lang="fi-FI" dirty="0"/>
              <a:t>)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smtClean="0"/>
              <a:t>0.15 - 0.37 mm/a </a:t>
            </a:r>
            <a:r>
              <a:rPr lang="fi-FI" dirty="0" err="1" smtClean="0"/>
              <a:t>during</a:t>
            </a:r>
            <a:r>
              <a:rPr lang="fi-FI" dirty="0" smtClean="0"/>
              <a:t> 1.84-1.82 </a:t>
            </a:r>
            <a:r>
              <a:rPr lang="fi-FI" dirty="0" err="1" smtClean="0"/>
              <a:t>Ga</a:t>
            </a: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/>
              <a:t>The </a:t>
            </a:r>
            <a:r>
              <a:rPr lang="fi-FI" dirty="0" err="1" smtClean="0"/>
              <a:t>erosion</a:t>
            </a:r>
            <a:r>
              <a:rPr lang="fi-FI" dirty="0" smtClean="0"/>
              <a:t> </a:t>
            </a:r>
            <a:r>
              <a:rPr lang="fi-FI" dirty="0" err="1" smtClean="0"/>
              <a:t>rate</a:t>
            </a:r>
            <a:r>
              <a:rPr lang="fi-FI" dirty="0" smtClean="0"/>
              <a:t> of </a:t>
            </a:r>
            <a:r>
              <a:rPr lang="fi-FI" dirty="0" err="1" smtClean="0"/>
              <a:t>mountains</a:t>
            </a:r>
            <a:r>
              <a:rPr lang="fi-FI" dirty="0" smtClean="0"/>
              <a:t> </a:t>
            </a:r>
            <a:r>
              <a:rPr lang="fi-FI" dirty="0" err="1" smtClean="0"/>
              <a:t>decays</a:t>
            </a:r>
            <a:r>
              <a:rPr lang="fi-FI" dirty="0" smtClean="0"/>
              <a:t> appr. </a:t>
            </a:r>
            <a:r>
              <a:rPr lang="fi-FI" dirty="0" err="1" smtClean="0"/>
              <a:t>exponentially</a:t>
            </a:r>
            <a:r>
              <a:rPr lang="fi-FI" dirty="0" smtClean="0"/>
              <a:t> with </a:t>
            </a:r>
            <a:r>
              <a:rPr lang="fi-FI" dirty="0" err="1" smtClean="0"/>
              <a:t>time</a:t>
            </a: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/>
              <a:t>In a </a:t>
            </a:r>
            <a:r>
              <a:rPr lang="fi-FI" dirty="0" err="1" smtClean="0"/>
              <a:t>system</a:t>
            </a:r>
            <a:r>
              <a:rPr lang="fi-FI" dirty="0" smtClean="0"/>
              <a:t> </a:t>
            </a:r>
            <a:r>
              <a:rPr lang="fi-FI" dirty="0" err="1" smtClean="0"/>
              <a:t>eroding</a:t>
            </a:r>
            <a:r>
              <a:rPr lang="fi-FI" dirty="0" smtClean="0"/>
              <a:t> </a:t>
            </a:r>
            <a:r>
              <a:rPr lang="fi-FI" dirty="0" err="1" smtClean="0"/>
              <a:t>rapidly</a:t>
            </a:r>
            <a:r>
              <a:rPr lang="fi-FI" dirty="0" smtClean="0"/>
              <a:t> the </a:t>
            </a:r>
            <a:r>
              <a:rPr lang="fi-FI" dirty="0" err="1" smtClean="0"/>
              <a:t>surface</a:t>
            </a:r>
            <a:r>
              <a:rPr lang="fi-FI" dirty="0" smtClean="0"/>
              <a:t> </a:t>
            </a:r>
            <a:r>
              <a:rPr lang="fi-FI" dirty="0" err="1" smtClean="0"/>
              <a:t>heat</a:t>
            </a:r>
            <a:r>
              <a:rPr lang="fi-FI" dirty="0" smtClean="0"/>
              <a:t> </a:t>
            </a:r>
            <a:r>
              <a:rPr lang="fi-FI" dirty="0" err="1" smtClean="0"/>
              <a:t>flow</a:t>
            </a:r>
            <a:r>
              <a:rPr lang="fi-FI" dirty="0" smtClean="0"/>
              <a:t> is </a:t>
            </a:r>
            <a:r>
              <a:rPr lang="fi-FI" dirty="0" err="1" smtClean="0"/>
              <a:t>markedly</a:t>
            </a:r>
            <a:r>
              <a:rPr lang="fi-FI" dirty="0" smtClean="0"/>
              <a:t> </a:t>
            </a:r>
            <a:r>
              <a:rPr lang="fi-FI" dirty="0" err="1" smtClean="0"/>
              <a:t>disturbed</a:t>
            </a:r>
            <a:r>
              <a:rPr lang="fi-FI" dirty="0" smtClean="0"/>
              <a:t> </a:t>
            </a:r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times</a:t>
            </a:r>
            <a:r>
              <a:rPr lang="fi-FI" dirty="0" smtClean="0"/>
              <a:t> of </a:t>
            </a:r>
            <a:r>
              <a:rPr lang="fi-FI" dirty="0" err="1" smtClean="0"/>
              <a:t>about</a:t>
            </a:r>
            <a:r>
              <a:rPr lang="fi-FI" dirty="0" smtClean="0"/>
              <a:t> 10 - 100 Ma of </a:t>
            </a:r>
            <a:r>
              <a:rPr lang="fi-FI" dirty="0" err="1" smtClean="0"/>
              <a:t>steady</a:t>
            </a:r>
            <a:r>
              <a:rPr lang="fi-FI" dirty="0" smtClean="0"/>
              <a:t> </a:t>
            </a:r>
            <a:r>
              <a:rPr lang="fi-FI" dirty="0" err="1" smtClean="0"/>
              <a:t>erosion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3" name="TextBox 2"/>
          <p:cNvSpPr txBox="1"/>
          <p:nvPr/>
        </p:nvSpPr>
        <p:spPr>
          <a:xfrm>
            <a:off x="7092280" y="5934504"/>
            <a:ext cx="1476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Powell</a:t>
            </a:r>
            <a:r>
              <a:rPr lang="fi-FI" sz="1400" dirty="0" smtClean="0"/>
              <a:t> et al. 1988</a:t>
            </a:r>
            <a:endParaRPr lang="fi-FI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308304" y="3265239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u</a:t>
            </a:r>
            <a:r>
              <a:rPr lang="fi-FI" dirty="0" smtClean="0"/>
              <a:t> = 0 (no </a:t>
            </a:r>
            <a:r>
              <a:rPr lang="fi-FI" dirty="0" err="1" smtClean="0"/>
              <a:t>uplift</a:t>
            </a:r>
            <a:r>
              <a:rPr lang="fi-FI" dirty="0" smtClean="0"/>
              <a:t>)</a:t>
            </a:r>
          </a:p>
          <a:p>
            <a:r>
              <a:rPr lang="fi-FI" dirty="0"/>
              <a:t>s</a:t>
            </a:r>
            <a:r>
              <a:rPr lang="fi-FI" dirty="0" smtClean="0"/>
              <a:t> = 1 × 10</a:t>
            </a:r>
            <a:r>
              <a:rPr lang="fi-FI" baseline="30000" dirty="0"/>
              <a:t>-6</a:t>
            </a:r>
            <a:r>
              <a:rPr lang="fi-FI" dirty="0" smtClean="0"/>
              <a:t> m</a:t>
            </a:r>
            <a:r>
              <a:rPr lang="fi-FI" baseline="30000" dirty="0" smtClean="0"/>
              <a:t>2</a:t>
            </a:r>
            <a:r>
              <a:rPr lang="fi-FI" dirty="0" smtClean="0"/>
              <a:t> s</a:t>
            </a:r>
            <a:r>
              <a:rPr lang="fi-FI" baseline="30000" dirty="0" smtClean="0"/>
              <a:t>-1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510987" y="4186535"/>
            <a:ext cx="31683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dirty="0" err="1" smtClean="0"/>
              <a:t>Gradient</a:t>
            </a:r>
            <a:r>
              <a:rPr lang="fi-FI" sz="2400" dirty="0" smtClean="0"/>
              <a:t> </a:t>
            </a:r>
            <a:r>
              <a:rPr lang="fi-FI" sz="2400" dirty="0" err="1" smtClean="0"/>
              <a:t>effect</a:t>
            </a:r>
            <a:r>
              <a:rPr lang="fi-FI" sz="2400" dirty="0" smtClean="0"/>
              <a:t> (%)</a:t>
            </a:r>
            <a:endParaRPr lang="fi-FI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614594" y="6314822"/>
            <a:ext cx="171874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2000" dirty="0" err="1" smtClean="0"/>
              <a:t>Log</a:t>
            </a:r>
            <a:r>
              <a:rPr lang="fi-FI" sz="2000" dirty="0" smtClean="0"/>
              <a:t> (</a:t>
            </a:r>
            <a:r>
              <a:rPr lang="fi-FI" sz="2000" dirty="0" err="1" smtClean="0"/>
              <a:t>time</a:t>
            </a:r>
            <a:r>
              <a:rPr lang="fi-FI" sz="2000" dirty="0" smtClean="0"/>
              <a:t> [a</a:t>
            </a:r>
            <a:r>
              <a:rPr lang="fi-FI" sz="2000" baseline="30000" dirty="0" smtClean="0"/>
              <a:t>-1</a:t>
            </a:r>
            <a:r>
              <a:rPr lang="fi-FI" sz="2000" dirty="0" smtClean="0"/>
              <a:t>])</a:t>
            </a:r>
            <a:endParaRPr lang="fi-FI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360807" y="4273351"/>
            <a:ext cx="864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dirty="0" err="1" smtClean="0"/>
              <a:t>Erosion</a:t>
            </a:r>
            <a:r>
              <a:rPr lang="fi-FI" sz="1600" dirty="0" smtClean="0"/>
              <a:t> </a:t>
            </a:r>
            <a:r>
              <a:rPr lang="fi-FI" sz="1600" dirty="0" err="1" smtClean="0"/>
              <a:t>rate</a:t>
            </a:r>
            <a:endParaRPr lang="fi-FI" sz="16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13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80597"/>
            <a:ext cx="7361063" cy="476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262389"/>
            <a:ext cx="7263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Effect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sedimentation</a:t>
            </a:r>
            <a:r>
              <a:rPr lang="fi-FI" sz="2400" b="1" dirty="0" smtClean="0"/>
              <a:t> on </a:t>
            </a:r>
            <a:r>
              <a:rPr lang="fi-FI" sz="2400" b="1" dirty="0" err="1" smtClean="0"/>
              <a:t>gradient</a:t>
            </a:r>
            <a:r>
              <a:rPr lang="fi-FI" sz="2400" b="1" dirty="0" smtClean="0"/>
              <a:t> at </a:t>
            </a:r>
            <a:r>
              <a:rPr lang="fi-FI" sz="2400" b="1" dirty="0" err="1" smtClean="0"/>
              <a:t>earth’s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surface</a:t>
            </a:r>
            <a:endParaRPr lang="fi-FI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Typical</a:t>
            </a:r>
            <a:r>
              <a:rPr lang="fi-FI" dirty="0" smtClean="0"/>
              <a:t> </a:t>
            </a:r>
            <a:r>
              <a:rPr lang="fi-FI" dirty="0" err="1" smtClean="0"/>
              <a:t>rates</a:t>
            </a:r>
            <a:r>
              <a:rPr lang="fi-FI" dirty="0" smtClean="0"/>
              <a:t> of </a:t>
            </a:r>
            <a:r>
              <a:rPr lang="fi-FI" dirty="0" err="1" smtClean="0"/>
              <a:t>sedimentation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1 - 0.1 mm a</a:t>
            </a:r>
            <a:r>
              <a:rPr lang="fi-FI" baseline="30000" dirty="0" smtClean="0"/>
              <a:t>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/>
              <a:t>The </a:t>
            </a:r>
            <a:r>
              <a:rPr lang="fi-FI" dirty="0" err="1" smtClean="0"/>
              <a:t>surface</a:t>
            </a:r>
            <a:r>
              <a:rPr lang="fi-FI" dirty="0" smtClean="0"/>
              <a:t> </a:t>
            </a:r>
            <a:r>
              <a:rPr lang="fi-FI" dirty="0" err="1" smtClean="0"/>
              <a:t>heat</a:t>
            </a:r>
            <a:r>
              <a:rPr lang="fi-FI" dirty="0" smtClean="0"/>
              <a:t> </a:t>
            </a:r>
            <a:r>
              <a:rPr lang="fi-FI" dirty="0" err="1" smtClean="0"/>
              <a:t>flow</a:t>
            </a:r>
            <a:r>
              <a:rPr lang="fi-FI" dirty="0" smtClean="0"/>
              <a:t> is </a:t>
            </a:r>
            <a:r>
              <a:rPr lang="fi-FI" dirty="0" err="1" smtClean="0"/>
              <a:t>markedly</a:t>
            </a:r>
            <a:r>
              <a:rPr lang="fi-FI" dirty="0" smtClean="0"/>
              <a:t> (&gt;20%) </a:t>
            </a:r>
            <a:r>
              <a:rPr lang="fi-FI" dirty="0" err="1" smtClean="0"/>
              <a:t>affected</a:t>
            </a:r>
            <a:r>
              <a:rPr lang="fi-FI" dirty="0" smtClean="0"/>
              <a:t> </a:t>
            </a:r>
            <a:r>
              <a:rPr lang="fi-FI" dirty="0" err="1" smtClean="0"/>
              <a:t>only</a:t>
            </a:r>
            <a:r>
              <a:rPr lang="fi-FI" dirty="0" smtClean="0"/>
              <a:t> </a:t>
            </a:r>
            <a:r>
              <a:rPr lang="fi-FI" dirty="0" err="1" smtClean="0"/>
              <a:t>after</a:t>
            </a:r>
            <a:r>
              <a:rPr lang="fi-FI" dirty="0" smtClean="0"/>
              <a:t> 1- 100 Ma  </a:t>
            </a:r>
            <a:endParaRPr lang="fi-FI" dirty="0"/>
          </a:p>
        </p:txBody>
      </p:sp>
      <p:sp>
        <p:nvSpPr>
          <p:cNvPr id="5" name="TextBox 4"/>
          <p:cNvSpPr txBox="1"/>
          <p:nvPr/>
        </p:nvSpPr>
        <p:spPr>
          <a:xfrm>
            <a:off x="6084168" y="6433591"/>
            <a:ext cx="1476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Powell</a:t>
            </a:r>
            <a:r>
              <a:rPr lang="fi-FI" sz="1400" dirty="0" smtClean="0"/>
              <a:t> et al. 1988</a:t>
            </a:r>
            <a:endParaRPr lang="fi-FI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314653" y="3121223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u</a:t>
            </a:r>
            <a:r>
              <a:rPr lang="fi-FI" dirty="0" smtClean="0"/>
              <a:t> = 0 (no </a:t>
            </a:r>
            <a:r>
              <a:rPr lang="fi-FI" dirty="0" err="1" smtClean="0"/>
              <a:t>uplift</a:t>
            </a:r>
            <a:r>
              <a:rPr lang="fi-FI" dirty="0" smtClean="0"/>
              <a:t>)</a:t>
            </a:r>
          </a:p>
          <a:p>
            <a:r>
              <a:rPr lang="fi-FI" dirty="0"/>
              <a:t>s</a:t>
            </a:r>
            <a:r>
              <a:rPr lang="fi-FI" dirty="0" smtClean="0"/>
              <a:t> = 1 × 10</a:t>
            </a:r>
            <a:r>
              <a:rPr lang="fi-FI" baseline="30000" dirty="0"/>
              <a:t>-6</a:t>
            </a:r>
            <a:r>
              <a:rPr lang="fi-FI" dirty="0" smtClean="0"/>
              <a:t> m</a:t>
            </a:r>
            <a:r>
              <a:rPr lang="fi-FI" baseline="30000" dirty="0" smtClean="0"/>
              <a:t>2</a:t>
            </a:r>
            <a:r>
              <a:rPr lang="fi-FI" dirty="0" smtClean="0"/>
              <a:t> s</a:t>
            </a:r>
            <a:r>
              <a:rPr lang="fi-FI" baseline="30000" dirty="0" smtClean="0"/>
              <a:t>-1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86007" y="3826495"/>
            <a:ext cx="31683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dirty="0" err="1" smtClean="0"/>
              <a:t>Gradient</a:t>
            </a:r>
            <a:r>
              <a:rPr lang="fi-FI" sz="2400" dirty="0" smtClean="0"/>
              <a:t> </a:t>
            </a:r>
            <a:r>
              <a:rPr lang="fi-FI" sz="2400" dirty="0" err="1" smtClean="0"/>
              <a:t>effect</a:t>
            </a:r>
            <a:r>
              <a:rPr lang="fi-FI" sz="2400" dirty="0" smtClean="0"/>
              <a:t> (%)</a:t>
            </a:r>
            <a:endParaRPr lang="fi-FI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006282" y="3606031"/>
            <a:ext cx="14401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dirty="0" err="1" smtClean="0"/>
              <a:t>Sedimentation</a:t>
            </a:r>
            <a:r>
              <a:rPr lang="fi-FI" sz="1600" dirty="0" smtClean="0"/>
              <a:t> </a:t>
            </a:r>
            <a:r>
              <a:rPr lang="fi-FI" sz="1600" dirty="0" err="1" smtClean="0"/>
              <a:t>rate</a:t>
            </a:r>
            <a:endParaRPr lang="fi-FI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785526" y="5948035"/>
            <a:ext cx="171874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2000" dirty="0" err="1" smtClean="0"/>
              <a:t>Log</a:t>
            </a:r>
            <a:r>
              <a:rPr lang="fi-FI" sz="2000" dirty="0" smtClean="0"/>
              <a:t> (</a:t>
            </a:r>
            <a:r>
              <a:rPr lang="fi-FI" sz="2000" dirty="0" err="1" smtClean="0"/>
              <a:t>time</a:t>
            </a:r>
            <a:r>
              <a:rPr lang="fi-FI" sz="2000" dirty="0" smtClean="0"/>
              <a:t> [a</a:t>
            </a:r>
            <a:r>
              <a:rPr lang="fi-FI" sz="2000" baseline="30000" dirty="0" smtClean="0"/>
              <a:t>-1</a:t>
            </a:r>
            <a:r>
              <a:rPr lang="fi-FI" sz="2000" dirty="0" smtClean="0"/>
              <a:t>])</a:t>
            </a:r>
            <a:endParaRPr lang="fi-FI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27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7929" y="488843"/>
                <a:ext cx="813690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b="1" dirty="0" err="1" smtClean="0"/>
                  <a:t>Erosion</a:t>
                </a:r>
                <a:r>
                  <a:rPr lang="fi-FI" b="1" dirty="0" smtClean="0"/>
                  <a:t> and </a:t>
                </a:r>
                <a:r>
                  <a:rPr lang="fi-FI" b="1" dirty="0" err="1" smtClean="0"/>
                  <a:t>uplift</a:t>
                </a:r>
                <a:r>
                  <a:rPr lang="fi-FI" b="1" dirty="0" smtClean="0"/>
                  <a:t> in a </a:t>
                </a:r>
                <a:r>
                  <a:rPr lang="fi-FI" b="1" dirty="0" err="1" smtClean="0"/>
                  <a:t>steady-state</a:t>
                </a:r>
                <a:r>
                  <a:rPr lang="fi-FI" b="1" dirty="0" smtClean="0"/>
                  <a:t>. </a:t>
                </a:r>
                <a:r>
                  <a:rPr lang="fi-FI" dirty="0" smtClean="0"/>
                  <a:t>The </a:t>
                </a:r>
                <a:r>
                  <a:rPr lang="fi-FI" dirty="0" err="1" smtClean="0"/>
                  <a:t>following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special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cases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can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be</a:t>
                </a:r>
                <a:r>
                  <a:rPr lang="fi-FI" dirty="0"/>
                  <a:t> </a:t>
                </a:r>
                <a:r>
                  <a:rPr lang="fi-FI" dirty="0" err="1" smtClean="0"/>
                  <a:t>solved</a:t>
                </a:r>
                <a:r>
                  <a:rPr lang="fi-FI" dirty="0" smtClean="0"/>
                  <a:t> in a </a:t>
                </a:r>
                <a:r>
                  <a:rPr lang="fi-FI" dirty="0" err="1" smtClean="0"/>
                  <a:t>steady-state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condition</a:t>
                </a:r>
                <a:endParaRPr lang="fi-FI" dirty="0" smtClean="0"/>
              </a:p>
              <a:p>
                <a:endParaRPr lang="fi-FI" dirty="0" smtClean="0"/>
              </a:p>
              <a:p>
                <a:r>
                  <a:rPr lang="fi-FI" dirty="0" smtClean="0"/>
                  <a:t>1. The </a:t>
                </a:r>
                <a:r>
                  <a:rPr lang="fi-FI" dirty="0" err="1" smtClean="0"/>
                  <a:t>upper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boundary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temperature</a:t>
                </a:r>
                <a:r>
                  <a:rPr lang="fi-FI" dirty="0" smtClean="0"/>
                  <a:t> of the medium (</a:t>
                </a:r>
                <a:r>
                  <a:rPr lang="fi-FI" dirty="0" err="1" smtClean="0"/>
                  <a:t>surface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temperature</a:t>
                </a:r>
                <a:r>
                  <a:rPr lang="fi-FI" dirty="0" smtClean="0"/>
                  <a:t>) is </a:t>
                </a:r>
                <a:r>
                  <a:rPr lang="fi-FI" dirty="0" err="1" smtClean="0"/>
                  <a:t>constant</a:t>
                </a:r>
                <a:r>
                  <a:rPr lang="fi-FI" dirty="0" smtClean="0"/>
                  <a:t> T</a:t>
                </a:r>
                <a:r>
                  <a:rPr lang="fi-FI" baseline="-25000" dirty="0" smtClean="0"/>
                  <a:t>z=0</a:t>
                </a:r>
                <a:r>
                  <a:rPr lang="fi-FI" dirty="0" smtClean="0"/>
                  <a:t> = 0 and the </a:t>
                </a:r>
                <a:r>
                  <a:rPr lang="fi-FI" dirty="0" err="1" smtClean="0"/>
                  <a:t>lower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boundary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temperature</a:t>
                </a:r>
                <a:r>
                  <a:rPr lang="fi-FI" dirty="0" smtClean="0"/>
                  <a:t> is </a:t>
                </a:r>
                <a:r>
                  <a:rPr lang="fi-FI" dirty="0" err="1" smtClean="0"/>
                  <a:t>effectively</a:t>
                </a:r>
                <a:r>
                  <a:rPr lang="fi-FI" dirty="0" smtClean="0"/>
                  <a:t> at </a:t>
                </a:r>
                <a:r>
                  <a:rPr lang="fi-FI" dirty="0" err="1" smtClean="0"/>
                  <a:t>infinite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depth</a:t>
                </a:r>
                <a:r>
                  <a:rPr lang="fi-FI" dirty="0" smtClean="0"/>
                  <a:t> T</a:t>
                </a:r>
                <a14:m>
                  <m:oMath xmlns:m="http://schemas.openxmlformats.org/officeDocument/2006/math">
                    <m:r>
                      <a:rPr lang="fi-FI" i="1" baseline="-25000">
                        <a:latin typeface="Cambria Math"/>
                      </a:rPr>
                      <m:t>𝑧</m:t>
                    </m:r>
                    <m:r>
                      <a:rPr lang="fi-FI" i="1" baseline="-25000">
                        <a:latin typeface="Cambria Math"/>
                      </a:rPr>
                      <m:t>→∞</m:t>
                    </m:r>
                  </m:oMath>
                </a14:m>
                <a:endParaRPr lang="fi-FI" baseline="-25000" dirty="0"/>
              </a:p>
              <a:p>
                <a:pPr lvl="0"/>
                <a:r>
                  <a:rPr lang="fi-FI" dirty="0" smtClean="0"/>
                  <a:t> = T</a:t>
                </a:r>
                <a14:m>
                  <m:oMath xmlns:m="http://schemas.openxmlformats.org/officeDocument/2006/math">
                    <m:r>
                      <a:rPr lang="fi-FI" i="1" baseline="-25000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fi-FI" dirty="0" smtClean="0"/>
                  <a:t> . </a:t>
                </a:r>
                <a:r>
                  <a:rPr lang="fi-FI" dirty="0" err="1" smtClean="0"/>
                  <a:t>Then</a:t>
                </a:r>
                <a:r>
                  <a:rPr lang="fi-FI" dirty="0" smtClean="0"/>
                  <a:t> the </a:t>
                </a:r>
                <a:r>
                  <a:rPr lang="fi-FI" dirty="0" err="1" smtClean="0"/>
                  <a:t>solution</a:t>
                </a:r>
                <a:r>
                  <a:rPr lang="fi-FI" dirty="0" smtClean="0"/>
                  <a:t> is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29" y="488843"/>
                <a:ext cx="8136904" cy="1754326"/>
              </a:xfrm>
              <a:prstGeom prst="rect">
                <a:avLst/>
              </a:prstGeom>
              <a:blipFill rotWithShape="1">
                <a:blip r:embed="rId2"/>
                <a:stretch>
                  <a:fillRect l="-599" t="-1736" r="-599" b="-4514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3568" y="306896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dirty="0" smtClean="0"/>
              <a:t>2. Upper </a:t>
            </a:r>
            <a:r>
              <a:rPr lang="fi-FI" dirty="0" err="1" smtClean="0"/>
              <a:t>boundary</a:t>
            </a:r>
            <a:r>
              <a:rPr lang="fi-FI" dirty="0" smtClean="0"/>
              <a:t> </a:t>
            </a:r>
            <a:r>
              <a:rPr lang="fi-FI" dirty="0" err="1" smtClean="0"/>
              <a:t>temperature</a:t>
            </a:r>
            <a:r>
              <a:rPr lang="fi-FI" dirty="0" smtClean="0"/>
              <a:t> is </a:t>
            </a:r>
            <a:r>
              <a:rPr lang="fi-FI" dirty="0" err="1" smtClean="0"/>
              <a:t>constant</a:t>
            </a:r>
            <a:r>
              <a:rPr lang="fi-FI" dirty="0" smtClean="0"/>
              <a:t> T</a:t>
            </a:r>
            <a:r>
              <a:rPr lang="fi-FI" baseline="-25000" dirty="0" smtClean="0"/>
              <a:t>z=0</a:t>
            </a:r>
            <a:r>
              <a:rPr lang="fi-FI" dirty="0" smtClean="0"/>
              <a:t> = 0 and </a:t>
            </a:r>
            <a:r>
              <a:rPr lang="fi-FI" dirty="0" err="1" smtClean="0"/>
              <a:t>lower</a:t>
            </a:r>
            <a:r>
              <a:rPr lang="fi-FI" dirty="0" smtClean="0"/>
              <a:t> </a:t>
            </a:r>
            <a:r>
              <a:rPr lang="fi-FI" dirty="0" err="1" smtClean="0"/>
              <a:t>boundary</a:t>
            </a:r>
            <a:r>
              <a:rPr lang="fi-FI" dirty="0" smtClean="0"/>
              <a:t> is at </a:t>
            </a:r>
            <a:r>
              <a:rPr lang="fi-FI" dirty="0" err="1" smtClean="0"/>
              <a:t>depth</a:t>
            </a:r>
            <a:r>
              <a:rPr lang="fi-FI" dirty="0" smtClean="0"/>
              <a:t> z = L (</a:t>
            </a:r>
            <a:r>
              <a:rPr lang="fi-FI" dirty="0" err="1" smtClean="0"/>
              <a:t>eg</a:t>
            </a:r>
            <a:r>
              <a:rPr lang="fi-FI" dirty="0" smtClean="0"/>
              <a:t>., </a:t>
            </a:r>
            <a:r>
              <a:rPr lang="fi-FI" dirty="0" err="1" smtClean="0"/>
              <a:t>Moho</a:t>
            </a:r>
            <a:r>
              <a:rPr lang="fi-FI" dirty="0" smtClean="0"/>
              <a:t> </a:t>
            </a:r>
            <a:r>
              <a:rPr lang="fi-FI" dirty="0" err="1" smtClean="0"/>
              <a:t>or</a:t>
            </a:r>
            <a:r>
              <a:rPr lang="fi-FI" dirty="0" smtClean="0"/>
              <a:t> </a:t>
            </a:r>
            <a:r>
              <a:rPr lang="fi-FI" dirty="0" err="1" smtClean="0"/>
              <a:t>lithosphere/asthenosphere</a:t>
            </a:r>
            <a:r>
              <a:rPr lang="fi-FI" dirty="0" smtClean="0"/>
              <a:t> </a:t>
            </a:r>
            <a:r>
              <a:rPr lang="fi-FI" dirty="0" err="1" smtClean="0"/>
              <a:t>boundary</a:t>
            </a:r>
            <a:r>
              <a:rPr lang="fi-FI" dirty="0" smtClean="0"/>
              <a:t>) is T = T</a:t>
            </a:r>
            <a:r>
              <a:rPr lang="fi-FI" baseline="-25000" dirty="0" smtClean="0"/>
              <a:t>L</a:t>
            </a:r>
            <a:r>
              <a:rPr lang="fi-FI" dirty="0" smtClean="0"/>
              <a:t> . </a:t>
            </a:r>
            <a:r>
              <a:rPr lang="fi-FI" dirty="0" err="1" smtClean="0"/>
              <a:t>Then</a:t>
            </a:r>
            <a:r>
              <a:rPr lang="fi-FI" dirty="0" smtClean="0"/>
              <a:t> the </a:t>
            </a:r>
            <a:r>
              <a:rPr lang="fi-FI" dirty="0" err="1" smtClean="0"/>
              <a:t>solution</a:t>
            </a:r>
            <a:r>
              <a:rPr lang="fi-FI" dirty="0" smtClean="0"/>
              <a:t> 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212" y="2355775"/>
                <a:ext cx="2658548" cy="472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/>
                        </a:rPr>
                        <m:t>𝑇</m:t>
                      </m:r>
                      <m:r>
                        <a:rPr lang="fi-FI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fi-FI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i-FI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i-FI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𝑢𝑧</m:t>
                                  </m:r>
                                </m:num>
                                <m:den>
                                  <m:r>
                                    <a:rPr lang="fi-FI" b="0" i="1" smtClean="0">
                                      <a:latin typeface="Cambria Math"/>
                                    </a:rPr>
                                    <m:t>𝑠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fi-FI" b="0" i="1" smtClean="0">
                          <a:latin typeface="Cambria Math"/>
                        </a:rPr>
                        <m:t>𝑧</m:t>
                      </m:r>
                      <m:r>
                        <a:rPr lang="fi-FI" b="0" i="1" smtClean="0">
                          <a:latin typeface="Cambria Math"/>
                        </a:rPr>
                        <m:t>→∞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12" y="2355775"/>
                <a:ext cx="2658548" cy="47275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1278" y="4149080"/>
                <a:ext cx="2236190" cy="731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i="1" smtClean="0">
                          <a:latin typeface="Cambria Math"/>
                        </a:rPr>
                        <m:t>𝑇</m:t>
                      </m:r>
                      <m:r>
                        <a:rPr lang="fi-FI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i-FI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i-FI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fi-FI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fi-FI" i="1" smtClean="0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i-FI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i-FI" b="0" i="1" smtClean="0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𝑢𝑧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/</m:t>
                                  </m:r>
                                  <m:r>
                                    <a:rPr lang="fi-FI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i-FI" i="1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i-FI" i="1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i-FI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fi-FI" i="1">
                                      <a:latin typeface="Cambria Math"/>
                                      <a:ea typeface="Cambria Math"/>
                                    </a:rPr>
                                    <m:t>𝑢𝐿</m:t>
                                  </m:r>
                                  <m:r>
                                    <a:rPr lang="fi-FI" i="1">
                                      <a:latin typeface="Cambria Math"/>
                                      <a:ea typeface="Cambria Math"/>
                                    </a:rPr>
                                    <m:t>/</m:t>
                                  </m:r>
                                  <m:r>
                                    <a:rPr lang="fi-FI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78" y="4149080"/>
                <a:ext cx="2236190" cy="7314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99592" y="5301208"/>
            <a:ext cx="6581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In the </a:t>
            </a:r>
            <a:r>
              <a:rPr lang="fi-FI" dirty="0" err="1" smtClean="0"/>
              <a:t>figure</a:t>
            </a:r>
            <a:r>
              <a:rPr lang="fi-FI" dirty="0" smtClean="0"/>
              <a:t> (</a:t>
            </a:r>
            <a:r>
              <a:rPr lang="fi-FI" dirty="0" err="1" smtClean="0"/>
              <a:t>next</a:t>
            </a:r>
            <a:r>
              <a:rPr lang="fi-FI" dirty="0" smtClean="0"/>
              <a:t> </a:t>
            </a:r>
            <a:r>
              <a:rPr lang="fi-FI" dirty="0" err="1" smtClean="0"/>
              <a:t>page</a:t>
            </a:r>
            <a:r>
              <a:rPr lang="fi-FI" dirty="0" smtClean="0"/>
              <a:t>) the </a:t>
            </a:r>
            <a:r>
              <a:rPr lang="fi-FI" dirty="0" err="1" smtClean="0"/>
              <a:t>results</a:t>
            </a:r>
            <a:r>
              <a:rPr lang="fi-FI" dirty="0" smtClean="0"/>
              <a:t> of </a:t>
            </a:r>
            <a:r>
              <a:rPr lang="fi-FI" dirty="0" err="1" smtClean="0"/>
              <a:t>these</a:t>
            </a:r>
            <a:r>
              <a:rPr lang="fi-FI" dirty="0" smtClean="0"/>
              <a:t> </a:t>
            </a:r>
            <a:r>
              <a:rPr lang="fi-FI" dirty="0" err="1" smtClean="0"/>
              <a:t>special</a:t>
            </a:r>
            <a:r>
              <a:rPr lang="fi-FI" dirty="0" smtClean="0"/>
              <a:t> </a:t>
            </a:r>
            <a:r>
              <a:rPr lang="fi-FI" dirty="0" err="1" smtClean="0"/>
              <a:t>cases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shown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12" name="TextBox 11"/>
          <p:cNvSpPr txBox="1"/>
          <p:nvPr/>
        </p:nvSpPr>
        <p:spPr>
          <a:xfrm>
            <a:off x="6746834" y="240748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(10.6)</a:t>
            </a:r>
            <a:endParaRPr lang="fi-FI" dirty="0"/>
          </a:p>
        </p:txBody>
      </p:sp>
      <p:sp>
        <p:nvSpPr>
          <p:cNvPr id="13" name="TextBox 12"/>
          <p:cNvSpPr txBox="1"/>
          <p:nvPr/>
        </p:nvSpPr>
        <p:spPr>
          <a:xfrm>
            <a:off x="6746834" y="4330155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(10.7)</a:t>
            </a:r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1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2482" y="338753"/>
            <a:ext cx="5614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Effect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erosion</a:t>
            </a:r>
            <a:r>
              <a:rPr lang="fi-FI" sz="2400" b="1" dirty="0" smtClean="0"/>
              <a:t> in </a:t>
            </a:r>
            <a:r>
              <a:rPr lang="fi-FI" sz="2400" b="1" dirty="0" err="1" smtClean="0"/>
              <a:t>steady-state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conditions</a:t>
            </a:r>
            <a:endParaRPr lang="en-US" sz="2400" b="1" dirty="0" smtClean="0"/>
          </a:p>
          <a:p>
            <a:endParaRPr lang="en-US" sz="2400" b="1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721" r="7491" b="29551"/>
          <a:stretch/>
        </p:blipFill>
        <p:spPr bwMode="auto">
          <a:xfrm>
            <a:off x="693540" y="2916280"/>
            <a:ext cx="7270084" cy="368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740352" y="6061938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Stüwe</a:t>
            </a:r>
            <a:r>
              <a:rPr lang="fi-FI" dirty="0" smtClean="0"/>
              <a:t> 2002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71083" y="1205592"/>
                <a:ext cx="217078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b="1" dirty="0" smtClean="0"/>
                  <a:t>T</a:t>
                </a:r>
                <a:r>
                  <a:rPr lang="fi-FI" b="1" baseline="-25000" dirty="0"/>
                  <a:t>z=0</a:t>
                </a:r>
                <a:r>
                  <a:rPr lang="fi-FI" b="1" dirty="0"/>
                  <a:t> = </a:t>
                </a:r>
                <a:r>
                  <a:rPr lang="fi-FI" b="1" dirty="0" smtClean="0"/>
                  <a:t>0</a:t>
                </a:r>
              </a:p>
              <a:p>
                <a:r>
                  <a:rPr lang="fi-FI" b="1" dirty="0"/>
                  <a:t>T</a:t>
                </a:r>
                <a14:m>
                  <m:oMath xmlns:m="http://schemas.openxmlformats.org/officeDocument/2006/math">
                    <m:r>
                      <a:rPr lang="fi-FI" b="1" i="1" baseline="-25000">
                        <a:latin typeface="Cambria Math"/>
                      </a:rPr>
                      <m:t> </m:t>
                    </m:r>
                    <m:r>
                      <a:rPr lang="fi-FI" b="1" i="1" baseline="-25000">
                        <a:latin typeface="Cambria Math"/>
                      </a:rPr>
                      <m:t>𝒛</m:t>
                    </m:r>
                    <m:r>
                      <a:rPr lang="fi-FI" b="1" i="1" baseline="-25000">
                        <a:latin typeface="Cambria Math"/>
                      </a:rPr>
                      <m:t>→∞</m:t>
                    </m:r>
                    <m:r>
                      <a:rPr lang="fi-FI" b="1" i="0" baseline="-25000" smtClean="0">
                        <a:latin typeface="Cambria Math"/>
                      </a:rPr>
                      <m:t>  </m:t>
                    </m:r>
                  </m:oMath>
                </a14:m>
                <a:r>
                  <a:rPr lang="fi-FI" b="1" dirty="0" smtClean="0"/>
                  <a:t>= </a:t>
                </a:r>
                <a:r>
                  <a:rPr lang="fi-FI" b="1" dirty="0"/>
                  <a:t>T</a:t>
                </a:r>
                <a14:m>
                  <m:oMath xmlns:m="http://schemas.openxmlformats.org/officeDocument/2006/math">
                    <m:r>
                      <a:rPr lang="fi-FI" b="1" i="1" baseline="-25000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fi-FI" b="1" dirty="0" smtClean="0"/>
                  <a:t> </a:t>
                </a:r>
                <a:r>
                  <a:rPr lang="fi-FI" b="1" dirty="0"/>
                  <a:t>= 1000°C</a:t>
                </a:r>
              </a:p>
              <a:p>
                <a:r>
                  <a:rPr lang="fi-FI" b="1" dirty="0"/>
                  <a:t>s = 1 × 10</a:t>
                </a:r>
                <a:r>
                  <a:rPr lang="fi-FI" b="1" baseline="30000" dirty="0"/>
                  <a:t>-6</a:t>
                </a:r>
                <a:r>
                  <a:rPr lang="fi-FI" b="1" dirty="0"/>
                  <a:t> m</a:t>
                </a:r>
                <a:r>
                  <a:rPr lang="fi-FI" b="1" baseline="30000" dirty="0"/>
                  <a:t>2</a:t>
                </a:r>
                <a:r>
                  <a:rPr lang="fi-FI" b="1" dirty="0"/>
                  <a:t> s</a:t>
                </a:r>
                <a:r>
                  <a:rPr lang="fi-FI" b="1" baseline="30000" dirty="0"/>
                  <a:t>-1</a:t>
                </a:r>
                <a:r>
                  <a:rPr lang="fi-FI" b="1" dirty="0"/>
                  <a:t> </a:t>
                </a:r>
              </a:p>
              <a:p>
                <a:endParaRPr lang="fi-FI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083" y="1205592"/>
                <a:ext cx="2170787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2247" t="-2538" r="-1404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076056" y="1127184"/>
            <a:ext cx="18293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T</a:t>
            </a:r>
            <a:r>
              <a:rPr lang="fi-FI" b="1" baseline="-25000" dirty="0"/>
              <a:t>z=0</a:t>
            </a:r>
            <a:r>
              <a:rPr lang="fi-FI" b="1" dirty="0"/>
              <a:t> = </a:t>
            </a:r>
            <a:r>
              <a:rPr lang="fi-FI" b="1" dirty="0" smtClean="0"/>
              <a:t>0</a:t>
            </a:r>
          </a:p>
          <a:p>
            <a:r>
              <a:rPr lang="fi-FI" b="1" dirty="0"/>
              <a:t>T = </a:t>
            </a:r>
            <a:r>
              <a:rPr lang="fi-FI" b="1" dirty="0" smtClean="0"/>
              <a:t>T</a:t>
            </a:r>
            <a:r>
              <a:rPr lang="fi-FI" b="1" baseline="-25000" dirty="0" smtClean="0"/>
              <a:t>L </a:t>
            </a:r>
            <a:r>
              <a:rPr lang="fi-FI" b="1" dirty="0" smtClean="0"/>
              <a:t>= 1000°C</a:t>
            </a:r>
          </a:p>
          <a:p>
            <a:r>
              <a:rPr lang="fi-FI" b="1" dirty="0" smtClean="0"/>
              <a:t>L = 100 km</a:t>
            </a:r>
          </a:p>
          <a:p>
            <a:r>
              <a:rPr lang="fi-FI" b="1" dirty="0"/>
              <a:t>s = 1 × 10</a:t>
            </a:r>
            <a:r>
              <a:rPr lang="fi-FI" b="1" baseline="30000" dirty="0"/>
              <a:t>-6</a:t>
            </a:r>
            <a:r>
              <a:rPr lang="fi-FI" b="1" dirty="0"/>
              <a:t> m</a:t>
            </a:r>
            <a:r>
              <a:rPr lang="fi-FI" b="1" baseline="30000" dirty="0"/>
              <a:t>2</a:t>
            </a:r>
            <a:r>
              <a:rPr lang="fi-FI" b="1" dirty="0"/>
              <a:t> s</a:t>
            </a:r>
            <a:r>
              <a:rPr lang="fi-FI" b="1" baseline="30000" dirty="0"/>
              <a:t>-1</a:t>
            </a:r>
            <a:r>
              <a:rPr lang="fi-FI" b="1" dirty="0"/>
              <a:t> </a:t>
            </a:r>
          </a:p>
          <a:p>
            <a:endParaRPr lang="fi-FI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40623" y="2410101"/>
            <a:ext cx="4343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Contours</a:t>
            </a:r>
            <a:r>
              <a:rPr lang="fi-FI" dirty="0" smtClean="0"/>
              <a:t>: </a:t>
            </a:r>
            <a:r>
              <a:rPr lang="fi-FI" dirty="0" err="1" smtClean="0"/>
              <a:t>advection</a:t>
            </a:r>
            <a:r>
              <a:rPr lang="fi-FI" dirty="0" smtClean="0"/>
              <a:t> (</a:t>
            </a:r>
            <a:r>
              <a:rPr lang="fi-FI" dirty="0" err="1" smtClean="0"/>
              <a:t>erosion</a:t>
            </a:r>
            <a:r>
              <a:rPr lang="fi-FI" dirty="0" smtClean="0"/>
              <a:t>) </a:t>
            </a:r>
            <a:r>
              <a:rPr lang="fi-FI" dirty="0" err="1" smtClean="0"/>
              <a:t>rates</a:t>
            </a:r>
            <a:r>
              <a:rPr lang="fi-FI" dirty="0" smtClean="0"/>
              <a:t> in m/Ma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677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7" y="332656"/>
            <a:ext cx="86409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 smtClean="0"/>
              <a:t>Effect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sedimentary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cover</a:t>
            </a:r>
            <a:r>
              <a:rPr lang="fi-FI" sz="2400" b="1" dirty="0" smtClean="0"/>
              <a:t> on </a:t>
            </a:r>
            <a:r>
              <a:rPr lang="fi-FI" sz="2400" b="1" dirty="0" err="1" smtClean="0"/>
              <a:t>temperature</a:t>
            </a:r>
            <a:r>
              <a:rPr lang="fi-FI" sz="2400" b="1" dirty="0" smtClean="0"/>
              <a:t> (</a:t>
            </a:r>
            <a:r>
              <a:rPr lang="fi-FI" sz="2400" b="1" dirty="0" err="1" smtClean="0"/>
              <a:t>schematically</a:t>
            </a:r>
            <a:r>
              <a:rPr lang="fi-FI" sz="2400" b="1" dirty="0" smtClean="0"/>
              <a:t>)</a:t>
            </a:r>
          </a:p>
          <a:p>
            <a:endParaRPr lang="fi-FI" dirty="0" smtClean="0"/>
          </a:p>
          <a:p>
            <a:pPr marL="342900" indent="-342900">
              <a:buAutoNum type="alphaLcParenBoth"/>
            </a:pPr>
            <a:r>
              <a:rPr lang="fi-FI" dirty="0" err="1" smtClean="0"/>
              <a:t>Comparison</a:t>
            </a:r>
            <a:r>
              <a:rPr lang="fi-FI" dirty="0" smtClean="0"/>
              <a:t> </a:t>
            </a:r>
            <a:r>
              <a:rPr lang="fi-FI" dirty="0" err="1" smtClean="0"/>
              <a:t>geotherm</a:t>
            </a:r>
            <a:r>
              <a:rPr lang="fi-FI" dirty="0" smtClean="0"/>
              <a:t>: </a:t>
            </a:r>
            <a:r>
              <a:rPr lang="fi-FI" dirty="0" err="1" smtClean="0"/>
              <a:t>Conditions</a:t>
            </a:r>
            <a:r>
              <a:rPr lang="fi-FI" dirty="0" smtClean="0"/>
              <a:t> </a:t>
            </a:r>
            <a:r>
              <a:rPr lang="fi-FI" dirty="0" err="1" smtClean="0"/>
              <a:t>before</a:t>
            </a:r>
            <a:r>
              <a:rPr lang="fi-FI" dirty="0" smtClean="0"/>
              <a:t> </a:t>
            </a:r>
            <a:r>
              <a:rPr lang="fi-FI" dirty="0" err="1" smtClean="0"/>
              <a:t>sedimentation</a:t>
            </a:r>
            <a:endParaRPr lang="fi-FI" dirty="0" smtClean="0"/>
          </a:p>
          <a:p>
            <a:pPr marL="342900" indent="-342900">
              <a:buAutoNum type="alphaLcParenBoth"/>
            </a:pPr>
            <a:r>
              <a:rPr lang="fi-FI" dirty="0" err="1" smtClean="0"/>
              <a:t>Sediment</a:t>
            </a:r>
            <a:r>
              <a:rPr lang="fi-FI" dirty="0" smtClean="0"/>
              <a:t> </a:t>
            </a:r>
            <a:r>
              <a:rPr lang="fi-FI" dirty="0" err="1" smtClean="0"/>
              <a:t>conductivity</a:t>
            </a:r>
            <a:r>
              <a:rPr lang="fi-FI" dirty="0" smtClean="0"/>
              <a:t> and </a:t>
            </a:r>
            <a:r>
              <a:rPr lang="fi-FI" dirty="0" err="1" smtClean="0"/>
              <a:t>heat</a:t>
            </a:r>
            <a:r>
              <a:rPr lang="fi-FI" dirty="0" smtClean="0"/>
              <a:t> </a:t>
            </a:r>
            <a:r>
              <a:rPr lang="fi-FI" dirty="0" err="1" smtClean="0"/>
              <a:t>production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the </a:t>
            </a:r>
            <a:r>
              <a:rPr lang="fi-FI" dirty="0" err="1" smtClean="0"/>
              <a:t>equal</a:t>
            </a:r>
            <a:r>
              <a:rPr lang="fi-FI" dirty="0" smtClean="0"/>
              <a:t> with the </a:t>
            </a:r>
            <a:r>
              <a:rPr lang="fi-FI" dirty="0" err="1" smtClean="0"/>
              <a:t>basement</a:t>
            </a:r>
            <a:endParaRPr lang="fi-FI" dirty="0" smtClean="0"/>
          </a:p>
          <a:p>
            <a:pPr marL="342900" indent="-342900">
              <a:buAutoNum type="alphaLcParenBoth"/>
            </a:pPr>
            <a:r>
              <a:rPr lang="fi-FI" dirty="0" err="1" smtClean="0"/>
              <a:t>Effect</a:t>
            </a:r>
            <a:r>
              <a:rPr lang="fi-FI" dirty="0" smtClean="0"/>
              <a:t> of </a:t>
            </a:r>
            <a:r>
              <a:rPr lang="fi-FI" dirty="0" err="1" smtClean="0"/>
              <a:t>thermal</a:t>
            </a:r>
            <a:r>
              <a:rPr lang="fi-FI" dirty="0" smtClean="0"/>
              <a:t> </a:t>
            </a:r>
            <a:r>
              <a:rPr lang="fi-FI" dirty="0" err="1" smtClean="0"/>
              <a:t>conductivity</a:t>
            </a:r>
            <a:r>
              <a:rPr lang="fi-FI" dirty="0" smtClean="0"/>
              <a:t> of </a:t>
            </a:r>
            <a:r>
              <a:rPr lang="fi-FI" dirty="0" err="1" smtClean="0"/>
              <a:t>sediment</a:t>
            </a:r>
            <a:r>
              <a:rPr lang="fi-FI" dirty="0" smtClean="0"/>
              <a:t>: </a:t>
            </a:r>
            <a:r>
              <a:rPr lang="fi-FI" dirty="0" err="1" smtClean="0"/>
              <a:t>curve</a:t>
            </a:r>
            <a:r>
              <a:rPr lang="fi-FI" dirty="0" smtClean="0"/>
              <a:t> IV: </a:t>
            </a:r>
            <a:r>
              <a:rPr lang="fi-FI" dirty="0" err="1" smtClean="0"/>
              <a:t>low</a:t>
            </a:r>
            <a:r>
              <a:rPr lang="fi-FI" dirty="0" smtClean="0"/>
              <a:t> </a:t>
            </a:r>
            <a:r>
              <a:rPr lang="fi-FI" dirty="0" err="1" smtClean="0"/>
              <a:t>conductivity</a:t>
            </a:r>
            <a:r>
              <a:rPr lang="fi-FI" dirty="0" smtClean="0"/>
              <a:t>, III: </a:t>
            </a:r>
            <a:r>
              <a:rPr lang="fi-FI" dirty="0" err="1" smtClean="0"/>
              <a:t>high</a:t>
            </a:r>
            <a:r>
              <a:rPr lang="fi-FI" dirty="0" smtClean="0"/>
              <a:t> </a:t>
            </a:r>
            <a:r>
              <a:rPr lang="fi-FI" dirty="0" err="1" smtClean="0"/>
              <a:t>conductivity</a:t>
            </a:r>
            <a:endParaRPr lang="fi-FI" dirty="0" smtClean="0"/>
          </a:p>
          <a:p>
            <a:pPr marL="342900" indent="-342900">
              <a:buAutoNum type="alphaLcParenBoth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a, b: </a:t>
            </a:r>
            <a:r>
              <a:rPr lang="fi-FI" dirty="0" err="1" smtClean="0"/>
              <a:t>original</a:t>
            </a:r>
            <a:r>
              <a:rPr lang="fi-FI" dirty="0" smtClean="0"/>
              <a:t> </a:t>
            </a:r>
            <a:r>
              <a:rPr lang="fi-FI" dirty="0" err="1" smtClean="0"/>
              <a:t>z-T</a:t>
            </a:r>
            <a:r>
              <a:rPr lang="fi-FI" dirty="0" smtClean="0"/>
              <a:t> </a:t>
            </a:r>
            <a:r>
              <a:rPr lang="fi-FI" dirty="0" err="1" smtClean="0"/>
              <a:t>conditions</a:t>
            </a:r>
            <a:r>
              <a:rPr lang="fi-FI" dirty="0" smtClean="0"/>
              <a:t>, a’, b’: new </a:t>
            </a:r>
            <a:r>
              <a:rPr lang="fi-FI" dirty="0" err="1" smtClean="0"/>
              <a:t>equilibrium</a:t>
            </a:r>
            <a:r>
              <a:rPr lang="fi-FI" dirty="0" smtClean="0"/>
              <a:t> </a:t>
            </a:r>
            <a:r>
              <a:rPr lang="fi-FI" dirty="0" err="1" smtClean="0"/>
              <a:t>conditions</a:t>
            </a:r>
            <a:r>
              <a:rPr lang="fi-FI" dirty="0" smtClean="0"/>
              <a:t> </a:t>
            </a:r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sedimentation</a:t>
            </a:r>
            <a:endParaRPr lang="fi-FI" dirty="0" smtClean="0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 t="6786" r="39083" b="4529"/>
          <a:stretch>
            <a:fillRect/>
          </a:stretch>
        </p:blipFill>
        <p:spPr bwMode="auto">
          <a:xfrm rot="5400000">
            <a:off x="2645533" y="530930"/>
            <a:ext cx="3816425" cy="846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283491" y="5373214"/>
            <a:ext cx="792565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452320" y="5373214"/>
            <a:ext cx="719127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452320" y="5373214"/>
            <a:ext cx="144016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19672" y="6515471"/>
            <a:ext cx="2196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Chapman</a:t>
            </a:r>
            <a:r>
              <a:rPr lang="fi-FI" sz="1400" dirty="0" smtClean="0"/>
              <a:t> and </a:t>
            </a:r>
            <a:r>
              <a:rPr lang="fi-FI" sz="1400" dirty="0" err="1" smtClean="0"/>
              <a:t>Furlong</a:t>
            </a:r>
            <a:r>
              <a:rPr lang="fi-FI" sz="1400" dirty="0" smtClean="0"/>
              <a:t> 1992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680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721" r="3621" b="27914"/>
          <a:stretch/>
        </p:blipFill>
        <p:spPr bwMode="auto">
          <a:xfrm rot="60000">
            <a:off x="548924" y="1523982"/>
            <a:ext cx="7647398" cy="469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3568" y="404664"/>
            <a:ext cx="73781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Effect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sedimentation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when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time</a:t>
            </a:r>
            <a:r>
              <a:rPr lang="fi-FI" sz="2400" b="1" dirty="0" smtClean="0"/>
              <a:t> is </a:t>
            </a:r>
            <a:r>
              <a:rPr lang="fi-FI" sz="2400" b="1" dirty="0" err="1" smtClean="0"/>
              <a:t>taken</a:t>
            </a:r>
            <a:r>
              <a:rPr lang="fi-FI" sz="2400" b="1" dirty="0" smtClean="0"/>
              <a:t> into </a:t>
            </a:r>
            <a:r>
              <a:rPr lang="fi-FI" sz="2400" b="1" dirty="0" err="1" smtClean="0"/>
              <a:t>account</a:t>
            </a:r>
            <a:r>
              <a:rPr lang="fi-FI" sz="2400" b="1" dirty="0" smtClean="0"/>
              <a:t> </a:t>
            </a:r>
          </a:p>
          <a:p>
            <a:r>
              <a:rPr lang="fi-FI" dirty="0" smtClean="0"/>
              <a:t>10 km of </a:t>
            </a:r>
            <a:r>
              <a:rPr lang="fi-FI" dirty="0" err="1" smtClean="0"/>
              <a:t>sedimentation</a:t>
            </a:r>
            <a:r>
              <a:rPr lang="fi-FI" dirty="0" smtClean="0"/>
              <a:t> and </a:t>
            </a:r>
            <a:r>
              <a:rPr lang="fi-FI" dirty="0" err="1" smtClean="0"/>
              <a:t>subsidence</a:t>
            </a:r>
            <a:r>
              <a:rPr lang="fi-FI" dirty="0" smtClean="0"/>
              <a:t> </a:t>
            </a:r>
            <a:r>
              <a:rPr lang="fi-FI" dirty="0" err="1" smtClean="0"/>
              <a:t>during</a:t>
            </a:r>
            <a:r>
              <a:rPr lang="fi-FI" dirty="0" smtClean="0"/>
              <a:t> 20 Ma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71556" y="2492896"/>
            <a:ext cx="21230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 smtClean="0"/>
              <a:t>Initial</a:t>
            </a:r>
            <a:r>
              <a:rPr lang="fi-FI" sz="1600" dirty="0" smtClean="0"/>
              <a:t> </a:t>
            </a:r>
            <a:r>
              <a:rPr lang="fi-FI" sz="1600" dirty="0" err="1" smtClean="0"/>
              <a:t>geotherm</a:t>
            </a:r>
            <a:r>
              <a:rPr lang="fi-FI" sz="1600" dirty="0" smtClean="0"/>
              <a:t>: </a:t>
            </a:r>
          </a:p>
          <a:p>
            <a:r>
              <a:rPr lang="fi-FI" sz="1600" dirty="0" smtClean="0"/>
              <a:t>Q</a:t>
            </a:r>
            <a:r>
              <a:rPr lang="fi-FI" sz="1600" baseline="-25000" dirty="0" smtClean="0"/>
              <a:t>0</a:t>
            </a:r>
            <a:r>
              <a:rPr lang="fi-FI" sz="1600" dirty="0" smtClean="0"/>
              <a:t> = 65 mWm</a:t>
            </a:r>
            <a:r>
              <a:rPr lang="fi-FI" sz="1600" baseline="30000" dirty="0" smtClean="0"/>
              <a:t>-2</a:t>
            </a:r>
          </a:p>
          <a:p>
            <a:r>
              <a:rPr lang="el-GR" sz="1600" dirty="0"/>
              <a:t>λ</a:t>
            </a:r>
            <a:r>
              <a:rPr lang="fi-FI" sz="1600" baseline="-25000" dirty="0" err="1" smtClean="0"/>
              <a:t>bas</a:t>
            </a:r>
            <a:r>
              <a:rPr lang="fi-FI" sz="1600" dirty="0" smtClean="0"/>
              <a:t> = </a:t>
            </a:r>
            <a:r>
              <a:rPr lang="el-GR" sz="1600" dirty="0" smtClean="0"/>
              <a:t>λ</a:t>
            </a:r>
            <a:r>
              <a:rPr lang="fi-FI" sz="1600" baseline="-25000" dirty="0" err="1" smtClean="0"/>
              <a:t>sed</a:t>
            </a:r>
            <a:r>
              <a:rPr lang="fi-FI" sz="1600" dirty="0" smtClean="0"/>
              <a:t> = 2.6 Wm</a:t>
            </a:r>
            <a:r>
              <a:rPr lang="fi-FI" sz="1600" baseline="30000" dirty="0" smtClean="0"/>
              <a:t>-1</a:t>
            </a:r>
            <a:r>
              <a:rPr lang="fi-FI" sz="1600" dirty="0" smtClean="0"/>
              <a:t>K</a:t>
            </a:r>
            <a:r>
              <a:rPr lang="fi-FI" sz="1600" baseline="30000" dirty="0" smtClean="0"/>
              <a:t>-1</a:t>
            </a:r>
            <a:endParaRPr lang="fi-FI" sz="1600" dirty="0" smtClean="0"/>
          </a:p>
          <a:p>
            <a:r>
              <a:rPr lang="fi-FI" sz="1600" dirty="0" err="1" smtClean="0"/>
              <a:t>A</a:t>
            </a:r>
            <a:r>
              <a:rPr lang="fi-FI" sz="1600" baseline="-25000" dirty="0" err="1" smtClean="0"/>
              <a:t>sed</a:t>
            </a:r>
            <a:r>
              <a:rPr lang="fi-FI" sz="1600" dirty="0" smtClean="0"/>
              <a:t> = 1</a:t>
            </a:r>
            <a:r>
              <a:rPr lang="el-GR" sz="1600" dirty="0" smtClean="0"/>
              <a:t>μ</a:t>
            </a:r>
            <a:r>
              <a:rPr lang="fi-FI" sz="1600" dirty="0" smtClean="0"/>
              <a:t>Wm</a:t>
            </a:r>
            <a:r>
              <a:rPr lang="fi-FI" sz="1600" baseline="30000" dirty="0" smtClean="0"/>
              <a:t>-3</a:t>
            </a:r>
            <a:endParaRPr lang="fi-FI" sz="16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4860032" y="6215826"/>
            <a:ext cx="2196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Chapman</a:t>
            </a:r>
            <a:r>
              <a:rPr lang="fi-FI" sz="1400" dirty="0" smtClean="0"/>
              <a:t> and </a:t>
            </a:r>
            <a:r>
              <a:rPr lang="fi-FI" sz="1400" dirty="0" err="1" smtClean="0"/>
              <a:t>Furlong</a:t>
            </a:r>
            <a:r>
              <a:rPr lang="fi-FI" sz="1400" dirty="0" smtClean="0"/>
              <a:t> 1992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59461" y="2570604"/>
            <a:ext cx="1267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b="1" dirty="0" smtClean="0"/>
              <a:t>Depth (km)</a:t>
            </a:r>
            <a:endParaRPr lang="fi-FI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93160" y="4890947"/>
            <a:ext cx="18044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b="1" dirty="0" err="1" smtClean="0"/>
              <a:t>Temperature</a:t>
            </a:r>
            <a:r>
              <a:rPr lang="fi-FI" b="1" dirty="0" smtClean="0"/>
              <a:t> (°C)</a:t>
            </a:r>
            <a:endParaRPr lang="fi-FI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35696" y="6000383"/>
            <a:ext cx="1170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b="1" dirty="0" smtClean="0"/>
              <a:t>Time (Ma)</a:t>
            </a:r>
            <a:endParaRPr lang="fi-FI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3834935" y="3689265"/>
            <a:ext cx="1267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b="1" dirty="0" smtClean="0"/>
              <a:t>Depth (km)</a:t>
            </a:r>
            <a:endParaRPr lang="fi-FI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30702" y="5551955"/>
            <a:ext cx="18044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b="1" dirty="0" err="1" smtClean="0"/>
              <a:t>Temperature</a:t>
            </a:r>
            <a:r>
              <a:rPr lang="fi-FI" b="1" dirty="0" smtClean="0"/>
              <a:t> (°C)</a:t>
            </a:r>
            <a:endParaRPr lang="fi-FI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38410" y="1180447"/>
            <a:ext cx="3057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 smtClean="0"/>
              <a:t>Thicknesss</a:t>
            </a:r>
            <a:r>
              <a:rPr lang="fi-FI" sz="1600" dirty="0" smtClean="0"/>
              <a:t> of </a:t>
            </a:r>
            <a:r>
              <a:rPr lang="fi-FI" sz="1600" dirty="0" err="1" smtClean="0"/>
              <a:t>arrows</a:t>
            </a:r>
            <a:r>
              <a:rPr lang="fi-FI" sz="1600" dirty="0" smtClean="0"/>
              <a:t> </a:t>
            </a:r>
            <a:r>
              <a:rPr lang="fi-FI" sz="1600" dirty="0" err="1" smtClean="0"/>
              <a:t>corresponds</a:t>
            </a:r>
            <a:r>
              <a:rPr lang="fi-FI" sz="1600" dirty="0" smtClean="0"/>
              <a:t> to the </a:t>
            </a:r>
            <a:r>
              <a:rPr lang="fi-FI" sz="1600" dirty="0" err="1" smtClean="0"/>
              <a:t>line</a:t>
            </a:r>
            <a:r>
              <a:rPr lang="fi-FI" sz="1600" dirty="0" smtClean="0"/>
              <a:t> </a:t>
            </a:r>
            <a:r>
              <a:rPr lang="fi-FI" sz="1600" dirty="0" err="1" smtClean="0"/>
              <a:t>thicknesses</a:t>
            </a:r>
            <a:r>
              <a:rPr lang="fi-FI" sz="1600" dirty="0" smtClean="0"/>
              <a:t> in </a:t>
            </a:r>
            <a:r>
              <a:rPr lang="fi-FI" sz="1600" dirty="0" err="1" smtClean="0"/>
              <a:t>panels</a:t>
            </a:r>
            <a:r>
              <a:rPr lang="fi-FI" sz="1600" dirty="0" smtClean="0"/>
              <a:t> in a and b</a:t>
            </a:r>
            <a:endParaRPr lang="fi-FI" sz="16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49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9860" y="576504"/>
            <a:ext cx="7359322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err="1" smtClean="0"/>
              <a:t>Crustal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thermal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processes</a:t>
            </a:r>
            <a:r>
              <a:rPr lang="fi-FI" sz="2000" b="1" dirty="0" smtClean="0"/>
              <a:t> – </a:t>
            </a:r>
            <a:r>
              <a:rPr lang="fi-FI" sz="2000" b="1" dirty="0" err="1" smtClean="0"/>
              <a:t>Quick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overview</a:t>
            </a:r>
            <a:endParaRPr lang="fi-FI" sz="2000" b="1" dirty="0" smtClean="0"/>
          </a:p>
          <a:p>
            <a:endParaRPr lang="fi-FI" dirty="0"/>
          </a:p>
          <a:p>
            <a:r>
              <a:rPr lang="fi-FI" dirty="0" err="1" smtClean="0"/>
              <a:t>Heat</a:t>
            </a:r>
            <a:r>
              <a:rPr lang="fi-FI" dirty="0" smtClean="0"/>
              <a:t> </a:t>
            </a:r>
            <a:r>
              <a:rPr lang="fi-FI" dirty="0" err="1" smtClean="0"/>
              <a:t>flow</a:t>
            </a:r>
            <a:endParaRPr lang="fi-FI" dirty="0" smtClean="0"/>
          </a:p>
          <a:p>
            <a:r>
              <a:rPr lang="fi-FI" dirty="0" err="1" smtClean="0"/>
              <a:t>Temperatures</a:t>
            </a:r>
            <a:r>
              <a:rPr lang="fi-FI" dirty="0" smtClean="0"/>
              <a:t> in </a:t>
            </a:r>
            <a:r>
              <a:rPr lang="fi-FI" dirty="0" err="1" smtClean="0"/>
              <a:t>crust</a:t>
            </a:r>
            <a:endParaRPr lang="fi-FI" dirty="0" smtClean="0"/>
          </a:p>
          <a:p>
            <a:r>
              <a:rPr lang="fi-FI" dirty="0" err="1"/>
              <a:t>S</a:t>
            </a:r>
            <a:r>
              <a:rPr lang="fi-FI" dirty="0" err="1" smtClean="0"/>
              <a:t>edimentation</a:t>
            </a:r>
            <a:r>
              <a:rPr lang="fi-FI" dirty="0" smtClean="0"/>
              <a:t> and </a:t>
            </a:r>
            <a:r>
              <a:rPr lang="fi-FI" dirty="0" err="1" smtClean="0"/>
              <a:t>erosion</a:t>
            </a:r>
            <a:endParaRPr lang="fi-FI" dirty="0" smtClean="0"/>
          </a:p>
          <a:p>
            <a:r>
              <a:rPr lang="fi-FI" dirty="0" err="1"/>
              <a:t>I</a:t>
            </a:r>
            <a:r>
              <a:rPr lang="fi-FI" dirty="0" err="1" smtClean="0"/>
              <a:t>ntrusions</a:t>
            </a:r>
            <a:endParaRPr lang="fi-FI" dirty="0" smtClean="0"/>
          </a:p>
          <a:p>
            <a:r>
              <a:rPr lang="fi-FI" dirty="0" smtClean="0"/>
              <a:t>Extension</a:t>
            </a:r>
          </a:p>
          <a:p>
            <a:r>
              <a:rPr lang="fi-FI" dirty="0" err="1" smtClean="0"/>
              <a:t>Crustal</a:t>
            </a:r>
            <a:r>
              <a:rPr lang="fi-FI" dirty="0" smtClean="0"/>
              <a:t> </a:t>
            </a:r>
            <a:r>
              <a:rPr lang="fi-FI" dirty="0" err="1" smtClean="0"/>
              <a:t>thickening</a:t>
            </a:r>
            <a:endParaRPr lang="fi-FI" dirty="0" smtClean="0"/>
          </a:p>
          <a:p>
            <a:endParaRPr lang="fi-FI" dirty="0" smtClean="0"/>
          </a:p>
          <a:p>
            <a:r>
              <a:rPr lang="fi-FI" sz="2000" b="1" dirty="0" err="1" smtClean="0"/>
              <a:t>Low</a:t>
            </a:r>
            <a:r>
              <a:rPr lang="fi-FI" sz="2000" b="1" dirty="0" smtClean="0"/>
              <a:t>-T </a:t>
            </a:r>
            <a:r>
              <a:rPr lang="fi-FI" sz="2000" b="1" dirty="0" err="1" smtClean="0"/>
              <a:t>thermochronology</a:t>
            </a:r>
            <a:r>
              <a:rPr lang="fi-FI" sz="2000" b="1" dirty="0" smtClean="0"/>
              <a:t> in </a:t>
            </a:r>
            <a:r>
              <a:rPr lang="fi-FI" sz="2000" b="1" dirty="0" err="1" smtClean="0"/>
              <a:t>Fennoscandia</a:t>
            </a:r>
            <a:endParaRPr lang="fi-FI" sz="2000" b="1" dirty="0"/>
          </a:p>
          <a:p>
            <a:endParaRPr lang="fi-FI" dirty="0" smtClean="0"/>
          </a:p>
          <a:p>
            <a:r>
              <a:rPr lang="fi-FI" dirty="0" err="1" smtClean="0"/>
              <a:t>Geological</a:t>
            </a:r>
            <a:r>
              <a:rPr lang="fi-FI" dirty="0" smtClean="0"/>
              <a:t> </a:t>
            </a:r>
            <a:r>
              <a:rPr lang="fi-FI" dirty="0" err="1" smtClean="0"/>
              <a:t>evolution</a:t>
            </a:r>
            <a:r>
              <a:rPr lang="fi-FI" dirty="0" smtClean="0"/>
              <a:t> </a:t>
            </a:r>
            <a:r>
              <a:rPr lang="fi-FI" dirty="0"/>
              <a:t>in </a:t>
            </a:r>
            <a:r>
              <a:rPr lang="fi-FI" dirty="0" err="1"/>
              <a:t>central</a:t>
            </a:r>
            <a:r>
              <a:rPr lang="fi-FI" dirty="0"/>
              <a:t> </a:t>
            </a:r>
            <a:r>
              <a:rPr lang="fi-FI" dirty="0" err="1"/>
              <a:t>Fennoscandia</a:t>
            </a:r>
            <a:r>
              <a:rPr lang="fi-FI" dirty="0"/>
              <a:t> </a:t>
            </a: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Svecofennian</a:t>
            </a:r>
            <a:r>
              <a:rPr lang="fi-FI" dirty="0"/>
              <a:t> </a:t>
            </a:r>
            <a:r>
              <a:rPr lang="fi-FI" dirty="0" err="1"/>
              <a:t>orogeny</a:t>
            </a:r>
            <a:endParaRPr lang="fi-FI" dirty="0"/>
          </a:p>
          <a:p>
            <a:r>
              <a:rPr lang="fi-FI" dirty="0" err="1"/>
              <a:t>Phanerozoic</a:t>
            </a:r>
            <a:r>
              <a:rPr lang="fi-FI" dirty="0"/>
              <a:t> </a:t>
            </a:r>
            <a:r>
              <a:rPr lang="fi-FI" dirty="0" err="1"/>
              <a:t>geological</a:t>
            </a:r>
            <a:r>
              <a:rPr lang="fi-FI" dirty="0"/>
              <a:t> </a:t>
            </a:r>
            <a:r>
              <a:rPr lang="fi-FI" dirty="0" err="1"/>
              <a:t>history</a:t>
            </a:r>
            <a:r>
              <a:rPr lang="fi-FI" dirty="0"/>
              <a:t> of </a:t>
            </a:r>
            <a:r>
              <a:rPr lang="fi-FI" dirty="0" err="1" smtClean="0"/>
              <a:t>Fennoscandia</a:t>
            </a:r>
            <a:endParaRPr lang="fi-FI" dirty="0" smtClean="0"/>
          </a:p>
          <a:p>
            <a:r>
              <a:rPr lang="fi-FI" dirty="0" err="1"/>
              <a:t>Sedimentary</a:t>
            </a:r>
            <a:r>
              <a:rPr lang="fi-FI" dirty="0"/>
              <a:t> </a:t>
            </a:r>
            <a:r>
              <a:rPr lang="fi-FI" dirty="0" err="1"/>
              <a:t>rocks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peneplain</a:t>
            </a:r>
            <a:r>
              <a:rPr lang="fi-FI" dirty="0"/>
              <a:t> in </a:t>
            </a:r>
            <a:r>
              <a:rPr lang="fi-FI" dirty="0" err="1"/>
              <a:t>Fennoscandia</a:t>
            </a:r>
            <a:endParaRPr lang="fi-FI" dirty="0"/>
          </a:p>
          <a:p>
            <a:r>
              <a:rPr lang="fi-FI" dirty="0"/>
              <a:t>AFT, U-</a:t>
            </a:r>
            <a:r>
              <a:rPr lang="fi-FI" dirty="0" err="1"/>
              <a:t>Th</a:t>
            </a:r>
            <a:r>
              <a:rPr lang="fi-FI" dirty="0"/>
              <a:t>/He and </a:t>
            </a:r>
            <a:r>
              <a:rPr lang="fi-FI" dirty="0" err="1"/>
              <a:t>Ar-Ar</a:t>
            </a:r>
            <a:r>
              <a:rPr lang="fi-FI" dirty="0"/>
              <a:t> data and </a:t>
            </a:r>
            <a:r>
              <a:rPr lang="fi-FI" dirty="0" err="1"/>
              <a:t>models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Murrell</a:t>
            </a:r>
            <a:endParaRPr lang="fi-FI" dirty="0"/>
          </a:p>
          <a:p>
            <a:r>
              <a:rPr lang="fi-FI" dirty="0"/>
              <a:t>AFT </a:t>
            </a:r>
            <a:r>
              <a:rPr lang="fi-FI" dirty="0" err="1"/>
              <a:t>compilation</a:t>
            </a:r>
            <a:r>
              <a:rPr lang="fi-FI" dirty="0"/>
              <a:t> in </a:t>
            </a:r>
            <a:r>
              <a:rPr lang="fi-FI" dirty="0" err="1"/>
              <a:t>Fennoscandia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Hendriks</a:t>
            </a:r>
            <a:r>
              <a:rPr lang="fi-FI" dirty="0"/>
              <a:t> et al.</a:t>
            </a:r>
          </a:p>
          <a:p>
            <a:r>
              <a:rPr lang="fi-FI" dirty="0"/>
              <a:t>Outokumpu </a:t>
            </a:r>
            <a:r>
              <a:rPr lang="fi-FI" dirty="0" err="1"/>
              <a:t>deep</a:t>
            </a:r>
            <a:r>
              <a:rPr lang="fi-FI" dirty="0"/>
              <a:t> </a:t>
            </a:r>
            <a:r>
              <a:rPr lang="fi-FI" dirty="0" err="1"/>
              <a:t>drill</a:t>
            </a:r>
            <a:r>
              <a:rPr lang="fi-FI" dirty="0"/>
              <a:t> </a:t>
            </a:r>
            <a:r>
              <a:rPr lang="fi-FI" dirty="0" err="1"/>
              <a:t>hole</a:t>
            </a:r>
            <a:r>
              <a:rPr lang="fi-FI" dirty="0"/>
              <a:t> data</a:t>
            </a:r>
          </a:p>
          <a:p>
            <a:r>
              <a:rPr lang="fi-FI" dirty="0" err="1"/>
              <a:t>Eridanos</a:t>
            </a:r>
            <a:r>
              <a:rPr lang="fi-FI" dirty="0"/>
              <a:t> </a:t>
            </a:r>
            <a:r>
              <a:rPr lang="fi-FI" dirty="0" err="1"/>
              <a:t>river</a:t>
            </a:r>
            <a:r>
              <a:rPr lang="fi-FI" dirty="0"/>
              <a:t> </a:t>
            </a:r>
            <a:r>
              <a:rPr lang="fi-FI" dirty="0" err="1"/>
              <a:t>system</a:t>
            </a:r>
            <a:r>
              <a:rPr lang="fi-FI" dirty="0"/>
              <a:t> and </a:t>
            </a:r>
            <a:r>
              <a:rPr lang="fi-FI" dirty="0" err="1"/>
              <a:t>late</a:t>
            </a:r>
            <a:r>
              <a:rPr lang="fi-FI" dirty="0"/>
              <a:t> </a:t>
            </a:r>
            <a:r>
              <a:rPr lang="fi-FI" dirty="0" err="1"/>
              <a:t>erosion</a:t>
            </a:r>
            <a:endParaRPr lang="fi-FI" dirty="0"/>
          </a:p>
          <a:p>
            <a:endParaRPr lang="fi-FI" dirty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65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4569" y="476672"/>
            <a:ext cx="769389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Extension: ”Pure </a:t>
            </a:r>
            <a:r>
              <a:rPr lang="fi-FI" sz="2400" b="1" dirty="0" err="1" smtClean="0"/>
              <a:t>shear</a:t>
            </a:r>
            <a:r>
              <a:rPr lang="fi-FI" sz="2400" b="1" dirty="0" smtClean="0"/>
              <a:t>” and ”</a:t>
            </a:r>
            <a:r>
              <a:rPr lang="fi-FI" sz="2400" b="1" dirty="0" err="1" smtClean="0"/>
              <a:t>simple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shear</a:t>
            </a:r>
            <a:r>
              <a:rPr lang="fi-FI" sz="2400" b="1" dirty="0" smtClean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Extension is </a:t>
            </a:r>
            <a:r>
              <a:rPr lang="fi-FI" dirty="0" err="1" smtClean="0"/>
              <a:t>one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fundamental</a:t>
            </a:r>
            <a:r>
              <a:rPr lang="fi-FI" dirty="0" smtClean="0"/>
              <a:t> </a:t>
            </a:r>
            <a:r>
              <a:rPr lang="fi-FI" dirty="0" err="1" smtClean="0"/>
              <a:t>tectonic</a:t>
            </a:r>
            <a:r>
              <a:rPr lang="fi-FI" dirty="0" smtClean="0"/>
              <a:t> </a:t>
            </a:r>
            <a:r>
              <a:rPr lang="fi-FI" dirty="0" err="1" smtClean="0"/>
              <a:t>processes</a:t>
            </a:r>
            <a:r>
              <a:rPr lang="fi-FI" dirty="0" smtClean="0"/>
              <a:t> </a:t>
            </a:r>
            <a:r>
              <a:rPr lang="fi-FI" dirty="0" err="1" smtClean="0"/>
              <a:t>leading</a:t>
            </a:r>
            <a:r>
              <a:rPr lang="fi-FI" dirty="0" smtClean="0"/>
              <a:t> to </a:t>
            </a:r>
            <a:r>
              <a:rPr lang="fi-FI" dirty="0" err="1" smtClean="0"/>
              <a:t>formation</a:t>
            </a:r>
            <a:r>
              <a:rPr lang="fi-FI" dirty="0" smtClean="0"/>
              <a:t> of </a:t>
            </a:r>
            <a:r>
              <a:rPr lang="fi-FI" dirty="0" err="1" smtClean="0"/>
              <a:t>sedimentary</a:t>
            </a:r>
            <a:r>
              <a:rPr lang="fi-FI" dirty="0" smtClean="0"/>
              <a:t> </a:t>
            </a:r>
            <a:r>
              <a:rPr lang="fi-FI" dirty="0" err="1" smtClean="0"/>
              <a:t>basins</a:t>
            </a:r>
            <a:r>
              <a:rPr lang="fi-FI" dirty="0" smtClean="0"/>
              <a:t> and </a:t>
            </a:r>
            <a:r>
              <a:rPr lang="fi-FI" dirty="0" err="1" smtClean="0"/>
              <a:t>breaking</a:t>
            </a:r>
            <a:r>
              <a:rPr lang="fi-FI" dirty="0" smtClean="0"/>
              <a:t> </a:t>
            </a:r>
            <a:r>
              <a:rPr lang="fi-FI" dirty="0" err="1" smtClean="0"/>
              <a:t>up</a:t>
            </a:r>
            <a:r>
              <a:rPr lang="fi-FI" dirty="0" smtClean="0"/>
              <a:t> of </a:t>
            </a:r>
            <a:r>
              <a:rPr lang="fi-FI" dirty="0" err="1" smtClean="0"/>
              <a:t>continents</a:t>
            </a:r>
            <a:endParaRPr lang="fi-FI" dirty="0"/>
          </a:p>
          <a:p>
            <a:endParaRPr lang="fi-FI" dirty="0" smtClean="0"/>
          </a:p>
          <a:p>
            <a:r>
              <a:rPr lang="fi-FI" b="1" dirty="0" smtClean="0"/>
              <a:t>Pure </a:t>
            </a:r>
            <a:r>
              <a:rPr lang="fi-FI" b="1" dirty="0" err="1" smtClean="0"/>
              <a:t>shear</a:t>
            </a:r>
            <a:r>
              <a:rPr lang="fi-FI" b="1" dirty="0" smtClean="0"/>
              <a:t> </a:t>
            </a:r>
            <a:r>
              <a:rPr lang="fi-FI" dirty="0" smtClean="0"/>
              <a:t>(b): </a:t>
            </a:r>
            <a:r>
              <a:rPr lang="fi-FI" dirty="0" err="1" smtClean="0"/>
              <a:t>Lithosphere</a:t>
            </a:r>
            <a:r>
              <a:rPr lang="fi-FI" dirty="0" smtClean="0"/>
              <a:t> </a:t>
            </a:r>
            <a:r>
              <a:rPr lang="fi-FI" dirty="0" err="1" smtClean="0"/>
              <a:t>thins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extension</a:t>
            </a:r>
            <a:endParaRPr lang="fi-FI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extension</a:t>
            </a:r>
            <a:r>
              <a:rPr lang="fi-FI" dirty="0" smtClean="0"/>
              <a:t> </a:t>
            </a:r>
            <a:r>
              <a:rPr lang="fi-FI" dirty="0" err="1"/>
              <a:t>m</a:t>
            </a:r>
            <a:r>
              <a:rPr lang="fi-FI" dirty="0" err="1" smtClean="0"/>
              <a:t>id-crustal</a:t>
            </a:r>
            <a:r>
              <a:rPr lang="fi-FI" dirty="0" smtClean="0"/>
              <a:t> </a:t>
            </a:r>
            <a:r>
              <a:rPr lang="fi-FI" dirty="0" err="1" smtClean="0"/>
              <a:t>rocks</a:t>
            </a:r>
            <a:r>
              <a:rPr lang="fi-FI" dirty="0" smtClean="0"/>
              <a:t> </a:t>
            </a:r>
            <a:r>
              <a:rPr lang="fi-FI" dirty="0" err="1" smtClean="0"/>
              <a:t>do</a:t>
            </a:r>
            <a:r>
              <a:rPr lang="fi-FI" dirty="0" smtClean="0"/>
              <a:t> </a:t>
            </a:r>
            <a:r>
              <a:rPr lang="fi-FI" dirty="0" err="1" smtClean="0"/>
              <a:t>not</a:t>
            </a:r>
            <a:r>
              <a:rPr lang="fi-FI" dirty="0" smtClean="0"/>
              <a:t> </a:t>
            </a:r>
            <a:r>
              <a:rPr lang="fi-FI" dirty="0" err="1" smtClean="0"/>
              <a:t>outcrop</a:t>
            </a:r>
            <a:r>
              <a:rPr lang="fi-FI" dirty="0" smtClean="0"/>
              <a:t> at </a:t>
            </a:r>
            <a:r>
              <a:rPr lang="fi-FI" dirty="0" err="1" smtClean="0"/>
              <a:t>erosion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Sedimentation</a:t>
            </a:r>
            <a:r>
              <a:rPr lang="fi-FI" dirty="0" smtClean="0"/>
              <a:t> </a:t>
            </a:r>
            <a:r>
              <a:rPr lang="fi-FI" dirty="0" err="1" smtClean="0"/>
              <a:t>covers</a:t>
            </a:r>
            <a:r>
              <a:rPr lang="fi-FI" dirty="0" smtClean="0"/>
              <a:t> the </a:t>
            </a:r>
            <a:r>
              <a:rPr lang="fi-FI" dirty="0" err="1" smtClean="0"/>
              <a:t>extended</a:t>
            </a:r>
            <a:r>
              <a:rPr lang="fi-FI" dirty="0" smtClean="0"/>
              <a:t> </a:t>
            </a:r>
            <a:r>
              <a:rPr lang="fi-FI" dirty="0" err="1" smtClean="0"/>
              <a:t>part</a:t>
            </a:r>
            <a:endParaRPr lang="fi-FI" dirty="0" smtClean="0"/>
          </a:p>
          <a:p>
            <a:endParaRPr lang="fi-FI" dirty="0" smtClean="0"/>
          </a:p>
          <a:p>
            <a:r>
              <a:rPr lang="fi-FI" b="1" dirty="0" err="1" smtClean="0"/>
              <a:t>Simple</a:t>
            </a:r>
            <a:r>
              <a:rPr lang="fi-FI" b="1" dirty="0" smtClean="0"/>
              <a:t> </a:t>
            </a:r>
            <a:r>
              <a:rPr lang="fi-FI" b="1" dirty="0" err="1" smtClean="0"/>
              <a:t>shear</a:t>
            </a:r>
            <a:r>
              <a:rPr lang="fi-FI" b="1" dirty="0"/>
              <a:t> </a:t>
            </a:r>
            <a:r>
              <a:rPr lang="fi-FI" dirty="0" smtClean="0"/>
              <a:t>(c): </a:t>
            </a:r>
            <a:r>
              <a:rPr lang="fi-FI" dirty="0" err="1" smtClean="0"/>
              <a:t>Lithosphere</a:t>
            </a:r>
            <a:r>
              <a:rPr lang="fi-FI" dirty="0" smtClean="0"/>
              <a:t> </a:t>
            </a:r>
            <a:r>
              <a:rPr lang="fi-FI" dirty="0" err="1" smtClean="0"/>
              <a:t>thins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shearing</a:t>
            </a:r>
            <a:r>
              <a:rPr lang="fi-FI" dirty="0" smtClean="0"/>
              <a:t> (</a:t>
            </a:r>
            <a:r>
              <a:rPr lang="fi-FI" dirty="0" err="1" smtClean="0"/>
              <a:t>along</a:t>
            </a:r>
            <a:r>
              <a:rPr lang="fi-FI" dirty="0" smtClean="0"/>
              <a:t> a </a:t>
            </a:r>
            <a:r>
              <a:rPr lang="fi-FI" dirty="0" err="1" smtClean="0"/>
              <a:t>low-angle</a:t>
            </a:r>
            <a:r>
              <a:rPr lang="fi-FI" dirty="0" smtClean="0"/>
              <a:t> </a:t>
            </a:r>
            <a:r>
              <a:rPr lang="fi-FI" dirty="0" err="1" smtClean="0"/>
              <a:t>normal</a:t>
            </a:r>
            <a:r>
              <a:rPr lang="fi-FI" dirty="0" smtClean="0"/>
              <a:t> </a:t>
            </a:r>
            <a:r>
              <a:rPr lang="fi-FI" dirty="0" err="1" smtClean="0"/>
              <a:t>fault</a:t>
            </a:r>
            <a:r>
              <a:rPr lang="fi-FI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Due</a:t>
            </a:r>
            <a:r>
              <a:rPr lang="fi-FI" dirty="0" smtClean="0"/>
              <a:t> to </a:t>
            </a:r>
            <a:r>
              <a:rPr lang="fi-FI" dirty="0" err="1" smtClean="0"/>
              <a:t>uplift</a:t>
            </a:r>
            <a:r>
              <a:rPr lang="fi-FI" dirty="0" smtClean="0"/>
              <a:t> </a:t>
            </a:r>
            <a:r>
              <a:rPr lang="fi-FI" dirty="0" err="1" smtClean="0"/>
              <a:t>high-grade</a:t>
            </a:r>
            <a:r>
              <a:rPr lang="fi-FI" dirty="0" smtClean="0"/>
              <a:t> </a:t>
            </a:r>
            <a:r>
              <a:rPr lang="fi-FI" dirty="0" err="1" smtClean="0"/>
              <a:t>rocks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exhumed</a:t>
            </a:r>
            <a:r>
              <a:rPr lang="fi-FI" dirty="0" smtClean="0"/>
              <a:t> to </a:t>
            </a:r>
            <a:r>
              <a:rPr lang="fi-FI" dirty="0" err="1" smtClean="0"/>
              <a:t>surface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677" t="5665" r="6981" b="50000"/>
          <a:stretch/>
        </p:blipFill>
        <p:spPr bwMode="auto">
          <a:xfrm>
            <a:off x="467544" y="4180438"/>
            <a:ext cx="820926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63888" y="5795972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Pure </a:t>
            </a:r>
            <a:r>
              <a:rPr lang="fi-FI" b="1" dirty="0" err="1"/>
              <a:t>shear</a:t>
            </a: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6156176" y="579597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 smtClean="0"/>
              <a:t>Simple</a:t>
            </a:r>
            <a:r>
              <a:rPr lang="fi-FI" b="1" dirty="0" smtClean="0"/>
              <a:t> </a:t>
            </a:r>
            <a:r>
              <a:rPr lang="fi-FI" b="1" dirty="0" err="1"/>
              <a:t>shear</a:t>
            </a:r>
            <a:endParaRPr lang="fi-FI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5795972"/>
            <a:ext cx="1871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 smtClean="0"/>
              <a:t>Initial</a:t>
            </a:r>
            <a:r>
              <a:rPr lang="fi-FI" b="1" dirty="0" smtClean="0"/>
              <a:t> </a:t>
            </a:r>
            <a:r>
              <a:rPr lang="fi-FI" b="1" dirty="0" err="1" smtClean="0"/>
              <a:t>lithosphere</a:t>
            </a:r>
            <a:endParaRPr lang="fi-FI" b="1" dirty="0"/>
          </a:p>
        </p:txBody>
      </p:sp>
      <p:sp>
        <p:nvSpPr>
          <p:cNvPr id="6" name="Down Arrow 5"/>
          <p:cNvSpPr/>
          <p:nvPr/>
        </p:nvSpPr>
        <p:spPr>
          <a:xfrm>
            <a:off x="3999574" y="4064008"/>
            <a:ext cx="170360" cy="247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3345322" y="3678509"/>
            <a:ext cx="1401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 smtClean="0"/>
              <a:t>Sedimentation</a:t>
            </a:r>
            <a:endParaRPr lang="fi-FI" sz="1600" dirty="0"/>
          </a:p>
        </p:txBody>
      </p:sp>
      <p:sp>
        <p:nvSpPr>
          <p:cNvPr id="9" name="Down Arrow 8"/>
          <p:cNvSpPr/>
          <p:nvPr/>
        </p:nvSpPr>
        <p:spPr>
          <a:xfrm>
            <a:off x="7388505" y="4311390"/>
            <a:ext cx="170360" cy="247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Box 9"/>
          <p:cNvSpPr txBox="1"/>
          <p:nvPr/>
        </p:nvSpPr>
        <p:spPr>
          <a:xfrm>
            <a:off x="6772980" y="3894731"/>
            <a:ext cx="1401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 smtClean="0"/>
              <a:t>Sedimentation</a:t>
            </a:r>
            <a:endParaRPr lang="fi-FI" sz="16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900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692696"/>
            <a:ext cx="81369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 smtClean="0"/>
              <a:t>MacKenzie-type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extension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models</a:t>
            </a:r>
            <a:endParaRPr lang="en-US" sz="2400" b="1" dirty="0" smtClean="0"/>
          </a:p>
          <a:p>
            <a:r>
              <a:rPr lang="fi-FI" dirty="0" smtClean="0"/>
              <a:t> </a:t>
            </a: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 smtClean="0"/>
              <a:t>Extension is </a:t>
            </a:r>
            <a:r>
              <a:rPr lang="fi-FI" b="1" dirty="0" err="1" smtClean="0"/>
              <a:t>by</a:t>
            </a:r>
            <a:r>
              <a:rPr lang="fi-FI" b="1" dirty="0" smtClean="0"/>
              <a:t> pure </a:t>
            </a:r>
            <a:r>
              <a:rPr lang="fi-FI" b="1" dirty="0" err="1" smtClean="0"/>
              <a:t>shear</a:t>
            </a:r>
            <a:r>
              <a:rPr lang="fi-FI" dirty="0" smtClean="0"/>
              <a:t> in </a:t>
            </a:r>
            <a:r>
              <a:rPr lang="fi-FI" dirty="0" err="1" smtClean="0"/>
              <a:t>MacKenzie</a:t>
            </a:r>
            <a:r>
              <a:rPr lang="fi-FI" dirty="0" smtClean="0"/>
              <a:t> </a:t>
            </a:r>
            <a:r>
              <a:rPr lang="fi-FI" dirty="0" err="1" smtClean="0"/>
              <a:t>models</a:t>
            </a:r>
            <a:r>
              <a:rPr lang="fi-FI" dirty="0" smtClean="0"/>
              <a:t> </a:t>
            </a:r>
          </a:p>
          <a:p>
            <a:pPr lvl="0"/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 smtClean="0"/>
              <a:t>Extension is </a:t>
            </a:r>
            <a:r>
              <a:rPr lang="fi-FI" dirty="0" err="1" smtClean="0"/>
              <a:t>assumed</a:t>
            </a:r>
            <a:r>
              <a:rPr lang="fi-FI" dirty="0" smtClean="0"/>
              <a:t> to </a:t>
            </a:r>
            <a:r>
              <a:rPr lang="fi-FI" dirty="0" err="1" smtClean="0"/>
              <a:t>take</a:t>
            </a:r>
            <a:r>
              <a:rPr lang="fi-FI" dirty="0" smtClean="0"/>
              <a:t> </a:t>
            </a:r>
            <a:r>
              <a:rPr lang="fi-FI" dirty="0" err="1" smtClean="0"/>
              <a:t>place</a:t>
            </a:r>
            <a:r>
              <a:rPr lang="fi-FI" dirty="0" smtClean="0"/>
              <a:t> </a:t>
            </a:r>
            <a:r>
              <a:rPr lang="fi-FI" dirty="0" err="1" smtClean="0"/>
              <a:t>much</a:t>
            </a:r>
            <a:r>
              <a:rPr lang="fi-FI" dirty="0" smtClean="0"/>
              <a:t> </a:t>
            </a:r>
            <a:r>
              <a:rPr lang="fi-FI" dirty="0" err="1" smtClean="0"/>
              <a:t>faster</a:t>
            </a:r>
            <a:r>
              <a:rPr lang="fi-FI" dirty="0" smtClean="0"/>
              <a:t> </a:t>
            </a:r>
            <a:r>
              <a:rPr lang="fi-FI" dirty="0" err="1" smtClean="0"/>
              <a:t>than</a:t>
            </a:r>
            <a:r>
              <a:rPr lang="fi-FI" dirty="0" smtClean="0"/>
              <a:t> the </a:t>
            </a:r>
            <a:r>
              <a:rPr lang="fi-FI" dirty="0" err="1" smtClean="0"/>
              <a:t>thermal</a:t>
            </a:r>
            <a:r>
              <a:rPr lang="fi-FI" dirty="0" smtClean="0"/>
              <a:t> </a:t>
            </a:r>
            <a:r>
              <a:rPr lang="fi-FI" dirty="0" err="1" smtClean="0"/>
              <a:t>relaxation</a:t>
            </a:r>
            <a:r>
              <a:rPr lang="fi-FI" dirty="0" smtClean="0"/>
              <a:t> </a:t>
            </a:r>
            <a:r>
              <a:rPr lang="fi-FI" dirty="0" err="1" smtClean="0"/>
              <a:t>time</a:t>
            </a:r>
            <a:r>
              <a:rPr lang="fi-FI" dirty="0" smtClean="0"/>
              <a:t> of the </a:t>
            </a:r>
            <a:r>
              <a:rPr lang="fi-FI" dirty="0" err="1" smtClean="0"/>
              <a:t>lithosphere</a:t>
            </a:r>
            <a:r>
              <a:rPr lang="fi-FI" dirty="0" smtClean="0"/>
              <a:t> (t = L</a:t>
            </a:r>
            <a:r>
              <a:rPr lang="fi-FI" baseline="30000" dirty="0" smtClean="0"/>
              <a:t>2</a:t>
            </a:r>
            <a:r>
              <a:rPr lang="fi-FI" dirty="0" smtClean="0"/>
              <a:t>/a) (In the </a:t>
            </a:r>
            <a:r>
              <a:rPr lang="fi-FI" dirty="0" err="1" smtClean="0"/>
              <a:t>model</a:t>
            </a:r>
            <a:r>
              <a:rPr lang="fi-FI" dirty="0" smtClean="0"/>
              <a:t> </a:t>
            </a:r>
            <a:r>
              <a:rPr lang="fi-FI" dirty="0" err="1" smtClean="0"/>
              <a:t>extension</a:t>
            </a:r>
            <a:r>
              <a:rPr lang="fi-FI" dirty="0" smtClean="0"/>
              <a:t> </a:t>
            </a:r>
            <a:r>
              <a:rPr lang="fi-FI" dirty="0" err="1" smtClean="0"/>
              <a:t>takes</a:t>
            </a:r>
            <a:r>
              <a:rPr lang="fi-FI" dirty="0" smtClean="0"/>
              <a:t> </a:t>
            </a:r>
            <a:r>
              <a:rPr lang="fi-FI" dirty="0" err="1" smtClean="0"/>
              <a:t>place</a:t>
            </a:r>
            <a:r>
              <a:rPr lang="fi-FI" dirty="0" smtClean="0"/>
              <a:t> </a:t>
            </a:r>
            <a:r>
              <a:rPr lang="fi-FI" dirty="0" err="1" smtClean="0"/>
              <a:t>instantaneously</a:t>
            </a:r>
            <a:r>
              <a:rPr lang="fi-FI" dirty="0" smtClean="0"/>
              <a:t>)</a:t>
            </a:r>
            <a:endParaRPr lang="en-US" dirty="0" smtClean="0"/>
          </a:p>
          <a:p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 smtClean="0"/>
              <a:t>The </a:t>
            </a:r>
            <a:r>
              <a:rPr lang="fi-FI" dirty="0" err="1" smtClean="0"/>
              <a:t>extended</a:t>
            </a:r>
            <a:r>
              <a:rPr lang="fi-FI" dirty="0" smtClean="0"/>
              <a:t> </a:t>
            </a:r>
            <a:r>
              <a:rPr lang="fi-FI" dirty="0" err="1" smtClean="0"/>
              <a:t>part</a:t>
            </a:r>
            <a:r>
              <a:rPr lang="fi-FI" dirty="0" smtClean="0"/>
              <a:t> of </a:t>
            </a:r>
            <a:r>
              <a:rPr lang="fi-FI" dirty="0" err="1" smtClean="0"/>
              <a:t>lithosphere</a:t>
            </a:r>
            <a:r>
              <a:rPr lang="fi-FI" dirty="0" smtClean="0"/>
              <a:t> </a:t>
            </a:r>
            <a:r>
              <a:rPr lang="fi-FI" dirty="0" err="1" smtClean="0"/>
              <a:t>extends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a </a:t>
            </a:r>
            <a:r>
              <a:rPr lang="fi-FI" dirty="0" err="1" smtClean="0"/>
              <a:t>factor</a:t>
            </a:r>
            <a:r>
              <a:rPr lang="fi-FI" dirty="0" smtClean="0"/>
              <a:t> </a:t>
            </a:r>
            <a:r>
              <a:rPr lang="fi-FI" dirty="0" smtClean="0">
                <a:sym typeface="WP Greek Century"/>
              </a:rPr>
              <a:t>β</a:t>
            </a:r>
            <a:r>
              <a:rPr lang="fi-FI" dirty="0" smtClean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Typically</a:t>
            </a:r>
            <a:r>
              <a:rPr lang="fi-FI" dirty="0" smtClean="0"/>
              <a:t> in </a:t>
            </a:r>
            <a:r>
              <a:rPr lang="fi-FI" dirty="0" err="1" smtClean="0"/>
              <a:t>intracontinental</a:t>
            </a:r>
            <a:r>
              <a:rPr lang="fi-FI" dirty="0" smtClean="0"/>
              <a:t> </a:t>
            </a:r>
            <a:r>
              <a:rPr lang="fi-FI" dirty="0" err="1" smtClean="0"/>
              <a:t>basins</a:t>
            </a:r>
            <a:r>
              <a:rPr lang="fi-FI" dirty="0" smtClean="0"/>
              <a:t> </a:t>
            </a:r>
            <a:r>
              <a:rPr lang="fi-FI" dirty="0" smtClean="0">
                <a:sym typeface="WP Greek Century"/>
              </a:rPr>
              <a:t>β is </a:t>
            </a:r>
            <a:r>
              <a:rPr lang="fi-FI" dirty="0" err="1" smtClean="0">
                <a:sym typeface="WP Greek Century"/>
              </a:rPr>
              <a:t>about</a:t>
            </a:r>
            <a:r>
              <a:rPr lang="fi-FI" dirty="0" smtClean="0">
                <a:sym typeface="WP Greek Century"/>
              </a:rPr>
              <a:t> </a:t>
            </a:r>
            <a:r>
              <a:rPr lang="fi-FI" dirty="0" smtClean="0"/>
              <a:t>1-2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 smtClean="0"/>
              <a:t>In continental </a:t>
            </a:r>
            <a:r>
              <a:rPr lang="fi-FI" dirty="0" err="1" smtClean="0"/>
              <a:t>margin</a:t>
            </a:r>
            <a:r>
              <a:rPr lang="fi-FI" dirty="0" smtClean="0"/>
              <a:t> </a:t>
            </a:r>
            <a:r>
              <a:rPr lang="fi-FI" dirty="0" err="1" smtClean="0"/>
              <a:t>basins</a:t>
            </a:r>
            <a:r>
              <a:rPr lang="fi-FI" dirty="0" smtClean="0"/>
              <a:t> </a:t>
            </a:r>
            <a:r>
              <a:rPr lang="fi-FI" dirty="0">
                <a:sym typeface="WP Greek Century"/>
              </a:rPr>
              <a:t>β  </a:t>
            </a:r>
            <a:r>
              <a:rPr lang="fi-FI" dirty="0" err="1">
                <a:sym typeface="WP Greek Century"/>
              </a:rPr>
              <a:t>ranges</a:t>
            </a:r>
            <a:r>
              <a:rPr lang="fi-FI" dirty="0">
                <a:sym typeface="WP Greek Century"/>
              </a:rPr>
              <a:t> </a:t>
            </a:r>
            <a:r>
              <a:rPr lang="fi-FI" dirty="0" err="1" smtClean="0"/>
              <a:t>fom</a:t>
            </a:r>
            <a:r>
              <a:rPr lang="fi-FI" dirty="0" smtClean="0"/>
              <a:t> </a:t>
            </a:r>
            <a:r>
              <a:rPr lang="fi-FI" dirty="0" err="1" smtClean="0"/>
              <a:t>about</a:t>
            </a:r>
            <a:r>
              <a:rPr lang="fi-FI" dirty="0" smtClean="0"/>
              <a:t> 1 </a:t>
            </a:r>
            <a:r>
              <a:rPr lang="fi-FI" dirty="0"/>
              <a:t>on continental </a:t>
            </a:r>
            <a:r>
              <a:rPr lang="fi-FI" dirty="0" err="1"/>
              <a:t>slopes</a:t>
            </a:r>
            <a:r>
              <a:rPr lang="fi-FI" dirty="0"/>
              <a:t> </a:t>
            </a:r>
            <a:r>
              <a:rPr lang="fi-FI" dirty="0" err="1"/>
              <a:t>onshore</a:t>
            </a:r>
            <a:r>
              <a:rPr lang="fi-FI" dirty="0"/>
              <a:t> </a:t>
            </a:r>
            <a:r>
              <a:rPr lang="fi-FI" dirty="0" smtClean="0"/>
              <a:t>to 4…5 </a:t>
            </a:r>
            <a:r>
              <a:rPr lang="fi-FI" dirty="0" err="1" smtClean="0"/>
              <a:t>offshore</a:t>
            </a:r>
            <a:endParaRPr lang="en-US" dirty="0" smtClean="0"/>
          </a:p>
          <a:p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 smtClean="0"/>
              <a:t>The </a:t>
            </a:r>
            <a:r>
              <a:rPr lang="fi-FI" dirty="0" err="1" smtClean="0"/>
              <a:t>MacKenzie</a:t>
            </a:r>
            <a:r>
              <a:rPr lang="fi-FI" dirty="0" smtClean="0"/>
              <a:t> </a:t>
            </a:r>
            <a:r>
              <a:rPr lang="fi-FI" dirty="0" err="1" smtClean="0"/>
              <a:t>model</a:t>
            </a:r>
            <a:r>
              <a:rPr lang="fi-FI" dirty="0" smtClean="0"/>
              <a:t> (1978) </a:t>
            </a:r>
            <a:r>
              <a:rPr lang="fi-FI" dirty="0" err="1" smtClean="0"/>
              <a:t>has</a:t>
            </a:r>
            <a:r>
              <a:rPr lang="fi-FI" dirty="0" smtClean="0"/>
              <a:t> </a:t>
            </a:r>
            <a:r>
              <a:rPr lang="fi-FI" dirty="0" err="1" smtClean="0"/>
              <a:t>been</a:t>
            </a:r>
            <a:r>
              <a:rPr lang="fi-FI" dirty="0" smtClean="0"/>
              <a:t> </a:t>
            </a:r>
            <a:r>
              <a:rPr lang="fi-FI" dirty="0" err="1" smtClean="0"/>
              <a:t>widely</a:t>
            </a:r>
            <a:r>
              <a:rPr lang="fi-FI" dirty="0" smtClean="0"/>
              <a:t> </a:t>
            </a:r>
            <a:r>
              <a:rPr lang="fi-FI" dirty="0" err="1" smtClean="0"/>
              <a:t>used</a:t>
            </a:r>
            <a:r>
              <a:rPr lang="fi-FI" dirty="0" smtClean="0"/>
              <a:t> </a:t>
            </a:r>
            <a:r>
              <a:rPr lang="fi-FI" dirty="0" err="1" smtClean="0"/>
              <a:t>due</a:t>
            </a:r>
            <a:r>
              <a:rPr lang="fi-FI" dirty="0" smtClean="0"/>
              <a:t> to </a:t>
            </a:r>
            <a:r>
              <a:rPr lang="fi-FI" dirty="0" err="1" smtClean="0"/>
              <a:t>its</a:t>
            </a:r>
            <a:r>
              <a:rPr lang="fi-FI" dirty="0" smtClean="0"/>
              <a:t> </a:t>
            </a:r>
            <a:r>
              <a:rPr lang="fi-FI" dirty="0" err="1" smtClean="0"/>
              <a:t>simplicity</a:t>
            </a:r>
            <a:r>
              <a:rPr lang="fi-FI" dirty="0" smtClean="0"/>
              <a:t>, and </a:t>
            </a:r>
            <a:r>
              <a:rPr lang="fi-FI" dirty="0" err="1" smtClean="0"/>
              <a:t>there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many</a:t>
            </a:r>
            <a:r>
              <a:rPr lang="fi-FI" dirty="0" smtClean="0"/>
              <a:t> </a:t>
            </a:r>
            <a:r>
              <a:rPr lang="fi-FI" dirty="0" err="1" smtClean="0"/>
              <a:t>refinements</a:t>
            </a:r>
            <a:r>
              <a:rPr lang="fi-FI" dirty="0" smtClean="0"/>
              <a:t> of </a:t>
            </a:r>
            <a:r>
              <a:rPr lang="fi-FI" dirty="0" err="1" smtClean="0"/>
              <a:t>it</a:t>
            </a:r>
            <a:r>
              <a:rPr lang="fi-FI" dirty="0" smtClean="0"/>
              <a:t> in the </a:t>
            </a:r>
            <a:r>
              <a:rPr lang="fi-FI" dirty="0" err="1" smtClean="0"/>
              <a:t>subsequent</a:t>
            </a:r>
            <a:r>
              <a:rPr lang="fi-FI" dirty="0" smtClean="0"/>
              <a:t> </a:t>
            </a:r>
            <a:r>
              <a:rPr lang="fi-FI" dirty="0" err="1" smtClean="0"/>
              <a:t>literature</a:t>
            </a:r>
            <a:endParaRPr lang="fi-FI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Presently</a:t>
            </a:r>
            <a:r>
              <a:rPr lang="fi-FI" dirty="0" smtClean="0"/>
              <a:t> </a:t>
            </a:r>
            <a:r>
              <a:rPr lang="fi-FI" dirty="0" err="1" smtClean="0"/>
              <a:t>extension</a:t>
            </a:r>
            <a:r>
              <a:rPr lang="fi-FI" dirty="0" smtClean="0"/>
              <a:t> </a:t>
            </a:r>
            <a:r>
              <a:rPr lang="fi-FI" dirty="0" err="1" smtClean="0"/>
              <a:t>modeling</a:t>
            </a:r>
            <a:r>
              <a:rPr lang="fi-FI" dirty="0" smtClean="0"/>
              <a:t> is </a:t>
            </a:r>
            <a:r>
              <a:rPr lang="fi-FI" dirty="0" err="1" smtClean="0"/>
              <a:t>most</a:t>
            </a:r>
            <a:r>
              <a:rPr lang="fi-FI" dirty="0" smtClean="0"/>
              <a:t> </a:t>
            </a:r>
            <a:r>
              <a:rPr lang="fi-FI" dirty="0" err="1" smtClean="0"/>
              <a:t>often</a:t>
            </a:r>
            <a:r>
              <a:rPr lang="fi-FI" dirty="0" smtClean="0"/>
              <a:t> </a:t>
            </a:r>
            <a:r>
              <a:rPr lang="fi-FI" dirty="0" err="1" smtClean="0"/>
              <a:t>done</a:t>
            </a:r>
            <a:r>
              <a:rPr lang="fi-FI" dirty="0" smtClean="0"/>
              <a:t> with </a:t>
            </a:r>
            <a:r>
              <a:rPr lang="fi-FI" dirty="0" err="1" smtClean="0"/>
              <a:t>numerical</a:t>
            </a:r>
            <a:r>
              <a:rPr lang="fi-FI" dirty="0" smtClean="0"/>
              <a:t> </a:t>
            </a:r>
            <a:r>
              <a:rPr lang="fi-FI" dirty="0" err="1" smtClean="0"/>
              <a:t>models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382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167" t="6746" r="3125" b="26409"/>
          <a:stretch/>
        </p:blipFill>
        <p:spPr bwMode="auto">
          <a:xfrm>
            <a:off x="708080" y="2135299"/>
            <a:ext cx="7312792" cy="407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592" y="363422"/>
            <a:ext cx="64136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Principles</a:t>
            </a:r>
            <a:r>
              <a:rPr lang="fi-FI" sz="2400" b="1" dirty="0" smtClean="0"/>
              <a:t> of the </a:t>
            </a:r>
            <a:r>
              <a:rPr lang="fi-FI" sz="2400" b="1" dirty="0" err="1" smtClean="0"/>
              <a:t>MacKenzie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model</a:t>
            </a:r>
            <a:endParaRPr lang="fi-FI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Prior</a:t>
            </a:r>
            <a:r>
              <a:rPr lang="fi-FI" dirty="0" smtClean="0"/>
              <a:t> to </a:t>
            </a:r>
            <a:r>
              <a:rPr lang="fi-FI" dirty="0" err="1" smtClean="0"/>
              <a:t>onset</a:t>
            </a:r>
            <a:r>
              <a:rPr lang="fi-FI" dirty="0" smtClean="0"/>
              <a:t> of </a:t>
            </a:r>
            <a:r>
              <a:rPr lang="fi-FI" dirty="0" err="1" smtClean="0"/>
              <a:t>extension</a:t>
            </a:r>
            <a:r>
              <a:rPr lang="fi-FI" dirty="0" smtClean="0"/>
              <a:t> (t</a:t>
            </a:r>
            <a:r>
              <a:rPr lang="fi-FI" baseline="-25000" dirty="0" smtClean="0"/>
              <a:t>1</a:t>
            </a:r>
            <a:r>
              <a:rPr lang="fi-FI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At the </a:t>
            </a:r>
            <a:r>
              <a:rPr lang="fi-FI" dirty="0" err="1" smtClean="0"/>
              <a:t>end</a:t>
            </a:r>
            <a:r>
              <a:rPr lang="fi-FI" dirty="0" smtClean="0"/>
              <a:t> of the stretching </a:t>
            </a:r>
            <a:r>
              <a:rPr lang="fi-FI" dirty="0" err="1" smtClean="0"/>
              <a:t>phase</a:t>
            </a:r>
            <a:r>
              <a:rPr lang="fi-FI" dirty="0" smtClean="0"/>
              <a:t> (t</a:t>
            </a:r>
            <a:r>
              <a:rPr lang="fi-FI" baseline="-25000" dirty="0"/>
              <a:t>2</a:t>
            </a:r>
            <a:r>
              <a:rPr lang="fi-FI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During</a:t>
            </a:r>
            <a:r>
              <a:rPr lang="fi-FI" dirty="0" smtClean="0"/>
              <a:t> </a:t>
            </a:r>
            <a:r>
              <a:rPr lang="fi-FI" dirty="0" err="1" smtClean="0"/>
              <a:t>subsequent</a:t>
            </a:r>
            <a:r>
              <a:rPr lang="fi-FI" dirty="0" smtClean="0"/>
              <a:t> </a:t>
            </a:r>
            <a:r>
              <a:rPr lang="fi-FI" dirty="0" err="1" smtClean="0"/>
              <a:t>thermal</a:t>
            </a:r>
            <a:r>
              <a:rPr lang="fi-FI" dirty="0" smtClean="0"/>
              <a:t> </a:t>
            </a:r>
            <a:r>
              <a:rPr lang="fi-FI" dirty="0" err="1" smtClean="0"/>
              <a:t>equilibration</a:t>
            </a:r>
            <a:r>
              <a:rPr lang="fi-FI" dirty="0" smtClean="0"/>
              <a:t> of the </a:t>
            </a:r>
            <a:r>
              <a:rPr lang="fi-FI" dirty="0" err="1" smtClean="0"/>
              <a:t>lithosphere</a:t>
            </a:r>
            <a:r>
              <a:rPr lang="fi-FI" dirty="0" smtClean="0"/>
              <a:t> (t</a:t>
            </a:r>
            <a:r>
              <a:rPr lang="fi-FI" baseline="-25000" dirty="0" smtClean="0"/>
              <a:t>3</a:t>
            </a:r>
            <a:r>
              <a:rPr lang="fi-FI" dirty="0" smtClean="0"/>
              <a:t>)</a:t>
            </a:r>
          </a:p>
          <a:p>
            <a:endParaRPr lang="fi-FI" sz="2400" b="1" dirty="0"/>
          </a:p>
          <a:p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95120" y="6322777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Stüwe</a:t>
            </a:r>
            <a:r>
              <a:rPr lang="fi-FI" sz="1400" dirty="0" smtClean="0"/>
              <a:t> 2002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992744" y="2416766"/>
            <a:ext cx="67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Crust</a:t>
            </a:r>
            <a:endParaRPr lang="fi-FI" dirty="0"/>
          </a:p>
        </p:txBody>
      </p:sp>
      <p:sp>
        <p:nvSpPr>
          <p:cNvPr id="8" name="TextBox 7"/>
          <p:cNvSpPr txBox="1"/>
          <p:nvPr/>
        </p:nvSpPr>
        <p:spPr>
          <a:xfrm>
            <a:off x="7992744" y="3205232"/>
            <a:ext cx="85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Mantle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273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31877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992" y="1844823"/>
            <a:ext cx="4512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Initial</a:t>
            </a:r>
            <a:r>
              <a:rPr lang="fi-FI" dirty="0" smtClean="0"/>
              <a:t> </a:t>
            </a:r>
            <a:r>
              <a:rPr lang="fi-FI" dirty="0" err="1" smtClean="0"/>
              <a:t>equilibrium</a:t>
            </a:r>
            <a:r>
              <a:rPr lang="fi-FI" dirty="0" smtClean="0"/>
              <a:t> </a:t>
            </a:r>
            <a:r>
              <a:rPr lang="fi-FI" dirty="0" err="1" smtClean="0"/>
              <a:t>lithosphere</a:t>
            </a: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Heat</a:t>
            </a:r>
            <a:r>
              <a:rPr lang="fi-FI" dirty="0" smtClean="0"/>
              <a:t> </a:t>
            </a:r>
            <a:r>
              <a:rPr lang="fi-FI" dirty="0" err="1" smtClean="0"/>
              <a:t>production</a:t>
            </a:r>
            <a:r>
              <a:rPr lang="fi-FI" dirty="0" smtClean="0"/>
              <a:t> is </a:t>
            </a:r>
            <a:r>
              <a:rPr lang="fi-FI" dirty="0" err="1" smtClean="0"/>
              <a:t>neglected</a:t>
            </a:r>
            <a:r>
              <a:rPr lang="fi-FI" dirty="0" smtClean="0"/>
              <a:t> in the </a:t>
            </a:r>
            <a:r>
              <a:rPr lang="fi-FI" dirty="0" err="1" smtClean="0"/>
              <a:t>model</a:t>
            </a: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Crust</a:t>
            </a:r>
            <a:r>
              <a:rPr lang="fi-FI" dirty="0" smtClean="0"/>
              <a:t> and </a:t>
            </a:r>
            <a:r>
              <a:rPr lang="fi-FI" dirty="0" err="1" smtClean="0"/>
              <a:t>mantle</a:t>
            </a:r>
            <a:r>
              <a:rPr lang="fi-FI" dirty="0" smtClean="0"/>
              <a:t> </a:t>
            </a:r>
            <a:r>
              <a:rPr lang="fi-FI" dirty="0" err="1" smtClean="0"/>
              <a:t>have</a:t>
            </a:r>
            <a:r>
              <a:rPr lang="fi-FI" dirty="0" smtClean="0"/>
              <a:t> </a:t>
            </a:r>
            <a:r>
              <a:rPr lang="fi-FI" dirty="0" err="1" smtClean="0"/>
              <a:t>equal</a:t>
            </a:r>
            <a:r>
              <a:rPr lang="fi-FI" dirty="0" smtClean="0"/>
              <a:t> </a:t>
            </a:r>
            <a:r>
              <a:rPr lang="fi-FI" dirty="0" err="1" smtClean="0"/>
              <a:t>conductivities</a:t>
            </a:r>
            <a:endParaRPr lang="fi-FI" dirty="0"/>
          </a:p>
        </p:txBody>
      </p:sp>
      <p:sp>
        <p:nvSpPr>
          <p:cNvPr id="3" name="TextBox 2"/>
          <p:cNvSpPr txBox="1"/>
          <p:nvPr/>
        </p:nvSpPr>
        <p:spPr>
          <a:xfrm>
            <a:off x="4499992" y="3501008"/>
            <a:ext cx="4589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Instantaneous</a:t>
            </a:r>
            <a:r>
              <a:rPr lang="fi-FI" dirty="0" smtClean="0"/>
              <a:t> </a:t>
            </a:r>
            <a:r>
              <a:rPr lang="fi-FI" dirty="0" err="1" smtClean="0"/>
              <a:t>extension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factor</a:t>
            </a:r>
            <a:r>
              <a:rPr lang="fi-FI" dirty="0" smtClean="0"/>
              <a:t> </a:t>
            </a:r>
            <a:r>
              <a:rPr lang="el-GR" dirty="0" smtClean="0"/>
              <a:t>β</a:t>
            </a: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Increase</a:t>
            </a:r>
            <a:r>
              <a:rPr lang="fi-FI" dirty="0" smtClean="0"/>
              <a:t> of </a:t>
            </a:r>
            <a:r>
              <a:rPr lang="fi-FI" dirty="0" err="1" smtClean="0"/>
              <a:t>geothermal</a:t>
            </a:r>
            <a:r>
              <a:rPr lang="fi-FI" dirty="0" smtClean="0"/>
              <a:t> </a:t>
            </a:r>
            <a:r>
              <a:rPr lang="fi-FI" dirty="0" err="1" smtClean="0"/>
              <a:t>gradient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factor</a:t>
            </a:r>
            <a:r>
              <a:rPr lang="fi-FI" dirty="0" smtClean="0"/>
              <a:t> </a:t>
            </a:r>
            <a:r>
              <a:rPr lang="el-GR" dirty="0"/>
              <a:t>β</a:t>
            </a:r>
            <a:r>
              <a:rPr lang="fi-FI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Upwelling</a:t>
            </a:r>
            <a:r>
              <a:rPr lang="fi-FI" dirty="0" smtClean="0"/>
              <a:t> of </a:t>
            </a:r>
            <a:r>
              <a:rPr lang="fi-FI" dirty="0" err="1" smtClean="0"/>
              <a:t>astenospheric</a:t>
            </a:r>
            <a:r>
              <a:rPr lang="fi-FI" dirty="0" smtClean="0"/>
              <a:t> </a:t>
            </a:r>
            <a:r>
              <a:rPr lang="fi-FI" dirty="0" err="1" smtClean="0"/>
              <a:t>material</a:t>
            </a: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4499992" y="4869160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Cooling</a:t>
            </a:r>
            <a:r>
              <a:rPr lang="fi-FI" dirty="0" smtClean="0"/>
              <a:t> and </a:t>
            </a:r>
            <a:r>
              <a:rPr lang="fi-FI" dirty="0" err="1" smtClean="0"/>
              <a:t>re-thickening</a:t>
            </a:r>
            <a:r>
              <a:rPr lang="fi-FI" dirty="0" smtClean="0"/>
              <a:t> of the </a:t>
            </a:r>
            <a:r>
              <a:rPr lang="fi-FI" dirty="0" err="1" smtClean="0"/>
              <a:t>lithosphere</a:t>
            </a: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Thicknening</a:t>
            </a:r>
            <a:r>
              <a:rPr lang="fi-FI" dirty="0" smtClean="0"/>
              <a:t> of the </a:t>
            </a:r>
            <a:r>
              <a:rPr lang="fi-FI" dirty="0" err="1" smtClean="0"/>
              <a:t>mantle</a:t>
            </a:r>
            <a:r>
              <a:rPr lang="fi-FI" dirty="0" smtClean="0"/>
              <a:t> </a:t>
            </a:r>
            <a:r>
              <a:rPr lang="fi-FI" dirty="0" err="1" smtClean="0"/>
              <a:t>part</a:t>
            </a:r>
            <a:r>
              <a:rPr lang="fi-FI" dirty="0" smtClean="0"/>
              <a:t> </a:t>
            </a:r>
            <a:r>
              <a:rPr lang="fi-FI" dirty="0" err="1" smtClean="0"/>
              <a:t>relases</a:t>
            </a:r>
            <a:r>
              <a:rPr lang="fi-FI" dirty="0" smtClean="0"/>
              <a:t> a </a:t>
            </a:r>
            <a:r>
              <a:rPr lang="fi-FI" dirty="0" err="1" smtClean="0"/>
              <a:t>transient</a:t>
            </a:r>
            <a:r>
              <a:rPr lang="fi-FI" dirty="0" smtClean="0"/>
              <a:t> </a:t>
            </a:r>
            <a:r>
              <a:rPr lang="fi-FI" dirty="0" err="1" smtClean="0"/>
              <a:t>pulse</a:t>
            </a:r>
            <a:r>
              <a:rPr lang="fi-FI" dirty="0" smtClean="0"/>
              <a:t> of </a:t>
            </a:r>
            <a:r>
              <a:rPr lang="fi-FI" dirty="0" err="1" smtClean="0"/>
              <a:t>heat</a:t>
            </a: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With long </a:t>
            </a:r>
            <a:r>
              <a:rPr lang="fi-FI" dirty="0" err="1" smtClean="0"/>
              <a:t>times</a:t>
            </a:r>
            <a:r>
              <a:rPr lang="fi-FI" dirty="0" smtClean="0"/>
              <a:t>, </a:t>
            </a:r>
            <a:r>
              <a:rPr lang="fi-FI" dirty="0" err="1" smtClean="0"/>
              <a:t>lithosphere</a:t>
            </a:r>
            <a:r>
              <a:rPr lang="fi-FI" dirty="0" smtClean="0"/>
              <a:t> </a:t>
            </a:r>
            <a:r>
              <a:rPr lang="fi-FI" dirty="0" err="1" smtClean="0"/>
              <a:t>equilibrates</a:t>
            </a:r>
            <a:r>
              <a:rPr lang="fi-FI" dirty="0" smtClean="0"/>
              <a:t> </a:t>
            </a:r>
            <a:r>
              <a:rPr lang="fi-FI" dirty="0" err="1" smtClean="0"/>
              <a:t>again</a:t>
            </a:r>
            <a:endParaRPr lang="fi-FI" dirty="0"/>
          </a:p>
        </p:txBody>
      </p:sp>
      <p:sp>
        <p:nvSpPr>
          <p:cNvPr id="5" name="TextBox 4"/>
          <p:cNvSpPr txBox="1"/>
          <p:nvPr/>
        </p:nvSpPr>
        <p:spPr>
          <a:xfrm>
            <a:off x="1619672" y="6309320"/>
            <a:ext cx="1382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MacKenzie</a:t>
            </a:r>
            <a:r>
              <a:rPr lang="fi-FI" sz="1400" dirty="0"/>
              <a:t> </a:t>
            </a:r>
            <a:r>
              <a:rPr lang="fi-FI" sz="1400" dirty="0" smtClean="0"/>
              <a:t>1978</a:t>
            </a:r>
            <a:endParaRPr lang="fi-FI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548680"/>
            <a:ext cx="465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err="1" smtClean="0"/>
              <a:t>Phases</a:t>
            </a:r>
            <a:r>
              <a:rPr lang="fi-FI" sz="2000" b="1" dirty="0" smtClean="0"/>
              <a:t> of the </a:t>
            </a:r>
            <a:r>
              <a:rPr lang="fi-FI" sz="2000" b="1" dirty="0" err="1" smtClean="0"/>
              <a:t>MacKenzie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extension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model</a:t>
            </a:r>
            <a:endParaRPr lang="fi-FI" sz="2000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9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764704"/>
            <a:ext cx="82809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Temperature</a:t>
            </a:r>
            <a:r>
              <a:rPr lang="fi-FI" dirty="0" smtClean="0"/>
              <a:t> of the </a:t>
            </a:r>
            <a:r>
              <a:rPr lang="fi-FI" dirty="0" err="1" smtClean="0"/>
              <a:t>lithosphere</a:t>
            </a:r>
            <a:r>
              <a:rPr lang="fi-FI" dirty="0" smtClean="0"/>
              <a:t> </a:t>
            </a:r>
            <a:r>
              <a:rPr lang="fi-FI" dirty="0" err="1" smtClean="0"/>
              <a:t>before</a:t>
            </a:r>
            <a:r>
              <a:rPr lang="fi-FI" dirty="0" smtClean="0"/>
              <a:t> </a:t>
            </a:r>
            <a:r>
              <a:rPr lang="fi-FI" dirty="0" err="1" smtClean="0"/>
              <a:t>extension</a:t>
            </a:r>
            <a:r>
              <a:rPr lang="fi-FI" dirty="0" smtClean="0"/>
              <a:t> :</a:t>
            </a:r>
            <a:endParaRPr lang="en-US" dirty="0" smtClean="0"/>
          </a:p>
          <a:p>
            <a:r>
              <a:rPr lang="fi-FI" dirty="0" smtClean="0"/>
              <a:t> </a:t>
            </a:r>
            <a:endParaRPr lang="en-US" dirty="0" smtClean="0"/>
          </a:p>
          <a:p>
            <a:endParaRPr lang="en-US" dirty="0" smtClean="0"/>
          </a:p>
          <a:p>
            <a:endParaRPr lang="fi-FI" dirty="0" smtClean="0"/>
          </a:p>
          <a:p>
            <a:r>
              <a:rPr lang="fi-FI" dirty="0" smtClean="0"/>
              <a:t>And </a:t>
            </a:r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extension</a:t>
            </a:r>
            <a:r>
              <a:rPr lang="fi-FI" dirty="0" smtClean="0"/>
              <a:t> :</a:t>
            </a:r>
            <a:endParaRPr lang="en-US" dirty="0" smtClean="0"/>
          </a:p>
          <a:p>
            <a:r>
              <a:rPr lang="fi-FI" dirty="0" smtClean="0"/>
              <a:t> </a:t>
            </a:r>
            <a:endParaRPr lang="en-US" dirty="0" smtClean="0"/>
          </a:p>
          <a:p>
            <a:r>
              <a:rPr lang="fi-FI" dirty="0" smtClean="0"/>
              <a:t> </a:t>
            </a:r>
            <a:endParaRPr lang="en-US" dirty="0" smtClean="0"/>
          </a:p>
          <a:p>
            <a:endParaRPr lang="fi-FI" dirty="0" smtClean="0"/>
          </a:p>
          <a:p>
            <a:r>
              <a:rPr lang="fi-FI" dirty="0" err="1"/>
              <a:t>w</a:t>
            </a:r>
            <a:r>
              <a:rPr lang="fi-FI" dirty="0" err="1" smtClean="0"/>
              <a:t>here</a:t>
            </a:r>
            <a:r>
              <a:rPr lang="fi-FI" dirty="0" smtClean="0"/>
              <a:t>  </a:t>
            </a:r>
          </a:p>
          <a:p>
            <a:pPr lvl="1"/>
            <a:r>
              <a:rPr lang="fi-FI" dirty="0" smtClean="0"/>
              <a:t>T</a:t>
            </a:r>
            <a:r>
              <a:rPr lang="fi-FI" baseline="-25000" dirty="0" smtClean="0"/>
              <a:t>0</a:t>
            </a:r>
            <a:r>
              <a:rPr lang="fi-FI" dirty="0" smtClean="0"/>
              <a:t> is </a:t>
            </a:r>
            <a:r>
              <a:rPr lang="fi-FI" dirty="0" err="1" smtClean="0"/>
              <a:t>surface</a:t>
            </a:r>
            <a:r>
              <a:rPr lang="fi-FI" dirty="0" smtClean="0"/>
              <a:t> </a:t>
            </a:r>
            <a:r>
              <a:rPr lang="fi-FI" dirty="0" err="1" smtClean="0"/>
              <a:t>temperature</a:t>
            </a:r>
            <a:r>
              <a:rPr lang="fi-FI" dirty="0" smtClean="0"/>
              <a:t>, </a:t>
            </a:r>
          </a:p>
          <a:p>
            <a:pPr lvl="1"/>
            <a:r>
              <a:rPr lang="fi-FI" dirty="0" smtClean="0"/>
              <a:t>T</a:t>
            </a:r>
            <a:r>
              <a:rPr lang="fi-FI" baseline="-25000" dirty="0" smtClean="0"/>
              <a:t>L</a:t>
            </a:r>
            <a:r>
              <a:rPr lang="fi-FI" dirty="0" smtClean="0"/>
              <a:t> is the </a:t>
            </a:r>
            <a:r>
              <a:rPr lang="fi-FI" dirty="0" err="1" smtClean="0"/>
              <a:t>temperature</a:t>
            </a:r>
            <a:r>
              <a:rPr lang="fi-FI" dirty="0" smtClean="0"/>
              <a:t> at the </a:t>
            </a:r>
            <a:r>
              <a:rPr lang="fi-FI" dirty="0" err="1" smtClean="0"/>
              <a:t>lower</a:t>
            </a:r>
            <a:r>
              <a:rPr lang="fi-FI" dirty="0" smtClean="0"/>
              <a:t> </a:t>
            </a:r>
            <a:r>
              <a:rPr lang="fi-FI" dirty="0" err="1" smtClean="0"/>
              <a:t>boundary</a:t>
            </a:r>
            <a:r>
              <a:rPr lang="fi-FI" dirty="0" smtClean="0"/>
              <a:t> of the </a:t>
            </a:r>
            <a:r>
              <a:rPr lang="fi-FI" dirty="0" err="1" smtClean="0"/>
              <a:t>lithosphere</a:t>
            </a:r>
            <a:r>
              <a:rPr lang="fi-FI" dirty="0" smtClean="0"/>
              <a:t> (</a:t>
            </a:r>
            <a:r>
              <a:rPr lang="fi-FI" dirty="0" err="1" smtClean="0"/>
              <a:t>astenosphere</a:t>
            </a:r>
            <a:r>
              <a:rPr lang="fi-FI" dirty="0" smtClean="0"/>
              <a:t> </a:t>
            </a:r>
            <a:r>
              <a:rPr lang="fi-FI" dirty="0" err="1" smtClean="0"/>
              <a:t>temperature</a:t>
            </a:r>
            <a:r>
              <a:rPr lang="fi-FI" dirty="0" smtClean="0"/>
              <a:t>), </a:t>
            </a:r>
          </a:p>
          <a:p>
            <a:pPr lvl="1"/>
            <a:r>
              <a:rPr lang="fi-FI" dirty="0" smtClean="0"/>
              <a:t>L is the </a:t>
            </a:r>
            <a:r>
              <a:rPr lang="fi-FI" dirty="0" err="1" smtClean="0"/>
              <a:t>thickness</a:t>
            </a:r>
            <a:r>
              <a:rPr lang="fi-FI" dirty="0" smtClean="0"/>
              <a:t> of the </a:t>
            </a:r>
            <a:r>
              <a:rPr lang="fi-FI" dirty="0" err="1" smtClean="0"/>
              <a:t>lithosphere</a:t>
            </a:r>
            <a:r>
              <a:rPr lang="fi-FI" dirty="0" smtClean="0"/>
              <a:t> </a:t>
            </a:r>
            <a:r>
              <a:rPr lang="fi-FI" dirty="0" err="1" smtClean="0"/>
              <a:t>before</a:t>
            </a:r>
            <a:r>
              <a:rPr lang="fi-FI" dirty="0" smtClean="0"/>
              <a:t> </a:t>
            </a:r>
            <a:r>
              <a:rPr lang="fi-FI" dirty="0" err="1" smtClean="0"/>
              <a:t>extension</a:t>
            </a:r>
            <a:endParaRPr lang="fi-FI" dirty="0" smtClean="0"/>
          </a:p>
          <a:p>
            <a:pPr lvl="1"/>
            <a:r>
              <a:rPr lang="fi-FI" dirty="0" smtClean="0">
                <a:sym typeface="WP Greek Century"/>
              </a:rPr>
              <a:t>β</a:t>
            </a:r>
            <a:r>
              <a:rPr lang="fi-FI" dirty="0" smtClean="0"/>
              <a:t> is the </a:t>
            </a:r>
            <a:r>
              <a:rPr lang="fi-FI" dirty="0" err="1" smtClean="0"/>
              <a:t>extension</a:t>
            </a:r>
            <a:r>
              <a:rPr lang="fi-FI" dirty="0" smtClean="0"/>
              <a:t> </a:t>
            </a:r>
            <a:r>
              <a:rPr lang="fi-FI" dirty="0" err="1" smtClean="0"/>
              <a:t>factor</a:t>
            </a:r>
            <a:r>
              <a:rPr lang="fi-FI" dirty="0" smtClean="0"/>
              <a:t>. </a:t>
            </a:r>
          </a:p>
          <a:p>
            <a:endParaRPr lang="fi-FI" dirty="0" smtClean="0"/>
          </a:p>
          <a:p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assume</a:t>
            </a:r>
            <a:r>
              <a:rPr lang="fi-FI" dirty="0" smtClean="0"/>
              <a:t> for </a:t>
            </a:r>
            <a:r>
              <a:rPr lang="fi-FI" dirty="0" err="1" smtClean="0"/>
              <a:t>simplicity</a:t>
            </a:r>
            <a:r>
              <a:rPr lang="fi-FI" dirty="0" smtClean="0"/>
              <a:t> </a:t>
            </a:r>
            <a:r>
              <a:rPr lang="fi-FI" dirty="0" err="1" smtClean="0"/>
              <a:t>that</a:t>
            </a:r>
            <a:r>
              <a:rPr lang="fi-FI" dirty="0" smtClean="0"/>
              <a:t> T</a:t>
            </a:r>
            <a:r>
              <a:rPr lang="fi-FI" baseline="-25000" dirty="0" smtClean="0"/>
              <a:t>0</a:t>
            </a:r>
            <a:r>
              <a:rPr lang="fi-FI" dirty="0" smtClean="0"/>
              <a:t> = 0, </a:t>
            </a:r>
            <a:r>
              <a:rPr lang="fi-FI" dirty="0" err="1" smtClean="0"/>
              <a:t>then</a:t>
            </a:r>
            <a:r>
              <a:rPr lang="fi-FI" dirty="0" smtClean="0"/>
              <a:t> the </a:t>
            </a:r>
            <a:r>
              <a:rPr lang="fi-FI" dirty="0" err="1" smtClean="0"/>
              <a:t>temperature</a:t>
            </a:r>
            <a:r>
              <a:rPr lang="fi-FI" dirty="0" smtClean="0"/>
              <a:t> </a:t>
            </a:r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extension</a:t>
            </a:r>
            <a:r>
              <a:rPr lang="fi-FI" dirty="0" smtClean="0"/>
              <a:t> is </a:t>
            </a:r>
            <a:endParaRPr lang="en-US" dirty="0" smtClean="0"/>
          </a:p>
          <a:p>
            <a:r>
              <a:rPr lang="fi-FI" dirty="0" smtClean="0"/>
              <a:t> 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1043607" y="1268760"/>
          <a:ext cx="2448274" cy="397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3" imgW="1409700" imgH="228600" progId="Equation.3">
                  <p:embed/>
                </p:oleObj>
              </mc:Choice>
              <mc:Fallback>
                <p:oleObj name="Equation" r:id="rId3" imgW="1409700" imgH="228600" progId="Equation.3">
                  <p:embed/>
                  <p:pic>
                    <p:nvPicPr>
                      <p:cNvPr id="204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7" y="1268760"/>
                        <a:ext cx="2448274" cy="3970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1043608" y="2420888"/>
          <a:ext cx="2808312" cy="398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5" imgW="1612900" imgH="228600" progId="Equation.3">
                  <p:embed/>
                </p:oleObj>
              </mc:Choice>
              <mc:Fallback>
                <p:oleObj name="Equation" r:id="rId5" imgW="1612900" imgH="228600" progId="Equation.3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2420888"/>
                        <a:ext cx="2808312" cy="3988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>
            <p:extLst/>
          </p:nvPr>
        </p:nvGraphicFramePr>
        <p:xfrm>
          <a:off x="1043608" y="5445224"/>
          <a:ext cx="1628007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7" imgW="990170" imgH="215806" progId="Equation.3">
                  <p:embed/>
                </p:oleObj>
              </mc:Choice>
              <mc:Fallback>
                <p:oleObj name="Equation" r:id="rId7" imgW="990170" imgH="215806" progId="Equation.3">
                  <p:embed/>
                  <p:pic>
                    <p:nvPicPr>
                      <p:cNvPr id="20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5445224"/>
                        <a:ext cx="1628007" cy="360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88224" y="126876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(10.8)</a:t>
            </a:r>
            <a:endParaRPr lang="fi-FI" dirty="0"/>
          </a:p>
        </p:txBody>
      </p:sp>
      <p:sp>
        <p:nvSpPr>
          <p:cNvPr id="10" name="TextBox 9"/>
          <p:cNvSpPr txBox="1"/>
          <p:nvPr/>
        </p:nvSpPr>
        <p:spPr>
          <a:xfrm>
            <a:off x="6588224" y="2276872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(10.9)</a:t>
            </a:r>
            <a:endParaRPr lang="fi-FI" dirty="0"/>
          </a:p>
        </p:txBody>
      </p:sp>
      <p:sp>
        <p:nvSpPr>
          <p:cNvPr id="11" name="TextBox 10"/>
          <p:cNvSpPr txBox="1"/>
          <p:nvPr/>
        </p:nvSpPr>
        <p:spPr>
          <a:xfrm>
            <a:off x="6588224" y="544522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(10.10)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635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9" y="620688"/>
            <a:ext cx="79928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Aftwer</a:t>
            </a:r>
            <a:r>
              <a:rPr lang="fi-FI" dirty="0" smtClean="0"/>
              <a:t> </a:t>
            </a:r>
            <a:r>
              <a:rPr lang="fi-FI" dirty="0" err="1" smtClean="0"/>
              <a:t>extension</a:t>
            </a:r>
            <a:r>
              <a:rPr lang="fi-FI" dirty="0" smtClean="0"/>
              <a:t> the </a:t>
            </a:r>
            <a:r>
              <a:rPr lang="fi-FI" dirty="0" err="1" smtClean="0"/>
              <a:t>geotherm</a:t>
            </a:r>
            <a:r>
              <a:rPr lang="fi-FI" dirty="0" smtClean="0"/>
              <a:t> </a:t>
            </a:r>
            <a:r>
              <a:rPr lang="fi-FI" dirty="0" err="1" smtClean="0"/>
              <a:t>finds</a:t>
            </a:r>
            <a:r>
              <a:rPr lang="fi-FI" dirty="0" smtClean="0"/>
              <a:t> a new </a:t>
            </a:r>
            <a:r>
              <a:rPr lang="fi-FI" dirty="0" err="1" smtClean="0"/>
              <a:t>equilibrium</a:t>
            </a:r>
            <a:r>
              <a:rPr lang="fi-FI" dirty="0" smtClean="0"/>
              <a:t> and </a:t>
            </a:r>
            <a:r>
              <a:rPr lang="fi-FI" dirty="0" err="1" smtClean="0"/>
              <a:t>heat</a:t>
            </a:r>
            <a:r>
              <a:rPr lang="fi-FI" dirty="0" smtClean="0"/>
              <a:t> is </a:t>
            </a:r>
            <a:r>
              <a:rPr lang="fi-FI" dirty="0" err="1" smtClean="0"/>
              <a:t>released</a:t>
            </a:r>
            <a:r>
              <a:rPr lang="fi-FI" dirty="0" smtClean="0"/>
              <a:t>  </a:t>
            </a:r>
            <a:r>
              <a:rPr lang="fi-FI" dirty="0" err="1" smtClean="0"/>
              <a:t>due</a:t>
            </a:r>
            <a:r>
              <a:rPr lang="fi-FI" dirty="0" smtClean="0"/>
              <a:t> to </a:t>
            </a:r>
            <a:r>
              <a:rPr lang="fi-FI" dirty="0" err="1" smtClean="0"/>
              <a:t>re-thicknening</a:t>
            </a:r>
            <a:r>
              <a:rPr lang="fi-FI" dirty="0" smtClean="0"/>
              <a:t> of the </a:t>
            </a:r>
            <a:r>
              <a:rPr lang="fi-FI" dirty="0" err="1" smtClean="0"/>
              <a:t>lithospheric</a:t>
            </a:r>
            <a:r>
              <a:rPr lang="fi-FI" dirty="0" smtClean="0"/>
              <a:t> </a:t>
            </a:r>
            <a:r>
              <a:rPr lang="fi-FI" dirty="0" err="1" smtClean="0"/>
              <a:t>mantle</a:t>
            </a:r>
            <a:r>
              <a:rPr lang="fi-FI" dirty="0" smtClean="0"/>
              <a:t>:</a:t>
            </a:r>
            <a:endParaRPr lang="en-US" dirty="0" smtClean="0"/>
          </a:p>
          <a:p>
            <a:r>
              <a:rPr lang="fi-FI" dirty="0" smtClean="0"/>
              <a:t> </a:t>
            </a:r>
            <a:endParaRPr lang="en-US" dirty="0" smtClean="0"/>
          </a:p>
          <a:p>
            <a:r>
              <a:rPr lang="fi-FI" dirty="0" smtClean="0"/>
              <a:t>                                                           [J m</a:t>
            </a:r>
            <a:r>
              <a:rPr lang="fi-FI" baseline="30000" dirty="0" smtClean="0"/>
              <a:t>-2</a:t>
            </a:r>
            <a:r>
              <a:rPr lang="fi-FI" dirty="0" smtClean="0"/>
              <a:t>]</a:t>
            </a:r>
            <a:endParaRPr lang="en-US" dirty="0" smtClean="0"/>
          </a:p>
          <a:p>
            <a:r>
              <a:rPr lang="fi-FI" dirty="0" smtClean="0"/>
              <a:t> </a:t>
            </a:r>
            <a:endParaRPr lang="en-US" dirty="0" smtClean="0"/>
          </a:p>
          <a:p>
            <a:r>
              <a:rPr lang="fi-FI" dirty="0" smtClean="0"/>
              <a:t>Extension </a:t>
            </a:r>
            <a:r>
              <a:rPr lang="fi-FI" dirty="0" err="1" smtClean="0"/>
              <a:t>produces</a:t>
            </a:r>
            <a:r>
              <a:rPr lang="fi-FI" dirty="0" smtClean="0"/>
              <a:t> </a:t>
            </a:r>
            <a:r>
              <a:rPr lang="fi-FI" b="1" dirty="0" smtClean="0"/>
              <a:t>a </a:t>
            </a:r>
            <a:r>
              <a:rPr lang="fi-FI" b="1" dirty="0" err="1" smtClean="0"/>
              <a:t>transient</a:t>
            </a:r>
            <a:r>
              <a:rPr lang="fi-FI" b="1" dirty="0" smtClean="0"/>
              <a:t> </a:t>
            </a:r>
            <a:r>
              <a:rPr lang="fi-FI" b="1" dirty="0" err="1" smtClean="0"/>
              <a:t>increase</a:t>
            </a:r>
            <a:r>
              <a:rPr lang="fi-FI" b="1" dirty="0" smtClean="0"/>
              <a:t> in </a:t>
            </a:r>
            <a:r>
              <a:rPr lang="fi-FI" b="1" dirty="0" err="1" smtClean="0"/>
              <a:t>heat</a:t>
            </a:r>
            <a:r>
              <a:rPr lang="fi-FI" b="1" dirty="0" smtClean="0"/>
              <a:t> </a:t>
            </a:r>
            <a:r>
              <a:rPr lang="fi-FI" b="1" dirty="0" err="1" smtClean="0"/>
              <a:t>flow</a:t>
            </a:r>
            <a:r>
              <a:rPr lang="fi-FI" dirty="0" smtClean="0"/>
              <a:t>.</a:t>
            </a:r>
            <a:endParaRPr lang="en-US" dirty="0" smtClean="0"/>
          </a:p>
          <a:p>
            <a:r>
              <a:rPr lang="fi-FI" dirty="0" smtClean="0"/>
              <a:t> </a:t>
            </a:r>
            <a:endParaRPr lang="en-US" dirty="0" smtClean="0"/>
          </a:p>
          <a:p>
            <a:r>
              <a:rPr lang="fi-FI" dirty="0" smtClean="0"/>
              <a:t>The </a:t>
            </a:r>
            <a:r>
              <a:rPr lang="fi-FI" dirty="0" err="1" smtClean="0"/>
              <a:t>temperature</a:t>
            </a:r>
            <a:r>
              <a:rPr lang="fi-FI" dirty="0" smtClean="0"/>
              <a:t> of the </a:t>
            </a:r>
            <a:r>
              <a:rPr lang="fi-FI" dirty="0" err="1" smtClean="0"/>
              <a:t>lithosphere</a:t>
            </a:r>
            <a:r>
              <a:rPr lang="fi-FI" dirty="0" smtClean="0"/>
              <a:t> </a:t>
            </a:r>
            <a:r>
              <a:rPr lang="fi-FI" dirty="0" err="1" smtClean="0"/>
              <a:t>after</a:t>
            </a:r>
            <a:r>
              <a:rPr lang="fi-FI" dirty="0" smtClean="0"/>
              <a:t> the </a:t>
            </a:r>
            <a:r>
              <a:rPr lang="fi-FI" dirty="0" err="1" smtClean="0"/>
              <a:t>extension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obtained</a:t>
            </a:r>
            <a:r>
              <a:rPr lang="fi-FI" dirty="0" smtClean="0"/>
              <a:t> with the </a:t>
            </a:r>
            <a:r>
              <a:rPr lang="fi-FI" dirty="0" err="1" smtClean="0"/>
              <a:t>transient</a:t>
            </a:r>
            <a:r>
              <a:rPr lang="fi-FI" dirty="0" smtClean="0"/>
              <a:t> </a:t>
            </a:r>
            <a:r>
              <a:rPr lang="fi-FI" dirty="0" err="1" smtClean="0"/>
              <a:t>solution</a:t>
            </a:r>
            <a:r>
              <a:rPr lang="fi-FI" dirty="0" smtClean="0"/>
              <a:t> of a 1-dimensional </a:t>
            </a:r>
            <a:r>
              <a:rPr lang="fi-FI" dirty="0" err="1" smtClean="0"/>
              <a:t>layer</a:t>
            </a:r>
            <a:r>
              <a:rPr lang="fi-FI" dirty="0" smtClean="0"/>
              <a:t> (</a:t>
            </a:r>
            <a:r>
              <a:rPr lang="fi-FI" dirty="0" err="1" smtClean="0"/>
              <a:t>Carslaw</a:t>
            </a:r>
            <a:r>
              <a:rPr lang="fi-FI" dirty="0" smtClean="0"/>
              <a:t> and </a:t>
            </a:r>
            <a:r>
              <a:rPr lang="fi-FI" dirty="0" err="1" smtClean="0"/>
              <a:t>Jaeger</a:t>
            </a:r>
            <a:r>
              <a:rPr lang="fi-FI" dirty="0" smtClean="0"/>
              <a:t>, 1959):</a:t>
            </a:r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r>
              <a:rPr lang="fi-FI" dirty="0" err="1"/>
              <a:t>w</a:t>
            </a:r>
            <a:r>
              <a:rPr lang="fi-FI" dirty="0" err="1" smtClean="0"/>
              <a:t>here</a:t>
            </a:r>
            <a:r>
              <a:rPr lang="fi-FI" dirty="0" smtClean="0"/>
              <a:t> </a:t>
            </a:r>
            <a:r>
              <a:rPr lang="fi-FI" dirty="0" smtClean="0">
                <a:sym typeface="WP Greek Century"/>
              </a:rPr>
              <a:t>s</a:t>
            </a:r>
            <a:r>
              <a:rPr lang="fi-FI" dirty="0" smtClean="0"/>
              <a:t> is </a:t>
            </a:r>
            <a:r>
              <a:rPr lang="fi-FI" dirty="0" err="1" smtClean="0"/>
              <a:t>diffusivity</a:t>
            </a:r>
            <a:r>
              <a:rPr lang="fi-FI" dirty="0" smtClean="0"/>
              <a:t> and the </a:t>
            </a:r>
            <a:r>
              <a:rPr lang="fi-FI" dirty="0" err="1" smtClean="0"/>
              <a:t>factors</a:t>
            </a:r>
            <a:r>
              <a:rPr lang="fi-FI" dirty="0" smtClean="0"/>
              <a:t> </a:t>
            </a:r>
            <a:r>
              <a:rPr lang="fi-FI" i="1" dirty="0" smtClean="0"/>
              <a:t>a</a:t>
            </a:r>
            <a:r>
              <a:rPr lang="fi-FI" i="1" baseline="-25000" dirty="0" smtClean="0"/>
              <a:t>n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1745" name="Object 1"/>
          <p:cNvGraphicFramePr>
            <a:graphicFrameLocks noChangeAspect="1"/>
          </p:cNvGraphicFramePr>
          <p:nvPr>
            <p:extLst/>
          </p:nvPr>
        </p:nvGraphicFramePr>
        <p:xfrm>
          <a:off x="755576" y="1447460"/>
          <a:ext cx="2989898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3" imgW="1815312" imgH="215806" progId="Equation.3">
                  <p:embed/>
                </p:oleObj>
              </mc:Choice>
              <mc:Fallback>
                <p:oleObj name="Equation" r:id="rId3" imgW="1815312" imgH="215806" progId="Equation.3">
                  <p:embed/>
                  <p:pic>
                    <p:nvPicPr>
                      <p:cNvPr id="3174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447460"/>
                        <a:ext cx="2989898" cy="360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765175" y="3284538"/>
          <a:ext cx="55641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5" imgW="3340080" imgH="558720" progId="Equation.3">
                  <p:embed/>
                </p:oleObj>
              </mc:Choice>
              <mc:Fallback>
                <p:oleObj name="Equation" r:id="rId5" imgW="3340080" imgH="558720" progId="Equation.3">
                  <p:embed/>
                  <p:pic>
                    <p:nvPicPr>
                      <p:cNvPr id="317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175" y="3284538"/>
                        <a:ext cx="5564188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755576" y="5157192"/>
          <a:ext cx="1980220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7" imgW="1257300" imgH="457200" progId="Equation.3">
                  <p:embed/>
                </p:oleObj>
              </mc:Choice>
              <mc:Fallback>
                <p:oleObj name="Equation" r:id="rId7" imgW="1257300" imgH="457200" progId="Equation.3">
                  <p:embed/>
                  <p:pic>
                    <p:nvPicPr>
                      <p:cNvPr id="317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5157192"/>
                        <a:ext cx="1980220" cy="72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76256" y="141277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(10.11)</a:t>
            </a:r>
            <a:endParaRPr lang="fi-FI" dirty="0"/>
          </a:p>
        </p:txBody>
      </p:sp>
      <p:sp>
        <p:nvSpPr>
          <p:cNvPr id="10" name="TextBox 9"/>
          <p:cNvSpPr txBox="1"/>
          <p:nvPr/>
        </p:nvSpPr>
        <p:spPr>
          <a:xfrm>
            <a:off x="6996318" y="357301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(10.12)</a:t>
            </a:r>
            <a:endParaRPr lang="fi-FI" dirty="0"/>
          </a:p>
        </p:txBody>
      </p:sp>
      <p:sp>
        <p:nvSpPr>
          <p:cNvPr id="11" name="TextBox 10"/>
          <p:cNvSpPr txBox="1"/>
          <p:nvPr/>
        </p:nvSpPr>
        <p:spPr>
          <a:xfrm>
            <a:off x="6996318" y="530356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(10.13)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88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99592" y="792290"/>
                <a:ext cx="7848872" cy="4803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b="1" dirty="0" smtClean="0"/>
                  <a:t>Heat </a:t>
                </a:r>
                <a:r>
                  <a:rPr lang="fi-FI" b="1" dirty="0" err="1" smtClean="0"/>
                  <a:t>flow</a:t>
                </a:r>
                <a:r>
                  <a:rPr lang="fi-FI" b="1" dirty="0" smtClean="0"/>
                  <a:t> at the </a:t>
                </a:r>
                <a:r>
                  <a:rPr lang="fi-FI" b="1" dirty="0" err="1" smtClean="0"/>
                  <a:t>surface</a:t>
                </a:r>
                <a:r>
                  <a:rPr lang="fi-FI" b="1" dirty="0" smtClean="0"/>
                  <a:t> </a:t>
                </a:r>
                <a:r>
                  <a:rPr lang="fi-FI" b="1" dirty="0" err="1" smtClean="0"/>
                  <a:t>after</a:t>
                </a:r>
                <a:r>
                  <a:rPr lang="fi-FI" b="1" dirty="0" smtClean="0"/>
                  <a:t> </a:t>
                </a:r>
                <a:r>
                  <a:rPr lang="fi-FI" b="1" dirty="0" err="1" smtClean="0"/>
                  <a:t>extension</a:t>
                </a:r>
                <a:r>
                  <a:rPr lang="fi-FI" b="1" dirty="0" smtClean="0"/>
                  <a:t> </a:t>
                </a:r>
                <a:r>
                  <a:rPr lang="fi-FI" dirty="0" smtClean="0"/>
                  <a:t>is : </a:t>
                </a:r>
              </a:p>
              <a:p>
                <a:endParaRPr lang="en-US" dirty="0" smtClean="0"/>
              </a:p>
              <a:p>
                <a:r>
                  <a:rPr lang="fi-FI" dirty="0" smtClean="0"/>
                  <a:t> </a:t>
                </a:r>
                <a:endParaRPr lang="en-US" dirty="0" smtClean="0"/>
              </a:p>
              <a:p>
                <a:r>
                  <a:rPr lang="fi-FI" dirty="0" smtClean="0"/>
                  <a:t> </a:t>
                </a:r>
                <a:endParaRPr lang="en-US" dirty="0" smtClean="0"/>
              </a:p>
              <a:p>
                <a:r>
                  <a:rPr lang="fi-FI" dirty="0" smtClean="0"/>
                  <a:t> </a:t>
                </a:r>
                <a:endParaRPr lang="en-US" dirty="0" smtClean="0"/>
              </a:p>
              <a:p>
                <a:r>
                  <a:rPr lang="fi-FI" dirty="0" smtClean="0"/>
                  <a:t> </a:t>
                </a:r>
                <a:endParaRPr lang="en-US" dirty="0" smtClean="0"/>
              </a:p>
              <a:p>
                <a:endParaRPr lang="fi-FI" dirty="0" smtClean="0"/>
              </a:p>
              <a:p>
                <a:endParaRPr lang="fi-FI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i-FI" dirty="0" smtClean="0"/>
                  <a:t>The </a:t>
                </a:r>
                <a:r>
                  <a:rPr lang="fi-FI" dirty="0" err="1" smtClean="0"/>
                  <a:t>heat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flow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equation</a:t>
                </a:r>
                <a:r>
                  <a:rPr lang="fi-FI" dirty="0" smtClean="0"/>
                  <a:t> is </a:t>
                </a:r>
                <a:r>
                  <a:rPr lang="fi-FI" dirty="0" err="1" smtClean="0"/>
                  <a:t>valid</a:t>
                </a:r>
                <a:r>
                  <a:rPr lang="fi-FI" dirty="0" smtClean="0"/>
                  <a:t> for </a:t>
                </a:r>
                <a:r>
                  <a:rPr lang="fi-FI" dirty="0" err="1" smtClean="0"/>
                  <a:t>times</a:t>
                </a:r>
                <a:r>
                  <a:rPr lang="fi-FI" dirty="0" smtClean="0"/>
                  <a:t> </a:t>
                </a:r>
                <a:r>
                  <a:rPr lang="fi-FI" b="1" dirty="0" err="1" smtClean="0"/>
                  <a:t>longer</a:t>
                </a:r>
                <a:r>
                  <a:rPr lang="fi-FI" b="1" dirty="0" smtClean="0"/>
                  <a:t> </a:t>
                </a:r>
                <a:r>
                  <a:rPr lang="fi-FI" b="1" dirty="0" err="1" smtClean="0"/>
                  <a:t>than</a:t>
                </a:r>
                <a:r>
                  <a:rPr lang="fi-FI" b="1" dirty="0" smtClean="0"/>
                  <a:t> the </a:t>
                </a:r>
                <a:r>
                  <a:rPr lang="fi-FI" b="1" dirty="0" err="1" smtClean="0"/>
                  <a:t>characteristic</a:t>
                </a:r>
                <a:r>
                  <a:rPr lang="fi-FI" b="1" dirty="0" smtClean="0"/>
                  <a:t> </a:t>
                </a:r>
                <a:r>
                  <a:rPr lang="fi-FI" b="1" dirty="0" err="1" smtClean="0"/>
                  <a:t>time</a:t>
                </a:r>
                <a:r>
                  <a:rPr lang="fi-FI" b="1" dirty="0" smtClean="0"/>
                  <a:t> </a:t>
                </a:r>
                <a:r>
                  <a:rPr lang="fi-FI" b="1" dirty="0" err="1" smtClean="0"/>
                  <a:t>defined</a:t>
                </a:r>
                <a:r>
                  <a:rPr lang="fi-FI" b="1" dirty="0" smtClean="0"/>
                  <a:t> as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i-FI" b="1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i-FI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fi-FI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i-FI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i-FI" dirty="0" smtClean="0"/>
                  <a:t>The </a:t>
                </a:r>
                <a:r>
                  <a:rPr lang="fi-FI" dirty="0" err="1" smtClean="0"/>
                  <a:t>heat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flow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evolution</a:t>
                </a:r>
                <a:r>
                  <a:rPr lang="fi-FI" dirty="0" smtClean="0"/>
                  <a:t> is </a:t>
                </a:r>
                <a:r>
                  <a:rPr lang="fi-FI" dirty="0" err="1" smtClean="0"/>
                  <a:t>shown</a:t>
                </a:r>
                <a:r>
                  <a:rPr lang="fi-FI" dirty="0" smtClean="0"/>
                  <a:t> in the </a:t>
                </a:r>
                <a:r>
                  <a:rPr lang="fi-FI" dirty="0" err="1" smtClean="0"/>
                  <a:t>figure</a:t>
                </a:r>
                <a:r>
                  <a:rPr lang="fi-FI" dirty="0" smtClean="0"/>
                  <a:t> on </a:t>
                </a:r>
                <a:r>
                  <a:rPr lang="fi-FI" dirty="0" err="1" smtClean="0"/>
                  <a:t>next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page</a:t>
                </a:r>
                <a:r>
                  <a:rPr lang="fi-FI" dirty="0" smtClean="0"/>
                  <a:t>.</a:t>
                </a:r>
                <a:endParaRPr lang="en-US" dirty="0" smtClean="0"/>
              </a:p>
              <a:p>
                <a:r>
                  <a:rPr lang="fi-FI" dirty="0" smtClean="0"/>
                  <a:t> </a:t>
                </a:r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792290"/>
                <a:ext cx="7848872" cy="4803174"/>
              </a:xfrm>
              <a:prstGeom prst="rect">
                <a:avLst/>
              </a:prstGeom>
              <a:blipFill rotWithShape="1">
                <a:blip r:embed="rId3"/>
                <a:stretch>
                  <a:fillRect l="-699" t="-635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769" name="Object 1"/>
          <p:cNvGraphicFramePr>
            <a:graphicFrameLocks noChangeAspect="1"/>
          </p:cNvGraphicFramePr>
          <p:nvPr>
            <p:extLst/>
          </p:nvPr>
        </p:nvGraphicFramePr>
        <p:xfrm>
          <a:off x="1187624" y="1628800"/>
          <a:ext cx="4529757" cy="864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4" imgW="2946240" imgH="558720" progId="Equation.3">
                  <p:embed/>
                </p:oleObj>
              </mc:Choice>
              <mc:Fallback>
                <p:oleObj name="Equation" r:id="rId4" imgW="2946240" imgH="558720" progId="Equation.3">
                  <p:embed/>
                  <p:pic>
                    <p:nvPicPr>
                      <p:cNvPr id="3276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628800"/>
                        <a:ext cx="4529757" cy="8644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92280" y="190804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(10.14)</a:t>
            </a:r>
            <a:endParaRPr lang="fi-FI" dirty="0"/>
          </a:p>
        </p:txBody>
      </p:sp>
      <p:sp>
        <p:nvSpPr>
          <p:cNvPr id="6" name="TextBox 5"/>
          <p:cNvSpPr txBox="1"/>
          <p:nvPr/>
        </p:nvSpPr>
        <p:spPr>
          <a:xfrm>
            <a:off x="7150789" y="400506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(10.15)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958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b="14439"/>
          <a:stretch/>
        </p:blipFill>
        <p:spPr bwMode="auto">
          <a:xfrm>
            <a:off x="251520" y="1160516"/>
            <a:ext cx="6711391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511147" y="6095217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Beardsmore</a:t>
            </a:r>
            <a:r>
              <a:rPr lang="fi-FI" sz="1400" dirty="0" smtClean="0"/>
              <a:t> and </a:t>
            </a:r>
            <a:r>
              <a:rPr lang="fi-FI" sz="1400" dirty="0" err="1" smtClean="0"/>
              <a:t>Cull</a:t>
            </a:r>
            <a:r>
              <a:rPr lang="fi-FI" sz="1400" dirty="0" smtClean="0"/>
              <a:t> 2001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569040"/>
            <a:ext cx="4949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Change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heat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flow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due</a:t>
            </a:r>
            <a:r>
              <a:rPr lang="fi-FI" sz="2400" b="1" dirty="0" smtClean="0"/>
              <a:t> to </a:t>
            </a:r>
            <a:r>
              <a:rPr lang="fi-FI" sz="2400" b="1" dirty="0" err="1" smtClean="0"/>
              <a:t>extension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496" y="1431647"/>
            <a:ext cx="8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/>
              <a:t>Q/Q</a:t>
            </a:r>
            <a:r>
              <a:rPr lang="fi-FI" sz="2400" b="1" baseline="-25000" dirty="0" smtClean="0"/>
              <a:t>0</a:t>
            </a:r>
            <a:endParaRPr lang="fi-FI" sz="2400" b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76722" y="5614189"/>
                <a:ext cx="1260986" cy="4070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2000" b="1" i="1" smtClean="0">
                          <a:latin typeface="Cambria Math"/>
                        </a:rPr>
                        <m:t>𝒔</m:t>
                      </m:r>
                      <m:sSup>
                        <m:sSupPr>
                          <m:ctrlPr>
                            <a:rPr lang="fi-FI" sz="2000" b="1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i-FI" sz="2000" b="1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fi-FI" sz="2000" b="1" i="1" smtClean="0">
                                  <a:latin typeface="Cambria Math"/>
                                  <a:ea typeface="Cambria Math"/>
                                </a:rPr>
                                <m:t>𝝅</m:t>
                              </m:r>
                              <m:r>
                                <a:rPr lang="fi-FI" sz="2000" b="1" i="1" smtClean="0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fi-FI" sz="2000" b="1" i="1" smtClean="0">
                                  <a:latin typeface="Cambria Math"/>
                                  <a:ea typeface="Cambria Math"/>
                                </a:rPr>
                                <m:t>𝑳</m:t>
                              </m:r>
                            </m:e>
                          </m:d>
                        </m:e>
                        <m:sup>
                          <m:r>
                            <a:rPr lang="fi-FI" sz="2000" b="1" i="1" smtClean="0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fi-FI" sz="2000" b="1" i="1" smtClean="0">
                          <a:latin typeface="Cambria Math"/>
                        </a:rPr>
                        <m:t>𝒕</m:t>
                      </m:r>
                    </m:oMath>
                  </m:oMathPara>
                </a14:m>
                <a:endParaRPr lang="fi-FI" sz="20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722" y="5614189"/>
                <a:ext cx="1260986" cy="407099"/>
              </a:xfrm>
              <a:prstGeom prst="rect">
                <a:avLst/>
              </a:prstGeom>
              <a:blipFill rotWithShape="1">
                <a:blip r:embed="rId3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555776" y="6021288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Dimensionless</a:t>
            </a:r>
            <a:r>
              <a:rPr lang="fi-FI" dirty="0" smtClean="0"/>
              <a:t> </a:t>
            </a:r>
            <a:r>
              <a:rPr lang="fi-FI" dirty="0" err="1" smtClean="0"/>
              <a:t>time</a:t>
            </a:r>
            <a:endParaRPr lang="fi-FI" dirty="0"/>
          </a:p>
        </p:txBody>
      </p:sp>
      <p:sp>
        <p:nvSpPr>
          <p:cNvPr id="10" name="TextBox 9"/>
          <p:cNvSpPr txBox="1"/>
          <p:nvPr/>
        </p:nvSpPr>
        <p:spPr>
          <a:xfrm>
            <a:off x="2577480" y="1998236"/>
            <a:ext cx="310636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dirty="0" smtClean="0"/>
              <a:t>Q</a:t>
            </a:r>
            <a:r>
              <a:rPr lang="fi-FI" baseline="-25000" dirty="0" smtClean="0"/>
              <a:t>0</a:t>
            </a:r>
            <a:r>
              <a:rPr lang="fi-FI" dirty="0" smtClean="0"/>
              <a:t>= </a:t>
            </a:r>
            <a:r>
              <a:rPr lang="fi-FI" dirty="0" err="1" smtClean="0"/>
              <a:t>heat</a:t>
            </a:r>
            <a:r>
              <a:rPr lang="fi-FI" dirty="0" smtClean="0"/>
              <a:t> </a:t>
            </a:r>
            <a:r>
              <a:rPr lang="fi-FI" dirty="0" err="1" smtClean="0"/>
              <a:t>flow</a:t>
            </a:r>
            <a:r>
              <a:rPr lang="fi-FI" dirty="0" smtClean="0"/>
              <a:t> </a:t>
            </a:r>
            <a:r>
              <a:rPr lang="fi-FI" dirty="0" err="1" smtClean="0"/>
              <a:t>before</a:t>
            </a:r>
            <a:r>
              <a:rPr lang="fi-FI" dirty="0" smtClean="0"/>
              <a:t> </a:t>
            </a:r>
            <a:r>
              <a:rPr lang="fi-FI" dirty="0" err="1" smtClean="0"/>
              <a:t>extension</a:t>
            </a:r>
            <a:endParaRPr lang="fi-FI" dirty="0" smtClean="0"/>
          </a:p>
          <a:p>
            <a:r>
              <a:rPr lang="el-GR" dirty="0"/>
              <a:t>β</a:t>
            </a:r>
            <a:r>
              <a:rPr lang="fi-FI" dirty="0" smtClean="0"/>
              <a:t> is </a:t>
            </a:r>
            <a:r>
              <a:rPr lang="fi-FI" dirty="0" err="1" smtClean="0"/>
              <a:t>extension</a:t>
            </a:r>
            <a:r>
              <a:rPr lang="fi-FI" dirty="0" smtClean="0"/>
              <a:t> </a:t>
            </a:r>
            <a:r>
              <a:rPr lang="fi-FI" dirty="0" err="1" smtClean="0"/>
              <a:t>factor</a:t>
            </a:r>
            <a:endParaRPr lang="fi-FI" dirty="0"/>
          </a:p>
        </p:txBody>
      </p:sp>
      <p:sp>
        <p:nvSpPr>
          <p:cNvPr id="2" name="TextBox 1"/>
          <p:cNvSpPr txBox="1"/>
          <p:nvPr/>
        </p:nvSpPr>
        <p:spPr>
          <a:xfrm>
            <a:off x="6491065" y="3356992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Parameters</a:t>
            </a:r>
            <a:r>
              <a:rPr lang="fi-FI" dirty="0" smtClean="0"/>
              <a:t> of </a:t>
            </a:r>
            <a:r>
              <a:rPr lang="fi-FI" dirty="0" err="1" smtClean="0"/>
              <a:t>dimensionless</a:t>
            </a:r>
            <a:r>
              <a:rPr lang="fi-FI" dirty="0" smtClean="0"/>
              <a:t> </a:t>
            </a:r>
            <a:r>
              <a:rPr lang="fi-FI" dirty="0" err="1" smtClean="0"/>
              <a:t>time</a:t>
            </a:r>
            <a:r>
              <a:rPr lang="fi-FI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i="1" dirty="0" smtClean="0"/>
              <a:t>L</a:t>
            </a:r>
            <a:r>
              <a:rPr lang="fi-FI" dirty="0" smtClean="0"/>
              <a:t> is </a:t>
            </a:r>
            <a:r>
              <a:rPr lang="fi-FI" dirty="0" err="1" smtClean="0"/>
              <a:t>thickness</a:t>
            </a:r>
            <a:r>
              <a:rPr lang="fi-FI" dirty="0" smtClean="0"/>
              <a:t> of </a:t>
            </a:r>
            <a:r>
              <a:rPr lang="fi-FI" dirty="0" err="1" smtClean="0"/>
              <a:t>lithosphere</a:t>
            </a:r>
            <a:r>
              <a:rPr lang="fi-FI" dirty="0" smtClean="0"/>
              <a:t> </a:t>
            </a:r>
            <a:r>
              <a:rPr lang="fi-FI" dirty="0" err="1" smtClean="0"/>
              <a:t>before</a:t>
            </a:r>
            <a:r>
              <a:rPr lang="fi-FI" dirty="0" smtClean="0"/>
              <a:t> </a:t>
            </a:r>
            <a:r>
              <a:rPr lang="fi-FI" dirty="0" err="1" smtClean="0"/>
              <a:t>extension</a:t>
            </a: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i="1" dirty="0"/>
              <a:t>s</a:t>
            </a:r>
            <a:r>
              <a:rPr lang="fi-FI" dirty="0" smtClean="0"/>
              <a:t> is </a:t>
            </a:r>
            <a:r>
              <a:rPr lang="fi-FI" dirty="0" err="1" smtClean="0"/>
              <a:t>diffusivity</a:t>
            </a: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i="1" dirty="0"/>
              <a:t>t</a:t>
            </a:r>
            <a:r>
              <a:rPr lang="fi-FI" dirty="0" smtClean="0"/>
              <a:t> is </a:t>
            </a:r>
            <a:r>
              <a:rPr lang="fi-FI" dirty="0" err="1" smtClean="0"/>
              <a:t>time</a:t>
            </a:r>
            <a:endParaRPr lang="fi-FI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206286" y="5301208"/>
            <a:ext cx="75256" cy="5574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1520" y="5858691"/>
            <a:ext cx="2017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Time </a:t>
            </a:r>
            <a:r>
              <a:rPr lang="fi-FI" sz="1400" dirty="0" err="1" smtClean="0"/>
              <a:t>needed</a:t>
            </a:r>
            <a:r>
              <a:rPr lang="fi-FI" sz="1400" dirty="0" smtClean="0"/>
              <a:t> for the </a:t>
            </a:r>
            <a:r>
              <a:rPr lang="fi-FI" sz="1400" dirty="0" err="1" smtClean="0"/>
              <a:t>heat</a:t>
            </a:r>
            <a:r>
              <a:rPr lang="fi-FI" sz="1400" dirty="0" smtClean="0"/>
              <a:t> </a:t>
            </a:r>
            <a:r>
              <a:rPr lang="fi-FI" sz="1400" dirty="0" err="1" smtClean="0"/>
              <a:t>flow</a:t>
            </a:r>
            <a:r>
              <a:rPr lang="fi-FI" sz="1400" dirty="0" smtClean="0"/>
              <a:t> </a:t>
            </a:r>
            <a:r>
              <a:rPr lang="fi-FI" sz="1400" dirty="0" err="1" smtClean="0"/>
              <a:t>signal</a:t>
            </a:r>
            <a:r>
              <a:rPr lang="fi-FI" sz="1400" dirty="0" smtClean="0"/>
              <a:t> to </a:t>
            </a:r>
            <a:r>
              <a:rPr lang="fi-FI" sz="1400" dirty="0" err="1" smtClean="0"/>
              <a:t>penetrate</a:t>
            </a:r>
            <a:r>
              <a:rPr lang="fi-FI" sz="1400" dirty="0" smtClean="0"/>
              <a:t> the </a:t>
            </a:r>
            <a:r>
              <a:rPr lang="fi-FI" sz="1400" dirty="0" err="1" smtClean="0"/>
              <a:t>crust</a:t>
            </a:r>
            <a:endParaRPr lang="fi-FI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511147" y="2027713"/>
            <a:ext cx="2500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Heat</a:t>
            </a:r>
            <a:r>
              <a:rPr lang="fi-FI" dirty="0" smtClean="0"/>
              <a:t> </a:t>
            </a:r>
            <a:r>
              <a:rPr lang="fi-FI" dirty="0" err="1" smtClean="0"/>
              <a:t>flow</a:t>
            </a:r>
            <a:r>
              <a:rPr lang="fi-FI" dirty="0" smtClean="0"/>
              <a:t> </a:t>
            </a:r>
            <a:r>
              <a:rPr lang="fi-FI" dirty="0" err="1" smtClean="0"/>
              <a:t>increases</a:t>
            </a:r>
            <a:r>
              <a:rPr lang="fi-FI" dirty="0" smtClean="0"/>
              <a:t> at </a:t>
            </a:r>
            <a:r>
              <a:rPr lang="fi-FI" dirty="0" err="1" smtClean="0"/>
              <a:t>maximum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factor</a:t>
            </a:r>
            <a:r>
              <a:rPr lang="fi-FI" dirty="0" smtClean="0"/>
              <a:t> </a:t>
            </a:r>
            <a:r>
              <a:rPr lang="el-GR" dirty="0" smtClean="0"/>
              <a:t>β</a:t>
            </a:r>
            <a:endParaRPr lang="fi-FI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131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260648"/>
            <a:ext cx="79208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The </a:t>
            </a:r>
            <a:r>
              <a:rPr lang="fi-FI" dirty="0" err="1" smtClean="0"/>
              <a:t>thinning</a:t>
            </a:r>
            <a:r>
              <a:rPr lang="fi-FI" dirty="0" smtClean="0"/>
              <a:t> of </a:t>
            </a:r>
            <a:r>
              <a:rPr lang="fi-FI" dirty="0" err="1" smtClean="0"/>
              <a:t>lithosphere</a:t>
            </a:r>
            <a:r>
              <a:rPr lang="fi-FI" dirty="0" smtClean="0"/>
              <a:t> </a:t>
            </a:r>
            <a:r>
              <a:rPr lang="fi-FI" dirty="0" err="1" smtClean="0"/>
              <a:t>due</a:t>
            </a:r>
            <a:r>
              <a:rPr lang="fi-FI" dirty="0" smtClean="0"/>
              <a:t> to </a:t>
            </a:r>
            <a:r>
              <a:rPr lang="fi-FI" dirty="0" err="1" smtClean="0"/>
              <a:t>extension</a:t>
            </a:r>
            <a:r>
              <a:rPr lang="fi-FI" dirty="0" smtClean="0"/>
              <a:t> </a:t>
            </a:r>
            <a:r>
              <a:rPr lang="fi-FI" dirty="0" err="1" smtClean="0"/>
              <a:t>produces</a:t>
            </a:r>
            <a:endParaRPr lang="fi-FI" dirty="0" smtClean="0"/>
          </a:p>
          <a:p>
            <a:endParaRPr lang="fi-FI" dirty="0" smtClean="0"/>
          </a:p>
          <a:p>
            <a:pPr>
              <a:buFont typeface="Arial" pitchFamily="34" charset="0"/>
              <a:buChar char="•"/>
            </a:pPr>
            <a:r>
              <a:rPr lang="fi-FI" dirty="0" smtClean="0"/>
              <a:t> </a:t>
            </a:r>
            <a:r>
              <a:rPr lang="fi-FI" b="1" dirty="0" err="1" smtClean="0"/>
              <a:t>isostatic</a:t>
            </a:r>
            <a:r>
              <a:rPr lang="fi-FI" b="1" dirty="0" smtClean="0"/>
              <a:t> </a:t>
            </a:r>
            <a:r>
              <a:rPr lang="fi-FI" b="1" dirty="0" err="1" smtClean="0"/>
              <a:t>subsidence</a:t>
            </a:r>
            <a:r>
              <a:rPr lang="fi-FI" b="1" dirty="0" smtClean="0"/>
              <a:t> </a:t>
            </a:r>
            <a:r>
              <a:rPr lang="fi-FI" dirty="0" smtClean="0"/>
              <a:t>of </a:t>
            </a:r>
            <a:r>
              <a:rPr lang="fi-FI" dirty="0" err="1" smtClean="0"/>
              <a:t>lithosphere</a:t>
            </a:r>
            <a:r>
              <a:rPr lang="fi-FI" dirty="0" smtClean="0"/>
              <a:t> (</a:t>
            </a:r>
            <a:r>
              <a:rPr lang="fi-FI" dirty="0" err="1" smtClean="0"/>
              <a:t>S</a:t>
            </a:r>
            <a:r>
              <a:rPr lang="fi-FI" baseline="-25000" dirty="0" err="1" smtClean="0"/>
              <a:t>i</a:t>
            </a:r>
            <a:r>
              <a:rPr lang="fi-FI" dirty="0" smtClean="0"/>
              <a:t>)  </a:t>
            </a:r>
          </a:p>
          <a:p>
            <a:pPr>
              <a:buFont typeface="Arial" pitchFamily="34" charset="0"/>
              <a:buChar char="•"/>
            </a:pPr>
            <a:r>
              <a:rPr lang="fi-FI" b="1" dirty="0" smtClean="0"/>
              <a:t> </a:t>
            </a:r>
            <a:r>
              <a:rPr lang="fi-FI" b="1" dirty="0" err="1" smtClean="0"/>
              <a:t>uplift</a:t>
            </a:r>
            <a:r>
              <a:rPr lang="fi-FI" b="1" dirty="0" smtClean="0"/>
              <a:t> of </a:t>
            </a:r>
            <a:r>
              <a:rPr lang="fi-FI" b="1" dirty="0" err="1" smtClean="0"/>
              <a:t>astenosphere</a:t>
            </a:r>
            <a:r>
              <a:rPr lang="fi-FI" dirty="0" smtClean="0"/>
              <a:t>. </a:t>
            </a:r>
          </a:p>
          <a:p>
            <a:endParaRPr lang="fi-FI" dirty="0" smtClean="0"/>
          </a:p>
          <a:p>
            <a:pPr>
              <a:buFont typeface="Arial" pitchFamily="34" charset="0"/>
              <a:buChar char="•"/>
            </a:pPr>
            <a:r>
              <a:rPr lang="fi-FI" dirty="0" smtClean="0"/>
              <a:t> The </a:t>
            </a:r>
            <a:r>
              <a:rPr lang="fi-FI" dirty="0" err="1" smtClean="0"/>
              <a:t>amount</a:t>
            </a:r>
            <a:r>
              <a:rPr lang="fi-FI" dirty="0" smtClean="0"/>
              <a:t> of </a:t>
            </a:r>
            <a:r>
              <a:rPr lang="fi-FI" dirty="0" err="1" smtClean="0"/>
              <a:t>subsidence</a:t>
            </a:r>
            <a:r>
              <a:rPr lang="fi-FI" dirty="0" smtClean="0"/>
              <a:t> </a:t>
            </a:r>
            <a:r>
              <a:rPr lang="fi-FI" dirty="0" err="1" smtClean="0"/>
              <a:t>depends</a:t>
            </a:r>
            <a:r>
              <a:rPr lang="fi-FI" dirty="0" smtClean="0"/>
              <a:t> on the </a:t>
            </a:r>
            <a:r>
              <a:rPr lang="fi-FI" dirty="0" err="1" smtClean="0"/>
              <a:t>amount</a:t>
            </a:r>
            <a:r>
              <a:rPr lang="fi-FI" dirty="0" smtClean="0"/>
              <a:t> of stretching, </a:t>
            </a:r>
            <a:r>
              <a:rPr lang="fi-FI" dirty="0" err="1" smtClean="0"/>
              <a:t>initial</a:t>
            </a:r>
            <a:r>
              <a:rPr lang="fi-FI" dirty="0" smtClean="0"/>
              <a:t> </a:t>
            </a:r>
            <a:r>
              <a:rPr lang="fi-FI" dirty="0" err="1" smtClean="0"/>
              <a:t>crustal</a:t>
            </a:r>
            <a:r>
              <a:rPr lang="fi-FI" dirty="0" smtClean="0"/>
              <a:t> </a:t>
            </a:r>
            <a:r>
              <a:rPr lang="fi-FI" dirty="0" err="1" smtClean="0"/>
              <a:t>thickness</a:t>
            </a:r>
            <a:r>
              <a:rPr lang="fi-FI" dirty="0" smtClean="0"/>
              <a:t> (</a:t>
            </a:r>
            <a:r>
              <a:rPr lang="fi-FI" i="1" dirty="0" err="1" smtClean="0"/>
              <a:t>t</a:t>
            </a:r>
            <a:r>
              <a:rPr lang="fi-FI" i="1" baseline="-25000" dirty="0" err="1" smtClean="0"/>
              <a:t>c</a:t>
            </a:r>
            <a:r>
              <a:rPr lang="fi-FI" dirty="0" smtClean="0"/>
              <a:t>) and </a:t>
            </a:r>
            <a:r>
              <a:rPr lang="fi-FI" dirty="0" err="1" smtClean="0"/>
              <a:t>lithosphere</a:t>
            </a:r>
            <a:r>
              <a:rPr lang="fi-FI" dirty="0" smtClean="0"/>
              <a:t> </a:t>
            </a:r>
            <a:r>
              <a:rPr lang="fi-FI" dirty="0" err="1" smtClean="0"/>
              <a:t>thickness</a:t>
            </a:r>
            <a:r>
              <a:rPr lang="fi-FI" dirty="0" smtClean="0"/>
              <a:t> (</a:t>
            </a:r>
            <a:r>
              <a:rPr lang="fi-FI" i="1" dirty="0" smtClean="0"/>
              <a:t>L</a:t>
            </a:r>
            <a:r>
              <a:rPr lang="fi-FI" dirty="0" smtClean="0"/>
              <a:t>) and the </a:t>
            </a:r>
            <a:r>
              <a:rPr lang="fi-FI" dirty="0" err="1" smtClean="0"/>
              <a:t>densities</a:t>
            </a:r>
            <a:r>
              <a:rPr lang="fi-FI" dirty="0" smtClean="0"/>
              <a:t> of </a:t>
            </a:r>
            <a:r>
              <a:rPr lang="fi-FI" dirty="0" err="1" smtClean="0"/>
              <a:t>crust</a:t>
            </a:r>
            <a:r>
              <a:rPr lang="fi-FI" dirty="0" smtClean="0"/>
              <a:t>, </a:t>
            </a:r>
            <a:r>
              <a:rPr lang="fi-FI" dirty="0" err="1" smtClean="0"/>
              <a:t>lithospheric</a:t>
            </a:r>
            <a:r>
              <a:rPr lang="fi-FI" dirty="0" smtClean="0"/>
              <a:t> </a:t>
            </a:r>
            <a:r>
              <a:rPr lang="fi-FI" dirty="0" err="1" smtClean="0"/>
              <a:t>mantle</a:t>
            </a:r>
            <a:r>
              <a:rPr lang="fi-FI" dirty="0" smtClean="0"/>
              <a:t> and </a:t>
            </a:r>
            <a:r>
              <a:rPr lang="fi-FI" dirty="0" err="1" smtClean="0"/>
              <a:t>astenosphere</a:t>
            </a:r>
            <a:r>
              <a:rPr lang="fi-FI" dirty="0" smtClean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fi-FI" dirty="0" smtClean="0"/>
              <a:t> </a:t>
            </a:r>
            <a:r>
              <a:rPr lang="fi-FI" dirty="0"/>
              <a:t>T</a:t>
            </a:r>
            <a:r>
              <a:rPr lang="fi-FI" dirty="0" smtClean="0"/>
              <a:t>he </a:t>
            </a:r>
            <a:r>
              <a:rPr lang="fi-FI" dirty="0" err="1" smtClean="0"/>
              <a:t>densities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affected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thermal</a:t>
            </a:r>
            <a:r>
              <a:rPr lang="fi-FI" dirty="0" smtClean="0"/>
              <a:t> </a:t>
            </a:r>
            <a:r>
              <a:rPr lang="fi-FI" dirty="0" err="1" smtClean="0"/>
              <a:t>contraction</a:t>
            </a:r>
            <a:r>
              <a:rPr lang="fi-FI" dirty="0" smtClean="0"/>
              <a:t> and </a:t>
            </a:r>
            <a:r>
              <a:rPr lang="fi-FI" dirty="0" err="1" smtClean="0"/>
              <a:t>expansion</a:t>
            </a:r>
            <a:endParaRPr lang="fi-FI" dirty="0" smtClean="0"/>
          </a:p>
          <a:p>
            <a:pPr>
              <a:buFont typeface="Arial" pitchFamily="34" charset="0"/>
              <a:buChar char="•"/>
            </a:pPr>
            <a:r>
              <a:rPr lang="fi-FI" dirty="0" smtClean="0"/>
              <a:t>The </a:t>
            </a:r>
            <a:r>
              <a:rPr lang="fi-FI" dirty="0" err="1" smtClean="0"/>
              <a:t>isostatic</a:t>
            </a:r>
            <a:r>
              <a:rPr lang="fi-FI" dirty="0" smtClean="0"/>
              <a:t> </a:t>
            </a:r>
            <a:r>
              <a:rPr lang="fi-FI" dirty="0" err="1" smtClean="0"/>
              <a:t>subsidence</a:t>
            </a:r>
            <a:r>
              <a:rPr lang="fi-FI" dirty="0" smtClean="0"/>
              <a:t> </a:t>
            </a:r>
            <a:r>
              <a:rPr lang="fi-FI" dirty="0"/>
              <a:t>(</a:t>
            </a:r>
            <a:r>
              <a:rPr lang="fi-FI" dirty="0" err="1"/>
              <a:t>S</a:t>
            </a:r>
            <a:r>
              <a:rPr lang="fi-FI" baseline="-25000" dirty="0" err="1"/>
              <a:t>i</a:t>
            </a:r>
            <a:r>
              <a:rPr lang="fi-FI" dirty="0"/>
              <a:t>) </a:t>
            </a:r>
            <a:r>
              <a:rPr lang="fi-FI" dirty="0" smtClean="0"/>
              <a:t>is </a:t>
            </a:r>
            <a:r>
              <a:rPr lang="fi-FI" dirty="0" err="1" smtClean="0"/>
              <a:t>obtained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3793" name="Object 1"/>
          <p:cNvGraphicFramePr>
            <a:graphicFrameLocks noChangeAspect="1"/>
          </p:cNvGraphicFramePr>
          <p:nvPr>
            <p:extLst/>
          </p:nvPr>
        </p:nvGraphicFramePr>
        <p:xfrm>
          <a:off x="827584" y="3291949"/>
          <a:ext cx="3585398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3" imgW="2273300" imgH="457200" progId="Equation.3">
                  <p:embed/>
                </p:oleObj>
              </mc:Choice>
              <mc:Fallback>
                <p:oleObj name="Equation" r:id="rId3" imgW="2273300" imgH="457200" progId="Equation.3">
                  <p:embed/>
                  <p:pic>
                    <p:nvPicPr>
                      <p:cNvPr id="3379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291949"/>
                        <a:ext cx="3585398" cy="72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7943" y="4084037"/>
            <a:ext cx="73669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w</a:t>
            </a:r>
            <a:r>
              <a:rPr lang="fi-FI" dirty="0" err="1" smtClean="0"/>
              <a:t>here</a:t>
            </a:r>
            <a:r>
              <a:rPr lang="fi-FI" dirty="0" smtClean="0"/>
              <a:t> </a:t>
            </a:r>
            <a:endParaRPr lang="en-US" dirty="0" smtClean="0"/>
          </a:p>
          <a:p>
            <a:r>
              <a:rPr lang="fi-FI" i="1" dirty="0" err="1" smtClean="0">
                <a:sym typeface="WP Greek Century"/>
              </a:rPr>
              <a:t>ρ</a:t>
            </a:r>
            <a:r>
              <a:rPr lang="fi-FI" i="1" baseline="-25000" dirty="0" err="1" smtClean="0"/>
              <a:t>a</a:t>
            </a:r>
            <a:r>
              <a:rPr lang="fi-FI" i="1" dirty="0" smtClean="0"/>
              <a:t> = </a:t>
            </a:r>
            <a:r>
              <a:rPr lang="fi-FI" i="1" dirty="0" smtClean="0">
                <a:sym typeface="WP Greek Century"/>
              </a:rPr>
              <a:t>ρ</a:t>
            </a:r>
            <a:r>
              <a:rPr lang="fi-FI" i="1" baseline="-25000" dirty="0" smtClean="0"/>
              <a:t>m0</a:t>
            </a:r>
            <a:r>
              <a:rPr lang="fi-FI" i="1" dirty="0" smtClean="0"/>
              <a:t>[1-</a:t>
            </a:r>
            <a:r>
              <a:rPr lang="el-GR" i="1" dirty="0" smtClean="0"/>
              <a:t>α</a:t>
            </a:r>
            <a:r>
              <a:rPr lang="fi-FI" i="1" dirty="0" smtClean="0"/>
              <a:t>T</a:t>
            </a:r>
            <a:r>
              <a:rPr lang="fi-FI" i="1" baseline="-25000" dirty="0" smtClean="0"/>
              <a:t>1</a:t>
            </a:r>
            <a:r>
              <a:rPr lang="fi-FI" i="1" dirty="0" smtClean="0"/>
              <a:t>]</a:t>
            </a:r>
            <a:r>
              <a:rPr lang="fi-FI" dirty="0" smtClean="0"/>
              <a:t> = </a:t>
            </a:r>
            <a:r>
              <a:rPr lang="fi-FI" dirty="0" err="1" smtClean="0"/>
              <a:t>density</a:t>
            </a:r>
            <a:r>
              <a:rPr lang="fi-FI" dirty="0" smtClean="0"/>
              <a:t> of the </a:t>
            </a:r>
            <a:r>
              <a:rPr lang="fi-FI" dirty="0" err="1" smtClean="0"/>
              <a:t>asthenophere</a:t>
            </a:r>
            <a:endParaRPr lang="en-US" dirty="0" smtClean="0"/>
          </a:p>
          <a:p>
            <a:r>
              <a:rPr lang="fi-FI" i="1" dirty="0" err="1" smtClean="0">
                <a:sym typeface="WP Greek Century"/>
              </a:rPr>
              <a:t>ρ</a:t>
            </a:r>
            <a:r>
              <a:rPr lang="fi-FI" i="1" baseline="-25000" dirty="0" err="1" smtClean="0"/>
              <a:t>m</a:t>
            </a:r>
            <a:r>
              <a:rPr lang="fi-FI" i="1" dirty="0" smtClean="0"/>
              <a:t> = </a:t>
            </a:r>
            <a:r>
              <a:rPr lang="fi-FI" i="1" dirty="0" smtClean="0">
                <a:sym typeface="WP Greek Century"/>
              </a:rPr>
              <a:t>ρ</a:t>
            </a:r>
            <a:r>
              <a:rPr lang="fi-FI" i="1" baseline="-25000" dirty="0" smtClean="0"/>
              <a:t>m0</a:t>
            </a:r>
            <a:r>
              <a:rPr lang="fi-FI" i="1" dirty="0" smtClean="0"/>
              <a:t>[1-</a:t>
            </a:r>
            <a:r>
              <a:rPr lang="el-GR" i="1" dirty="0" smtClean="0"/>
              <a:t> α</a:t>
            </a:r>
            <a:r>
              <a:rPr lang="fi-FI" i="1" dirty="0" smtClean="0"/>
              <a:t>(T</a:t>
            </a:r>
            <a:r>
              <a:rPr lang="fi-FI" i="1" baseline="-25000" dirty="0" smtClean="0"/>
              <a:t>0</a:t>
            </a:r>
            <a:r>
              <a:rPr lang="fi-FI" i="1" dirty="0" smtClean="0"/>
              <a:t> + 0.5 (T</a:t>
            </a:r>
            <a:r>
              <a:rPr lang="fi-FI" i="1" baseline="-25000" dirty="0" smtClean="0"/>
              <a:t>L</a:t>
            </a:r>
            <a:r>
              <a:rPr lang="fi-FI" i="1" dirty="0" smtClean="0"/>
              <a:t> - T</a:t>
            </a:r>
            <a:r>
              <a:rPr lang="fi-FI" i="1" baseline="-25000" dirty="0" smtClean="0"/>
              <a:t>0</a:t>
            </a:r>
            <a:r>
              <a:rPr lang="fi-FI" i="1" dirty="0" smtClean="0"/>
              <a:t>)(1 + </a:t>
            </a:r>
            <a:r>
              <a:rPr lang="fi-FI" i="1" dirty="0" err="1" smtClean="0"/>
              <a:t>t</a:t>
            </a:r>
            <a:r>
              <a:rPr lang="fi-FI" i="1" baseline="-25000" dirty="0" err="1" smtClean="0"/>
              <a:t>c</a:t>
            </a:r>
            <a:r>
              <a:rPr lang="fi-FI" i="1" dirty="0" err="1" smtClean="0"/>
              <a:t>/L</a:t>
            </a:r>
            <a:r>
              <a:rPr lang="fi-FI" i="1" dirty="0" smtClean="0"/>
              <a:t>)</a:t>
            </a:r>
            <a:r>
              <a:rPr lang="fi-FI" dirty="0" smtClean="0"/>
              <a:t> = </a:t>
            </a:r>
            <a:r>
              <a:rPr lang="fi-FI" dirty="0" err="1" smtClean="0"/>
              <a:t>density</a:t>
            </a:r>
            <a:r>
              <a:rPr lang="fi-FI" dirty="0" smtClean="0"/>
              <a:t> of the </a:t>
            </a:r>
            <a:r>
              <a:rPr lang="fi-FI" dirty="0" err="1" smtClean="0"/>
              <a:t>lithospheric</a:t>
            </a:r>
            <a:r>
              <a:rPr lang="fi-FI" dirty="0" smtClean="0"/>
              <a:t> </a:t>
            </a:r>
            <a:r>
              <a:rPr lang="fi-FI" dirty="0" err="1" smtClean="0"/>
              <a:t>mantle</a:t>
            </a:r>
            <a:endParaRPr lang="en-US" dirty="0" smtClean="0"/>
          </a:p>
          <a:p>
            <a:r>
              <a:rPr lang="fi-FI" i="1" dirty="0" err="1" smtClean="0">
                <a:sym typeface="WP Greek Century"/>
              </a:rPr>
              <a:t>ρ</a:t>
            </a:r>
            <a:r>
              <a:rPr lang="fi-FI" i="1" baseline="-25000" dirty="0" err="1">
                <a:sym typeface="WP Greek Century"/>
              </a:rPr>
              <a:t>c</a:t>
            </a:r>
            <a:r>
              <a:rPr lang="fi-FI" i="1" dirty="0" smtClean="0"/>
              <a:t> = </a:t>
            </a:r>
            <a:r>
              <a:rPr lang="fi-FI" i="1" dirty="0" smtClean="0">
                <a:sym typeface="WP Greek Century"/>
              </a:rPr>
              <a:t>ρ</a:t>
            </a:r>
            <a:r>
              <a:rPr lang="fi-FI" i="1" baseline="-25000" dirty="0" smtClean="0"/>
              <a:t>c0</a:t>
            </a:r>
            <a:r>
              <a:rPr lang="fi-FI" i="1" dirty="0" smtClean="0"/>
              <a:t>[1-</a:t>
            </a:r>
            <a:r>
              <a:rPr lang="el-GR" i="1" dirty="0" smtClean="0"/>
              <a:t> α</a:t>
            </a:r>
            <a:r>
              <a:rPr lang="fi-FI" i="1" dirty="0" smtClean="0"/>
              <a:t>(T</a:t>
            </a:r>
            <a:r>
              <a:rPr lang="fi-FI" i="1" baseline="-25000" dirty="0" smtClean="0"/>
              <a:t>0</a:t>
            </a:r>
            <a:r>
              <a:rPr lang="fi-FI" i="1" dirty="0" smtClean="0"/>
              <a:t> + 0.5 (T</a:t>
            </a:r>
            <a:r>
              <a:rPr lang="fi-FI" i="1" baseline="-25000" dirty="0" smtClean="0"/>
              <a:t>L</a:t>
            </a:r>
            <a:r>
              <a:rPr lang="fi-FI" i="1" dirty="0" smtClean="0"/>
              <a:t> - T</a:t>
            </a:r>
            <a:r>
              <a:rPr lang="fi-FI" i="1" baseline="-25000" dirty="0" smtClean="0"/>
              <a:t>0</a:t>
            </a:r>
            <a:r>
              <a:rPr lang="fi-FI" i="1" dirty="0" smtClean="0"/>
              <a:t>)(t</a:t>
            </a:r>
            <a:r>
              <a:rPr lang="fi-FI" i="1" baseline="-25000" dirty="0" smtClean="0"/>
              <a:t>c</a:t>
            </a:r>
            <a:r>
              <a:rPr lang="fi-FI" i="1" dirty="0" smtClean="0"/>
              <a:t>/L)</a:t>
            </a:r>
            <a:r>
              <a:rPr lang="fi-FI" dirty="0" smtClean="0"/>
              <a:t> = </a:t>
            </a:r>
            <a:r>
              <a:rPr lang="fi-FI" dirty="0" err="1" smtClean="0"/>
              <a:t>density</a:t>
            </a:r>
            <a:r>
              <a:rPr lang="fi-FI" dirty="0" smtClean="0"/>
              <a:t> of </a:t>
            </a:r>
            <a:r>
              <a:rPr lang="fi-FI" dirty="0" err="1" smtClean="0"/>
              <a:t>crust</a:t>
            </a:r>
            <a:endParaRPr lang="en-US" dirty="0" smtClean="0"/>
          </a:p>
          <a:p>
            <a:r>
              <a:rPr lang="fi-FI" i="1" dirty="0" err="1" smtClean="0">
                <a:sym typeface="WP Greek Century"/>
              </a:rPr>
              <a:t>ρ</a:t>
            </a:r>
            <a:r>
              <a:rPr lang="fi-FI" i="1" baseline="-25000" dirty="0" err="1" smtClean="0"/>
              <a:t>w</a:t>
            </a:r>
            <a:r>
              <a:rPr lang="fi-FI" i="1" baseline="-25000" dirty="0" smtClean="0"/>
              <a:t> </a:t>
            </a:r>
            <a:r>
              <a:rPr lang="fi-FI" dirty="0" smtClean="0"/>
              <a:t>= </a:t>
            </a:r>
            <a:r>
              <a:rPr lang="fi-FI" dirty="0" err="1" smtClean="0"/>
              <a:t>density</a:t>
            </a:r>
            <a:r>
              <a:rPr lang="fi-FI" dirty="0" smtClean="0"/>
              <a:t> of </a:t>
            </a:r>
            <a:r>
              <a:rPr lang="fi-FI" dirty="0" err="1" smtClean="0"/>
              <a:t>water</a:t>
            </a:r>
            <a:r>
              <a:rPr lang="fi-FI" dirty="0" smtClean="0"/>
              <a:t> </a:t>
            </a:r>
            <a:r>
              <a:rPr lang="fi-FI" dirty="0" err="1" smtClean="0"/>
              <a:t>filling</a:t>
            </a:r>
            <a:r>
              <a:rPr lang="fi-FI" dirty="0" smtClean="0"/>
              <a:t> the </a:t>
            </a:r>
            <a:r>
              <a:rPr lang="fi-FI" dirty="0" err="1" smtClean="0"/>
              <a:t>extension</a:t>
            </a:r>
            <a:r>
              <a:rPr lang="fi-FI" dirty="0" smtClean="0"/>
              <a:t> </a:t>
            </a:r>
            <a:r>
              <a:rPr lang="fi-FI" dirty="0" err="1" smtClean="0"/>
              <a:t>basin</a:t>
            </a:r>
            <a:endParaRPr lang="en-US" dirty="0" smtClean="0"/>
          </a:p>
          <a:p>
            <a:r>
              <a:rPr lang="fi-FI" dirty="0" smtClean="0"/>
              <a:t>T</a:t>
            </a:r>
            <a:r>
              <a:rPr lang="fi-FI" baseline="-25000" dirty="0" smtClean="0"/>
              <a:t>0</a:t>
            </a:r>
            <a:r>
              <a:rPr lang="fi-FI" dirty="0" smtClean="0"/>
              <a:t> = </a:t>
            </a:r>
            <a:r>
              <a:rPr lang="fi-FI" dirty="0" err="1" smtClean="0"/>
              <a:t>surface</a:t>
            </a:r>
            <a:r>
              <a:rPr lang="fi-FI" dirty="0" smtClean="0"/>
              <a:t> </a:t>
            </a:r>
            <a:r>
              <a:rPr lang="fi-FI" dirty="0" err="1" smtClean="0"/>
              <a:t>temperature</a:t>
            </a:r>
            <a:endParaRPr lang="en-US" dirty="0" smtClean="0"/>
          </a:p>
          <a:p>
            <a:r>
              <a:rPr lang="el-GR" i="1" dirty="0" smtClean="0"/>
              <a:t>α</a:t>
            </a:r>
            <a:r>
              <a:rPr lang="fi-FI" i="1" dirty="0" smtClean="0"/>
              <a:t> = </a:t>
            </a:r>
            <a:r>
              <a:rPr lang="fi-FI" dirty="0" err="1" smtClean="0"/>
              <a:t>thermal</a:t>
            </a:r>
            <a:r>
              <a:rPr lang="fi-FI" dirty="0" smtClean="0"/>
              <a:t> </a:t>
            </a:r>
            <a:r>
              <a:rPr lang="fi-FI" dirty="0" err="1" smtClean="0"/>
              <a:t>expansion</a:t>
            </a:r>
            <a:r>
              <a:rPr lang="fi-FI" dirty="0" smtClean="0"/>
              <a:t> </a:t>
            </a:r>
            <a:r>
              <a:rPr lang="fi-FI" dirty="0" err="1" smtClean="0"/>
              <a:t>coefficient</a:t>
            </a:r>
            <a:r>
              <a:rPr lang="fi-FI" dirty="0" smtClean="0"/>
              <a:t> of rock </a:t>
            </a:r>
          </a:p>
          <a:p>
            <a:r>
              <a:rPr lang="fi-FI" i="1" dirty="0" smtClean="0">
                <a:sym typeface="WP Greek Century"/>
              </a:rPr>
              <a:t>ρ</a:t>
            </a:r>
            <a:r>
              <a:rPr lang="fi-FI" i="1" baseline="-25000" dirty="0" smtClean="0"/>
              <a:t>m0 ja </a:t>
            </a:r>
            <a:r>
              <a:rPr lang="fi-FI" i="1" dirty="0" smtClean="0">
                <a:sym typeface="WP Greek Century"/>
              </a:rPr>
              <a:t>ρ</a:t>
            </a:r>
            <a:r>
              <a:rPr lang="fi-FI" i="1" baseline="-25000" dirty="0" smtClean="0"/>
              <a:t>c0 </a:t>
            </a:r>
            <a:r>
              <a:rPr lang="fi-FI" dirty="0" err="1" smtClean="0"/>
              <a:t>are</a:t>
            </a:r>
            <a:r>
              <a:rPr lang="fi-FI" dirty="0" smtClean="0"/>
              <a:t> the </a:t>
            </a:r>
            <a:r>
              <a:rPr lang="fi-FI" dirty="0" err="1" smtClean="0"/>
              <a:t>densities</a:t>
            </a:r>
            <a:r>
              <a:rPr lang="fi-FI" dirty="0" smtClean="0"/>
              <a:t> of </a:t>
            </a:r>
            <a:r>
              <a:rPr lang="fi-FI" dirty="0" err="1" smtClean="0"/>
              <a:t>mantle</a:t>
            </a:r>
            <a:r>
              <a:rPr lang="fi-FI" dirty="0" smtClean="0"/>
              <a:t> and </a:t>
            </a:r>
            <a:r>
              <a:rPr lang="fi-FI" dirty="0" err="1" smtClean="0"/>
              <a:t>crust</a:t>
            </a:r>
            <a:r>
              <a:rPr lang="fi-FI" dirty="0" smtClean="0"/>
              <a:t> at </a:t>
            </a:r>
            <a:r>
              <a:rPr lang="fi-FI" dirty="0" err="1" smtClean="0"/>
              <a:t>reference</a:t>
            </a:r>
            <a:r>
              <a:rPr lang="fi-FI" dirty="0" smtClean="0"/>
              <a:t> </a:t>
            </a:r>
            <a:r>
              <a:rPr lang="fi-FI" dirty="0" err="1" smtClean="0"/>
              <a:t>temperature</a:t>
            </a:r>
            <a:r>
              <a:rPr lang="fi-FI" dirty="0" smtClean="0"/>
              <a:t> (0°C)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660232" y="340868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(10.16)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859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132" r="12653" b="44006"/>
          <a:stretch/>
        </p:blipFill>
        <p:spPr bwMode="auto">
          <a:xfrm>
            <a:off x="579394" y="2420888"/>
            <a:ext cx="7088950" cy="382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7544" y="332655"/>
            <a:ext cx="846879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/>
              <a:t>Extension </a:t>
            </a:r>
            <a:r>
              <a:rPr lang="fi-FI" sz="2400" b="1" dirty="0" err="1" smtClean="0"/>
              <a:t>by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normal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faulting</a:t>
            </a:r>
            <a:r>
              <a:rPr lang="fi-FI" sz="2400" b="1" dirty="0" smtClean="0"/>
              <a:t> (</a:t>
            </a:r>
            <a:r>
              <a:rPr lang="fi-FI" sz="2400" b="1" dirty="0" err="1" smtClean="0"/>
              <a:t>simple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shear</a:t>
            </a:r>
            <a:r>
              <a:rPr lang="fi-FI" sz="2400" b="1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Low-angle normal fault </a:t>
            </a:r>
            <a:r>
              <a:rPr lang="en-US" dirty="0" smtClean="0"/>
              <a:t>intersects the whole lithosphere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Development of </a:t>
            </a:r>
            <a:r>
              <a:rPr lang="en-US" b="1" dirty="0" smtClean="0"/>
              <a:t>passive continental margins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At location A extension </a:t>
            </a:r>
            <a:r>
              <a:rPr lang="en-US" b="1" dirty="0" smtClean="0"/>
              <a:t>decreased</a:t>
            </a:r>
            <a:r>
              <a:rPr lang="en-US" dirty="0" smtClean="0"/>
              <a:t> </a:t>
            </a:r>
            <a:r>
              <a:rPr lang="en-US" b="1" dirty="0" smtClean="0"/>
              <a:t>the thickness of the mantle part </a:t>
            </a:r>
            <a:r>
              <a:rPr lang="en-US" dirty="0" smtClean="0"/>
              <a:t>of lithosphere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At B extension </a:t>
            </a:r>
            <a:r>
              <a:rPr lang="en-US" b="1" dirty="0" smtClean="0"/>
              <a:t>decreased the thickness of the crust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As a result there is </a:t>
            </a:r>
            <a:r>
              <a:rPr lang="en-US" b="1" dirty="0" err="1" smtClean="0"/>
              <a:t>isostatic</a:t>
            </a:r>
            <a:r>
              <a:rPr lang="en-US" b="1" dirty="0" smtClean="0"/>
              <a:t> uplift the of the passive margin of A and subsidence at B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36296" y="5877272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Stüwe</a:t>
            </a:r>
            <a:r>
              <a:rPr lang="fi-FI" sz="1400" dirty="0" smtClean="0"/>
              <a:t> 2002</a:t>
            </a:r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845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6787" y="404664"/>
            <a:ext cx="73870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/>
              <a:t>H</a:t>
            </a:r>
            <a:r>
              <a:rPr lang="fi-FI" sz="2400" b="1" dirty="0" err="1" smtClean="0"/>
              <a:t>eat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flow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from</a:t>
            </a:r>
            <a:r>
              <a:rPr lang="fi-FI" sz="2400" b="1" dirty="0" smtClean="0"/>
              <a:t> inside the Earth</a:t>
            </a:r>
          </a:p>
          <a:p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 smtClean="0"/>
              <a:t>Heat</a:t>
            </a:r>
            <a:r>
              <a:rPr lang="fi-FI" sz="2000" dirty="0" smtClean="0"/>
              <a:t> </a:t>
            </a:r>
            <a:r>
              <a:rPr lang="fi-FI" sz="2000" dirty="0" err="1" smtClean="0"/>
              <a:t>flow</a:t>
            </a:r>
            <a:r>
              <a:rPr lang="fi-FI" sz="2000" dirty="0" smtClean="0"/>
              <a:t> is </a:t>
            </a:r>
            <a:r>
              <a:rPr lang="fi-FI" sz="2000" dirty="0" err="1" smtClean="0"/>
              <a:t>determined</a:t>
            </a:r>
            <a:r>
              <a:rPr lang="fi-FI" sz="2000" dirty="0" smtClean="0"/>
              <a:t> with </a:t>
            </a:r>
            <a:r>
              <a:rPr lang="fi-FI" sz="2000" dirty="0" err="1" smtClean="0"/>
              <a:t>Fourier’s</a:t>
            </a:r>
            <a:r>
              <a:rPr lang="fi-FI" sz="2000" dirty="0" smtClean="0"/>
              <a:t> </a:t>
            </a:r>
            <a:r>
              <a:rPr lang="fi-FI" sz="2000" dirty="0" err="1" smtClean="0"/>
              <a:t>first</a:t>
            </a:r>
            <a:r>
              <a:rPr lang="fi-FI" sz="2000" dirty="0" smtClean="0"/>
              <a:t> </a:t>
            </a:r>
            <a:r>
              <a:rPr lang="fi-FI" sz="2000" dirty="0" err="1" smtClean="0"/>
              <a:t>law</a:t>
            </a:r>
            <a:r>
              <a:rPr lang="fi-FI" sz="2000" dirty="0" smtClean="0"/>
              <a:t> of </a:t>
            </a:r>
            <a:r>
              <a:rPr lang="fi-FI" sz="2000" dirty="0" err="1" smtClean="0"/>
              <a:t>heat</a:t>
            </a:r>
            <a:r>
              <a:rPr lang="fi-FI" sz="2000" dirty="0" smtClean="0"/>
              <a:t> </a:t>
            </a:r>
            <a:r>
              <a:rPr lang="fi-FI" sz="2000" dirty="0" err="1" smtClean="0"/>
              <a:t>conduction</a:t>
            </a:r>
            <a:endParaRPr lang="fi-FI" sz="2000" dirty="0"/>
          </a:p>
          <a:p>
            <a:endParaRPr lang="fi-FI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258888" y="2133352"/>
          <a:ext cx="1258887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3" imgW="723586" imgH="393529" progId="Equation.3">
                  <p:embed/>
                </p:oleObj>
              </mc:Choice>
              <mc:Fallback>
                <p:oleObj name="Equation" r:id="rId3" imgW="723586" imgH="393529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133352"/>
                        <a:ext cx="1258887" cy="677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187450" y="1988890"/>
            <a:ext cx="1728788" cy="1008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6787" y="3573016"/>
            <a:ext cx="81297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In </a:t>
            </a:r>
            <a:r>
              <a:rPr lang="fi-FI" dirty="0" err="1" smtClean="0"/>
              <a:t>words</a:t>
            </a:r>
            <a:r>
              <a:rPr lang="fi-FI" dirty="0"/>
              <a:t> </a:t>
            </a:r>
            <a:r>
              <a:rPr lang="fi-FI" dirty="0" smtClean="0"/>
              <a:t>the </a:t>
            </a:r>
            <a:r>
              <a:rPr lang="fi-FI" dirty="0" err="1" smtClean="0"/>
              <a:t>above</a:t>
            </a:r>
            <a:r>
              <a:rPr lang="fi-FI" dirty="0" smtClean="0"/>
              <a:t> </a:t>
            </a:r>
            <a:r>
              <a:rPr lang="fi-FI" dirty="0" err="1" smtClean="0"/>
              <a:t>equation</a:t>
            </a:r>
            <a:r>
              <a:rPr lang="fi-FI" dirty="0" smtClean="0"/>
              <a:t> </a:t>
            </a:r>
            <a:r>
              <a:rPr lang="fi-FI" dirty="0" err="1" smtClean="0"/>
              <a:t>tells</a:t>
            </a:r>
            <a:r>
              <a:rPr lang="fi-FI" dirty="0" smtClean="0"/>
              <a:t> </a:t>
            </a:r>
            <a:r>
              <a:rPr lang="fi-FI" dirty="0" err="1" smtClean="0"/>
              <a:t>that</a:t>
            </a:r>
            <a:r>
              <a:rPr lang="fi-FI" dirty="0" smtClean="0"/>
              <a:t> </a:t>
            </a:r>
          </a:p>
          <a:p>
            <a:endParaRPr lang="fi-FI" dirty="0"/>
          </a:p>
          <a:p>
            <a:r>
              <a:rPr lang="fi-FI" sz="2400" b="1" i="1" dirty="0" err="1" smtClean="0"/>
              <a:t>Heat</a:t>
            </a:r>
            <a:r>
              <a:rPr lang="fi-FI" sz="2400" b="1" i="1" dirty="0" smtClean="0"/>
              <a:t> </a:t>
            </a:r>
            <a:r>
              <a:rPr lang="fi-FI" sz="2400" b="1" i="1" dirty="0" err="1" smtClean="0"/>
              <a:t>flow</a:t>
            </a:r>
            <a:r>
              <a:rPr lang="fi-FI" sz="2400" b="1" i="1" dirty="0" smtClean="0"/>
              <a:t> = </a:t>
            </a:r>
            <a:r>
              <a:rPr lang="fi-FI" sz="2400" b="1" i="1" dirty="0" err="1" smtClean="0"/>
              <a:t>Thermal</a:t>
            </a:r>
            <a:r>
              <a:rPr lang="fi-FI" sz="2400" b="1" i="1" dirty="0" smtClean="0"/>
              <a:t> </a:t>
            </a:r>
            <a:r>
              <a:rPr lang="fi-FI" sz="2400" b="1" i="1" dirty="0" err="1" smtClean="0"/>
              <a:t>conductivity</a:t>
            </a:r>
            <a:r>
              <a:rPr lang="fi-FI" sz="2400" b="1" i="1" dirty="0" smtClean="0"/>
              <a:t> × </a:t>
            </a:r>
            <a:r>
              <a:rPr lang="fi-FI" sz="2400" b="1" i="1" dirty="0" err="1"/>
              <a:t>T</a:t>
            </a:r>
            <a:r>
              <a:rPr lang="fi-FI" sz="2400" b="1" i="1" dirty="0" err="1" smtClean="0"/>
              <a:t>emperature</a:t>
            </a:r>
            <a:r>
              <a:rPr lang="fi-FI" sz="2400" b="1" i="1" dirty="0" smtClean="0"/>
              <a:t> </a:t>
            </a:r>
            <a:r>
              <a:rPr lang="fi-FI" sz="2400" b="1" i="1" dirty="0" err="1" smtClean="0"/>
              <a:t>gradient</a:t>
            </a:r>
            <a:endParaRPr lang="fi-FI" sz="2400" b="1" i="1" dirty="0" smtClean="0"/>
          </a:p>
          <a:p>
            <a:endParaRPr lang="fi-FI" sz="24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/>
              <a:t>The common </a:t>
            </a:r>
            <a:r>
              <a:rPr lang="fi-FI" sz="2000" dirty="0" err="1" smtClean="0"/>
              <a:t>unit</a:t>
            </a:r>
            <a:r>
              <a:rPr lang="fi-FI" sz="2000" dirty="0" smtClean="0"/>
              <a:t> </a:t>
            </a:r>
            <a:r>
              <a:rPr lang="fi-FI" sz="2000" dirty="0" err="1" smtClean="0"/>
              <a:t>applied</a:t>
            </a:r>
            <a:r>
              <a:rPr lang="fi-FI" sz="2000" dirty="0" smtClean="0"/>
              <a:t> for </a:t>
            </a:r>
            <a:r>
              <a:rPr lang="fi-FI" sz="2000" dirty="0" err="1"/>
              <a:t>h</a:t>
            </a:r>
            <a:r>
              <a:rPr lang="fi-FI" sz="2000" dirty="0" err="1" smtClean="0"/>
              <a:t>eat</a:t>
            </a:r>
            <a:r>
              <a:rPr lang="fi-FI" sz="2000" dirty="0" smtClean="0"/>
              <a:t> </a:t>
            </a:r>
            <a:r>
              <a:rPr lang="fi-FI" sz="2000" dirty="0" err="1" smtClean="0"/>
              <a:t>flow</a:t>
            </a:r>
            <a:r>
              <a:rPr lang="fi-FI" sz="2000" dirty="0" smtClean="0"/>
              <a:t> is </a:t>
            </a:r>
            <a:r>
              <a:rPr lang="fi-FI" sz="2000" dirty="0" err="1" smtClean="0"/>
              <a:t>mW</a:t>
            </a:r>
            <a:r>
              <a:rPr lang="fi-FI" sz="2000" dirty="0" smtClean="0"/>
              <a:t> m</a:t>
            </a:r>
            <a:r>
              <a:rPr lang="fi-FI" sz="2000" baseline="30000" dirty="0" smtClean="0"/>
              <a:t>-2</a:t>
            </a:r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20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404664"/>
            <a:ext cx="7488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 smtClean="0"/>
              <a:t>Thermal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effects</a:t>
            </a:r>
            <a:r>
              <a:rPr lang="fi-FI" sz="2400" b="1" dirty="0" smtClean="0"/>
              <a:t> of a </a:t>
            </a:r>
            <a:r>
              <a:rPr lang="fi-FI" sz="2400" b="1" dirty="0" err="1" smtClean="0"/>
              <a:t>plate-form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intrusion</a:t>
            </a:r>
            <a:endParaRPr lang="fi-FI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assume</a:t>
            </a:r>
            <a:r>
              <a:rPr lang="fi-FI" dirty="0" smtClean="0"/>
              <a:t> the </a:t>
            </a:r>
            <a:r>
              <a:rPr lang="fi-FI" dirty="0" err="1" smtClean="0"/>
              <a:t>intrusion</a:t>
            </a:r>
            <a:r>
              <a:rPr lang="fi-FI" dirty="0" smtClean="0"/>
              <a:t> to </a:t>
            </a:r>
            <a:r>
              <a:rPr lang="fi-FI" dirty="0" err="1" smtClean="0"/>
              <a:t>be</a:t>
            </a:r>
            <a:r>
              <a:rPr lang="fi-FI" dirty="0" smtClean="0"/>
              <a:t> an </a:t>
            </a:r>
            <a:r>
              <a:rPr lang="fi-FI" dirty="0" err="1" smtClean="0"/>
              <a:t>infinitely</a:t>
            </a:r>
            <a:r>
              <a:rPr lang="fi-FI" dirty="0" smtClean="0"/>
              <a:t> long </a:t>
            </a:r>
            <a:r>
              <a:rPr lang="fi-FI" dirty="0" err="1" smtClean="0"/>
              <a:t>plate</a:t>
            </a:r>
            <a:r>
              <a:rPr lang="fi-FI" dirty="0" smtClean="0"/>
              <a:t> (a </a:t>
            </a:r>
            <a:r>
              <a:rPr lang="fi-FI" dirty="0" err="1" smtClean="0"/>
              <a:t>sill</a:t>
            </a:r>
            <a:r>
              <a:rPr lang="fi-FI" dirty="0"/>
              <a:t> </a:t>
            </a:r>
            <a:r>
              <a:rPr lang="fi-FI" dirty="0" err="1" smtClean="0"/>
              <a:t>or</a:t>
            </a:r>
            <a:r>
              <a:rPr lang="fi-FI" dirty="0" smtClean="0"/>
              <a:t> </a:t>
            </a:r>
            <a:r>
              <a:rPr lang="fi-FI" dirty="0" err="1" smtClean="0"/>
              <a:t>dyke</a:t>
            </a:r>
            <a:r>
              <a:rPr lang="fi-FI" dirty="0" smtClean="0"/>
              <a:t>) </a:t>
            </a:r>
            <a:r>
              <a:rPr lang="fi-FI" dirty="0" err="1" smtClean="0"/>
              <a:t>located</a:t>
            </a:r>
            <a:r>
              <a:rPr lang="fi-FI" dirty="0" smtClean="0"/>
              <a:t> at a </a:t>
            </a:r>
            <a:r>
              <a:rPr lang="fi-FI" dirty="0" err="1" smtClean="0"/>
              <a:t>sufficiently</a:t>
            </a:r>
            <a:r>
              <a:rPr lang="fi-FI" dirty="0" smtClean="0"/>
              <a:t> long </a:t>
            </a:r>
            <a:r>
              <a:rPr lang="fi-FI" dirty="0" err="1" smtClean="0"/>
              <a:t>distance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the </a:t>
            </a:r>
            <a:r>
              <a:rPr lang="fi-FI" dirty="0" err="1" smtClean="0"/>
              <a:t>surface</a:t>
            </a:r>
            <a:r>
              <a:rPr lang="fi-FI" dirty="0" smtClean="0"/>
              <a:t> (</a:t>
            </a:r>
            <a:r>
              <a:rPr lang="fi-FI" dirty="0" err="1" smtClean="0"/>
              <a:t>full-space</a:t>
            </a:r>
            <a:r>
              <a:rPr lang="fi-FI" dirty="0" smtClean="0"/>
              <a:t> medium)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Heat</a:t>
            </a:r>
            <a:r>
              <a:rPr lang="fi-FI" dirty="0" smtClean="0"/>
              <a:t> </a:t>
            </a:r>
            <a:r>
              <a:rPr lang="fi-FI" dirty="0" err="1" smtClean="0"/>
              <a:t>conduction</a:t>
            </a:r>
            <a:r>
              <a:rPr lang="fi-FI" dirty="0" smtClean="0"/>
              <a:t> </a:t>
            </a:r>
            <a:r>
              <a:rPr lang="fi-FI" dirty="0" err="1" smtClean="0"/>
              <a:t>equation</a:t>
            </a:r>
            <a:r>
              <a:rPr lang="fi-FI" dirty="0" smtClean="0"/>
              <a:t> </a:t>
            </a:r>
            <a:r>
              <a:rPr lang="fi-FI" dirty="0" err="1" smtClean="0"/>
              <a:t>without</a:t>
            </a:r>
            <a:r>
              <a:rPr lang="fi-FI" dirty="0" smtClean="0"/>
              <a:t> </a:t>
            </a:r>
            <a:r>
              <a:rPr lang="fi-FI" dirty="0" err="1" smtClean="0"/>
              <a:t>heat</a:t>
            </a:r>
            <a:r>
              <a:rPr lang="fi-FI" dirty="0" smtClean="0"/>
              <a:t> </a:t>
            </a:r>
            <a:r>
              <a:rPr lang="fi-FI" dirty="0" err="1" smtClean="0"/>
              <a:t>production</a:t>
            </a:r>
            <a:r>
              <a:rPr lang="fi-FI" dirty="0" smtClean="0"/>
              <a:t> :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2708920"/>
            <a:ext cx="643952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Intrusion</a:t>
            </a:r>
            <a:r>
              <a:rPr lang="fi-FI" dirty="0" smtClean="0"/>
              <a:t> is </a:t>
            </a:r>
            <a:r>
              <a:rPr lang="fi-FI" dirty="0" err="1" smtClean="0"/>
              <a:t>located</a:t>
            </a:r>
            <a:r>
              <a:rPr lang="fi-FI" dirty="0" smtClean="0"/>
              <a:t> at –w ≤ z ≤ +w.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Boundary</a:t>
            </a:r>
            <a:r>
              <a:rPr lang="fi-FI" dirty="0" smtClean="0"/>
              <a:t> </a:t>
            </a:r>
            <a:r>
              <a:rPr lang="fi-FI" dirty="0" err="1" smtClean="0"/>
              <a:t>condition</a:t>
            </a:r>
            <a:r>
              <a:rPr lang="fi-FI" dirty="0" smtClean="0"/>
              <a:t> of the </a:t>
            </a:r>
            <a:r>
              <a:rPr lang="fi-FI" dirty="0" err="1" smtClean="0"/>
              <a:t>initial</a:t>
            </a:r>
            <a:r>
              <a:rPr lang="fi-FI" dirty="0" smtClean="0"/>
              <a:t> </a:t>
            </a:r>
            <a:r>
              <a:rPr lang="fi-FI" dirty="0" err="1" smtClean="0"/>
              <a:t>state</a:t>
            </a:r>
            <a:r>
              <a:rPr lang="fi-FI" dirty="0" smtClean="0"/>
              <a:t> :</a:t>
            </a:r>
            <a:endParaRPr lang="en-US" dirty="0" smtClean="0"/>
          </a:p>
          <a:p>
            <a:pPr lvl="1"/>
            <a:r>
              <a:rPr lang="fi-FI" i="1" dirty="0" smtClean="0"/>
              <a:t>T = T</a:t>
            </a:r>
            <a:r>
              <a:rPr lang="fi-FI" i="1" baseline="-25000" dirty="0" smtClean="0"/>
              <a:t>0</a:t>
            </a:r>
            <a:r>
              <a:rPr lang="fi-FI" dirty="0" smtClean="0"/>
              <a:t>, </a:t>
            </a:r>
            <a:r>
              <a:rPr lang="fi-FI" dirty="0" err="1" smtClean="0"/>
              <a:t>when</a:t>
            </a:r>
            <a:r>
              <a:rPr lang="fi-FI" dirty="0" smtClean="0"/>
              <a:t> </a:t>
            </a:r>
            <a:r>
              <a:rPr lang="fi-FI" i="1" dirty="0" smtClean="0"/>
              <a:t>t = 0</a:t>
            </a:r>
            <a:r>
              <a:rPr lang="fi-FI" dirty="0" smtClean="0"/>
              <a:t>, </a:t>
            </a:r>
            <a:r>
              <a:rPr lang="fi-FI" i="1" dirty="0" smtClean="0"/>
              <a:t>–w ≤ z ≤ +w</a:t>
            </a:r>
            <a:endParaRPr lang="en-US" dirty="0" smtClean="0"/>
          </a:p>
          <a:p>
            <a:pPr lvl="1"/>
            <a:r>
              <a:rPr lang="fi-FI" i="1" dirty="0" smtClean="0"/>
              <a:t>T = T</a:t>
            </a:r>
            <a:r>
              <a:rPr lang="fi-FI" dirty="0" smtClean="0"/>
              <a:t>, </a:t>
            </a:r>
            <a:r>
              <a:rPr lang="fi-FI" dirty="0" err="1" smtClean="0"/>
              <a:t>when</a:t>
            </a:r>
            <a:r>
              <a:rPr lang="fi-FI" dirty="0" smtClean="0"/>
              <a:t> </a:t>
            </a:r>
            <a:r>
              <a:rPr lang="fi-FI" i="1" dirty="0" smtClean="0"/>
              <a:t>t = 0, </a:t>
            </a:r>
            <a:r>
              <a:rPr lang="fi-FI" i="1" dirty="0" err="1" smtClean="0"/>
              <a:t>│x│</a:t>
            </a:r>
            <a:r>
              <a:rPr lang="fi-FI" i="1" dirty="0" smtClean="0"/>
              <a:t>&gt; w</a:t>
            </a:r>
            <a:endParaRPr lang="en-US" dirty="0" smtClean="0"/>
          </a:p>
          <a:p>
            <a:r>
              <a:rPr lang="fi-FI" dirty="0" smtClean="0"/>
              <a:t> </a:t>
            </a:r>
            <a:endParaRPr lang="en-US" dirty="0" smtClean="0"/>
          </a:p>
          <a:p>
            <a:pPr lvl="1"/>
            <a:r>
              <a:rPr lang="fi-FI" i="1" dirty="0" smtClean="0"/>
              <a:t>∆T</a:t>
            </a:r>
            <a:r>
              <a:rPr lang="fi-FI" i="1" baseline="-25000" dirty="0" smtClean="0"/>
              <a:t>0</a:t>
            </a:r>
            <a:r>
              <a:rPr lang="fi-FI" i="1" dirty="0" smtClean="0"/>
              <a:t> =T</a:t>
            </a:r>
            <a:r>
              <a:rPr lang="fi-FI" i="1" baseline="-25000" dirty="0" smtClean="0"/>
              <a:t>0</a:t>
            </a:r>
            <a:r>
              <a:rPr lang="fi-FI" i="1" dirty="0" smtClean="0"/>
              <a:t> – T</a:t>
            </a:r>
            <a:r>
              <a:rPr lang="fi-FI" dirty="0" smtClean="0"/>
              <a:t>, kun </a:t>
            </a:r>
            <a:r>
              <a:rPr lang="fi-FI" i="1" dirty="0" smtClean="0"/>
              <a:t>t = 0</a:t>
            </a:r>
            <a:endParaRPr lang="en-US" dirty="0" smtClean="0"/>
          </a:p>
          <a:p>
            <a:r>
              <a:rPr lang="fi-FI" dirty="0" smtClean="0"/>
              <a:t> </a:t>
            </a:r>
            <a:endParaRPr lang="en-US" dirty="0" smtClean="0"/>
          </a:p>
          <a:p>
            <a:r>
              <a:rPr lang="fi-FI" dirty="0" smtClean="0"/>
              <a:t>The </a:t>
            </a:r>
            <a:r>
              <a:rPr lang="fi-FI" dirty="0" err="1" smtClean="0"/>
              <a:t>solution</a:t>
            </a:r>
            <a:r>
              <a:rPr lang="fi-FI" dirty="0" smtClean="0"/>
              <a:t> is </a:t>
            </a:r>
            <a:r>
              <a:rPr lang="fi-FI" dirty="0" err="1" smtClean="0"/>
              <a:t>once</a:t>
            </a:r>
            <a:r>
              <a:rPr lang="fi-FI" dirty="0" smtClean="0"/>
              <a:t> </a:t>
            </a:r>
            <a:r>
              <a:rPr lang="fi-FI" dirty="0" err="1" smtClean="0"/>
              <a:t>again</a:t>
            </a:r>
            <a:r>
              <a:rPr lang="fi-FI" dirty="0" smtClean="0"/>
              <a:t> </a:t>
            </a:r>
            <a:r>
              <a:rPr lang="fi-FI" dirty="0" err="1" smtClean="0"/>
              <a:t>provided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Carslaw</a:t>
            </a:r>
            <a:r>
              <a:rPr lang="fi-FI" dirty="0" smtClean="0"/>
              <a:t> and </a:t>
            </a:r>
            <a:r>
              <a:rPr lang="fi-FI" dirty="0" err="1" smtClean="0"/>
              <a:t>Jaeger</a:t>
            </a:r>
            <a:r>
              <a:rPr lang="fi-FI" dirty="0" smtClean="0"/>
              <a:t> (1959)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45720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84208" y="2029600"/>
                <a:ext cx="1349536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/>
                        </a:rPr>
                        <m:t>𝑠</m:t>
                      </m:r>
                      <m:f>
                        <m:f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i-FI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fi-FI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fi-FI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fi-FI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i-FI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fi-FI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fi-FI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08" y="2029600"/>
                <a:ext cx="1349536" cy="64812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71600" y="5661248"/>
                <a:ext cx="4900957" cy="708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𝑇</m:t>
                      </m:r>
                      <m:d>
                        <m:dPr>
                          <m:ctrlPr>
                            <a:rPr lang="fi-FI" b="0" i="1" smtClean="0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i-FI" i="1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fi-FI" i="1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i-FI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i-FI" i="1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i-FI" i="1">
                              <a:latin typeface="Cambria Math"/>
                              <a:ea typeface="Cambria Math"/>
                            </a:rPr>
                            <m:t>𝑒𝑟𝑓𝑐</m:t>
                          </m:r>
                          <m:f>
                            <m:fPr>
                              <m:ctrlPr>
                                <a:rPr lang="fi-FI" i="1">
                                  <a:latin typeface="Cambria Math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𝑤</m:t>
                              </m:r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i-FI" i="1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i-FI" i="1"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  <m:r>
                                    <a:rPr lang="fi-FI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  <m:sub/>
                              </m:sSub>
                            </m:num>
                            <m:den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fi-FI" i="1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i-FI" i="1">
                                      <a:latin typeface="Cambria Math"/>
                                      <a:ea typeface="Cambria Math"/>
                                    </a:rPr>
                                    <m:t>𝑠𝑡</m:t>
                                  </m:r>
                                </m:e>
                              </m:rad>
                            </m:den>
                          </m:f>
                          <m:r>
                            <a:rPr lang="fi-FI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fi-FI" i="1">
                              <a:latin typeface="Cambria Math"/>
                              <a:ea typeface="Cambria Math"/>
                            </a:rPr>
                            <m:t>𝑒𝑟𝑓𝑐</m:t>
                          </m:r>
                          <m:f>
                            <m:fPr>
                              <m:ctrlPr>
                                <a:rPr lang="fi-FI" i="1">
                                  <a:latin typeface="Cambria Math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𝑤</m:t>
                              </m:r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) </m:t>
                              </m:r>
                            </m:num>
                            <m:den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fi-FI" i="1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i-FI" i="1">
                                      <a:latin typeface="Cambria Math"/>
                                      <a:ea typeface="Cambria Math"/>
                                    </a:rPr>
                                    <m:t>𝑠𝑡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661248"/>
                <a:ext cx="4900957" cy="7087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11" y="2043182"/>
            <a:ext cx="3265413" cy="273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32744" y="216899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(10.17)</a:t>
            </a:r>
            <a:endParaRPr lang="fi-FI" dirty="0"/>
          </a:p>
        </p:txBody>
      </p:sp>
      <p:sp>
        <p:nvSpPr>
          <p:cNvPr id="12" name="TextBox 11"/>
          <p:cNvSpPr txBox="1"/>
          <p:nvPr/>
        </p:nvSpPr>
        <p:spPr>
          <a:xfrm>
            <a:off x="4661952" y="400506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(10.18)</a:t>
            </a:r>
            <a:endParaRPr lang="fi-FI" dirty="0"/>
          </a:p>
        </p:txBody>
      </p:sp>
      <p:sp>
        <p:nvSpPr>
          <p:cNvPr id="15" name="TextBox 14"/>
          <p:cNvSpPr txBox="1"/>
          <p:nvPr/>
        </p:nvSpPr>
        <p:spPr>
          <a:xfrm>
            <a:off x="7092280" y="585004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(10.19)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55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548680"/>
            <a:ext cx="73448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Example</a:t>
            </a:r>
            <a:r>
              <a:rPr lang="fi-FI" b="1" dirty="0" smtClean="0"/>
              <a:t> of a </a:t>
            </a:r>
            <a:r>
              <a:rPr lang="fi-FI" b="1" dirty="0" err="1" smtClean="0"/>
              <a:t>cooling</a:t>
            </a:r>
            <a:r>
              <a:rPr lang="fi-FI" b="1" dirty="0" smtClean="0"/>
              <a:t> </a:t>
            </a:r>
            <a:r>
              <a:rPr lang="fi-FI" b="1" dirty="0" err="1" smtClean="0"/>
              <a:t>dyke</a:t>
            </a:r>
            <a:r>
              <a:rPr lang="fi-FI" b="1" dirty="0" smtClean="0"/>
              <a:t>. </a:t>
            </a:r>
          </a:p>
          <a:p>
            <a:r>
              <a:rPr lang="fi-FI" dirty="0" smtClean="0"/>
              <a:t>The </a:t>
            </a:r>
            <a:r>
              <a:rPr lang="fi-FI" dirty="0" err="1" smtClean="0"/>
              <a:t>dyke</a:t>
            </a:r>
            <a:r>
              <a:rPr lang="fi-FI" dirty="0" smtClean="0"/>
              <a:t> is 2 m </a:t>
            </a:r>
            <a:r>
              <a:rPr lang="fi-FI" dirty="0" err="1" smtClean="0"/>
              <a:t>thick</a:t>
            </a:r>
            <a:r>
              <a:rPr lang="fi-FI" dirty="0" smtClean="0"/>
              <a:t>, w = 1 m, T</a:t>
            </a:r>
            <a:r>
              <a:rPr lang="fi-FI" baseline="-25000" dirty="0" smtClean="0"/>
              <a:t>0</a:t>
            </a:r>
            <a:r>
              <a:rPr lang="fi-FI" dirty="0" smtClean="0"/>
              <a:t> = 1000 °C, T = 0, s = 1·10</a:t>
            </a:r>
            <a:r>
              <a:rPr lang="fi-FI" baseline="30000" dirty="0" smtClean="0"/>
              <a:t>-6</a:t>
            </a:r>
            <a:r>
              <a:rPr lang="fi-FI" dirty="0" smtClean="0"/>
              <a:t> m</a:t>
            </a:r>
            <a:r>
              <a:rPr lang="fi-FI" baseline="30000" dirty="0" smtClean="0"/>
              <a:t>2</a:t>
            </a:r>
            <a:r>
              <a:rPr lang="fi-FI" dirty="0" smtClean="0"/>
              <a:t>s</a:t>
            </a:r>
            <a:r>
              <a:rPr lang="fi-FI" baseline="30000" dirty="0" smtClean="0"/>
              <a:t>-1</a:t>
            </a:r>
            <a:r>
              <a:rPr lang="fi-FI" dirty="0" smtClean="0"/>
              <a:t> . </a:t>
            </a:r>
          </a:p>
          <a:p>
            <a:endParaRPr lang="fi-FI" dirty="0" smtClean="0"/>
          </a:p>
          <a:p>
            <a:r>
              <a:rPr lang="fi-FI" dirty="0" err="1" smtClean="0"/>
              <a:t>Temperatures</a:t>
            </a:r>
            <a:r>
              <a:rPr lang="fi-FI" dirty="0" smtClean="0"/>
              <a:t> at the </a:t>
            </a:r>
            <a:r>
              <a:rPr lang="fi-FI" dirty="0" err="1" smtClean="0"/>
              <a:t>centre</a:t>
            </a:r>
            <a:r>
              <a:rPr lang="fi-FI" dirty="0" smtClean="0"/>
              <a:t> of the </a:t>
            </a:r>
            <a:r>
              <a:rPr lang="fi-FI" dirty="0" err="1" smtClean="0"/>
              <a:t>dyke</a:t>
            </a:r>
            <a:r>
              <a:rPr lang="fi-FI" dirty="0" smtClean="0"/>
              <a:t> :</a:t>
            </a:r>
            <a:endParaRPr lang="en-US" dirty="0" smtClean="0"/>
          </a:p>
          <a:p>
            <a:r>
              <a:rPr lang="fi-FI" dirty="0" smtClean="0"/>
              <a:t> </a:t>
            </a:r>
            <a:endParaRPr lang="en-US" dirty="0" smtClean="0"/>
          </a:p>
          <a:p>
            <a:r>
              <a:rPr lang="fi-FI" dirty="0" smtClean="0"/>
              <a:t>T (0, 1 </a:t>
            </a:r>
            <a:r>
              <a:rPr lang="fi-FI" dirty="0" err="1" smtClean="0"/>
              <a:t>week</a:t>
            </a:r>
            <a:r>
              <a:rPr lang="fi-FI" dirty="0" smtClean="0"/>
              <a:t>) = 640°C</a:t>
            </a:r>
            <a:endParaRPr lang="en-US" dirty="0" smtClean="0"/>
          </a:p>
          <a:p>
            <a:r>
              <a:rPr lang="fi-FI" dirty="0" smtClean="0"/>
              <a:t>T (0, 1 </a:t>
            </a:r>
            <a:r>
              <a:rPr lang="fi-FI" dirty="0" err="1" smtClean="0"/>
              <a:t>month</a:t>
            </a:r>
            <a:r>
              <a:rPr lang="fi-FI" dirty="0" smtClean="0"/>
              <a:t>) = 340°C</a:t>
            </a:r>
            <a:endParaRPr lang="en-US" dirty="0" smtClean="0"/>
          </a:p>
          <a:p>
            <a:r>
              <a:rPr lang="fi-FI" dirty="0" smtClean="0"/>
              <a:t>T (0, 1 </a:t>
            </a:r>
            <a:r>
              <a:rPr lang="fi-FI" dirty="0" err="1" smtClean="0"/>
              <a:t>year</a:t>
            </a:r>
            <a:r>
              <a:rPr lang="fi-FI" dirty="0" smtClean="0"/>
              <a:t>) = 100°C</a:t>
            </a:r>
            <a:endParaRPr lang="en-US" dirty="0" smtClean="0"/>
          </a:p>
          <a:p>
            <a:r>
              <a:rPr lang="fi-FI" dirty="0" smtClean="0"/>
              <a:t> </a:t>
            </a:r>
            <a:endParaRPr lang="en-US" dirty="0" smtClean="0"/>
          </a:p>
          <a:p>
            <a:r>
              <a:rPr lang="fi-FI" dirty="0" err="1" smtClean="0">
                <a:sym typeface="Wingdings" panose="05000000000000000000" pitchFamily="2" charset="2"/>
              </a:rPr>
              <a:t>dykes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cool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very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rapidly</a:t>
            </a:r>
            <a:r>
              <a:rPr lang="fi-FI" dirty="0" smtClean="0"/>
              <a:t>!</a:t>
            </a:r>
            <a:endParaRPr lang="en-US" dirty="0" smtClean="0"/>
          </a:p>
          <a:p>
            <a:r>
              <a:rPr lang="fi-FI" dirty="0" smtClean="0"/>
              <a:t> </a:t>
            </a:r>
            <a:endParaRPr lang="en-US" dirty="0" smtClean="0"/>
          </a:p>
          <a:p>
            <a:r>
              <a:rPr lang="fi-FI" dirty="0" err="1" smtClean="0"/>
              <a:t>There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rules</a:t>
            </a:r>
            <a:r>
              <a:rPr lang="fi-FI" dirty="0" smtClean="0"/>
              <a:t> of </a:t>
            </a:r>
            <a:r>
              <a:rPr lang="fi-FI" dirty="0" err="1" smtClean="0"/>
              <a:t>thumb</a:t>
            </a:r>
            <a:r>
              <a:rPr lang="fi-FI" dirty="0" smtClean="0"/>
              <a:t> for the </a:t>
            </a:r>
            <a:r>
              <a:rPr lang="fi-FI" dirty="0" err="1" smtClean="0"/>
              <a:t>temperature</a:t>
            </a:r>
            <a:r>
              <a:rPr lang="fi-FI" dirty="0" smtClean="0"/>
              <a:t> at the center of the </a:t>
            </a:r>
            <a:r>
              <a:rPr lang="fi-FI" dirty="0" err="1" smtClean="0"/>
              <a:t>dyke</a:t>
            </a:r>
            <a:r>
              <a:rPr lang="fi-FI" dirty="0" smtClean="0"/>
              <a:t> :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5720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5720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71600" y="4241999"/>
                <a:ext cx="2626616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fi-FI" b="0" i="1" smtClean="0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fi-FI" b="0" i="0" smtClean="0">
                          <a:latin typeface="Cambria Math"/>
                          <a:ea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i-FI" b="0" i="0" smtClean="0">
                          <a:latin typeface="Cambria Math"/>
                          <a:ea typeface="Cambria Math"/>
                        </a:rPr>
                        <m:t>when</m:t>
                      </m:r>
                      <m:r>
                        <a:rPr lang="fi-FI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i-FI" b="0" i="0" smtClean="0">
                          <a:latin typeface="Cambria Math"/>
                          <a:ea typeface="Cambria Math"/>
                        </a:rPr>
                        <m:t>t</m:t>
                      </m:r>
                      <m:r>
                        <a:rPr lang="fi-FI" b="0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4241999"/>
                <a:ext cx="2626616" cy="67082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5616" y="5229200"/>
                <a:ext cx="2697149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fi-FI" b="0" i="1" smtClean="0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fi-FI" b="0" i="0" smtClean="0">
                          <a:latin typeface="Cambria Math"/>
                          <a:ea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i-FI" b="0" i="0" smtClean="0">
                          <a:latin typeface="Cambria Math"/>
                          <a:ea typeface="Cambria Math"/>
                        </a:rPr>
                        <m:t>when</m:t>
                      </m:r>
                      <m:r>
                        <a:rPr lang="fi-FI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i-FI" b="0" i="0" smtClean="0">
                          <a:latin typeface="Cambria Math"/>
                          <a:ea typeface="Cambria Math"/>
                        </a:rPr>
                        <m:t>t</m:t>
                      </m:r>
                      <m:r>
                        <a:rPr lang="fi-FI" b="0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fi-FI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5229200"/>
                <a:ext cx="2697149" cy="64819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868144" y="439274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(10.20)</a:t>
            </a:r>
            <a:endParaRPr lang="fi-FI" dirty="0"/>
          </a:p>
        </p:txBody>
      </p:sp>
      <p:sp>
        <p:nvSpPr>
          <p:cNvPr id="10" name="TextBox 9"/>
          <p:cNvSpPr txBox="1"/>
          <p:nvPr/>
        </p:nvSpPr>
        <p:spPr>
          <a:xfrm>
            <a:off x="5954332" y="536862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(10.21)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6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980728"/>
            <a:ext cx="68259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For the </a:t>
            </a:r>
            <a:r>
              <a:rPr lang="fi-FI" dirty="0" err="1" smtClean="0"/>
              <a:t>area</a:t>
            </a:r>
            <a:r>
              <a:rPr lang="fi-FI" dirty="0" smtClean="0"/>
              <a:t> </a:t>
            </a:r>
            <a:r>
              <a:rPr lang="fi-FI" b="1" dirty="0" smtClean="0"/>
              <a:t>outside the </a:t>
            </a:r>
            <a:r>
              <a:rPr lang="fi-FI" b="1" dirty="0" err="1" smtClean="0"/>
              <a:t>dyke</a:t>
            </a:r>
            <a:r>
              <a:rPr lang="fi-FI" b="1" dirty="0" smtClean="0"/>
              <a:t> </a:t>
            </a:r>
            <a:r>
              <a:rPr lang="fi-FI" dirty="0" err="1" smtClean="0"/>
              <a:t>there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the </a:t>
            </a:r>
            <a:r>
              <a:rPr lang="fi-FI" dirty="0" err="1" smtClean="0"/>
              <a:t>following</a:t>
            </a:r>
            <a:r>
              <a:rPr lang="fi-FI" dirty="0" smtClean="0"/>
              <a:t> </a:t>
            </a:r>
            <a:r>
              <a:rPr lang="fi-FI" dirty="0" err="1" smtClean="0"/>
              <a:t>approximations</a:t>
            </a:r>
            <a:r>
              <a:rPr lang="fi-FI" dirty="0" smtClean="0"/>
              <a:t> :</a:t>
            </a:r>
            <a:endParaRPr lang="en-US" dirty="0" smtClean="0"/>
          </a:p>
          <a:p>
            <a:r>
              <a:rPr lang="fi-FI" dirty="0" smtClean="0"/>
              <a:t> 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fi-FI" dirty="0" smtClean="0"/>
              <a:t> </a:t>
            </a:r>
            <a:r>
              <a:rPr lang="fi-FI" dirty="0" err="1" smtClean="0"/>
              <a:t>Temperature</a:t>
            </a:r>
            <a:r>
              <a:rPr lang="fi-FI" dirty="0" smtClean="0"/>
              <a:t> </a:t>
            </a:r>
            <a:r>
              <a:rPr lang="fi-FI" dirty="0" err="1" smtClean="0"/>
              <a:t>maximum</a:t>
            </a:r>
            <a:r>
              <a:rPr lang="fi-FI" dirty="0" smtClean="0"/>
              <a:t> </a:t>
            </a:r>
            <a:r>
              <a:rPr lang="fi-FI" dirty="0" err="1" smtClean="0"/>
              <a:t>reached</a:t>
            </a:r>
            <a:r>
              <a:rPr lang="fi-FI" dirty="0" smtClean="0"/>
              <a:t> at 2w:</a:t>
            </a:r>
          </a:p>
          <a:p>
            <a:endParaRPr lang="en-US" dirty="0" smtClean="0"/>
          </a:p>
          <a:p>
            <a:endParaRPr lang="fi-FI" dirty="0" smtClean="0"/>
          </a:p>
          <a:p>
            <a:pPr>
              <a:buFont typeface="Arial" pitchFamily="34" charset="0"/>
              <a:buChar char="•"/>
            </a:pPr>
            <a:r>
              <a:rPr lang="fi-FI" dirty="0" smtClean="0"/>
              <a:t> </a:t>
            </a:r>
            <a:r>
              <a:rPr lang="fi-FI" dirty="0" err="1" smtClean="0"/>
              <a:t>Temperature</a:t>
            </a:r>
            <a:r>
              <a:rPr lang="fi-FI" dirty="0" smtClean="0"/>
              <a:t> </a:t>
            </a:r>
            <a:r>
              <a:rPr lang="fi-FI" dirty="0" err="1" smtClean="0"/>
              <a:t>maximum</a:t>
            </a:r>
            <a:r>
              <a:rPr lang="fi-FI" dirty="0" smtClean="0"/>
              <a:t>  </a:t>
            </a:r>
            <a:r>
              <a:rPr lang="fi-FI" dirty="0" err="1" smtClean="0"/>
              <a:t>reached</a:t>
            </a:r>
            <a:r>
              <a:rPr lang="fi-FI" dirty="0" smtClean="0"/>
              <a:t> at w+/4: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30194" y="1422048"/>
                <a:ext cx="1671996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(2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𝑤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)≈</m:t>
                      </m:r>
                      <m:f>
                        <m:fPr>
                          <m:ctrlPr>
                            <a:rPr lang="fi-FI" i="1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i-FI" i="1"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194" y="1422048"/>
                <a:ext cx="1671996" cy="61093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294960" y="2227825"/>
                <a:ext cx="2214516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𝑤</m:t>
                      </m:r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fi-FI" b="0" i="1" smtClean="0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𝑤</m:t>
                          </m:r>
                        </m:num>
                        <m:den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den>
                      </m:f>
                      <m:r>
                        <a:rPr lang="fi-FI" b="0" i="1" smtClean="0"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fi-FI" i="1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fi-FI" i="1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i-FI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960" y="2227825"/>
                <a:ext cx="2214516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884368" y="154285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(10.22)</a:t>
            </a:r>
            <a:endParaRPr lang="fi-FI" dirty="0"/>
          </a:p>
        </p:txBody>
      </p:sp>
      <p:sp>
        <p:nvSpPr>
          <p:cNvPr id="8" name="TextBox 7"/>
          <p:cNvSpPr txBox="1"/>
          <p:nvPr/>
        </p:nvSpPr>
        <p:spPr>
          <a:xfrm>
            <a:off x="7942877" y="234862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(10.23)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25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340000">
            <a:off x="1654688" y="336002"/>
            <a:ext cx="5429649" cy="668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62648" y="332656"/>
            <a:ext cx="401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Cooling</a:t>
            </a:r>
            <a:r>
              <a:rPr lang="fi-FI" sz="2400" b="1" dirty="0" smtClean="0"/>
              <a:t> of a </a:t>
            </a:r>
            <a:r>
              <a:rPr lang="fi-FI" sz="2400" b="1" dirty="0" err="1" smtClean="0"/>
              <a:t>dyke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near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surface</a:t>
            </a:r>
            <a:endParaRPr lang="en-US" sz="24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547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42447" y="525905"/>
            <a:ext cx="513902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39752" y="475824"/>
            <a:ext cx="4175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Cooling</a:t>
            </a:r>
            <a:r>
              <a:rPr lang="fi-FI" sz="2400" b="1" dirty="0" smtClean="0"/>
              <a:t> of a </a:t>
            </a:r>
            <a:r>
              <a:rPr lang="fi-FI" sz="2400" b="1" dirty="0" err="1" smtClean="0"/>
              <a:t>dyke</a:t>
            </a:r>
            <a:r>
              <a:rPr lang="fi-FI" sz="2400" b="1" dirty="0" smtClean="0"/>
              <a:t> in </a:t>
            </a:r>
            <a:r>
              <a:rPr lang="fi-FI" sz="2400" b="1" dirty="0" err="1" smtClean="0"/>
              <a:t>lower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crust</a:t>
            </a:r>
            <a:endParaRPr lang="en-US" sz="24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242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260648"/>
            <a:ext cx="5388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Examples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models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cooling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intrusions</a:t>
            </a:r>
            <a:endParaRPr lang="en-US" sz="2400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55915" b="41372"/>
          <a:stretch/>
        </p:blipFill>
        <p:spPr bwMode="auto">
          <a:xfrm rot="5340000">
            <a:off x="312397" y="631347"/>
            <a:ext cx="3642491" cy="387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067944" y="1052736"/>
            <a:ext cx="3466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1 km </a:t>
            </a:r>
            <a:r>
              <a:rPr lang="fi-FI" dirty="0" err="1" smtClean="0"/>
              <a:t>thick</a:t>
            </a:r>
            <a:r>
              <a:rPr lang="fi-FI" dirty="0" smtClean="0"/>
              <a:t> </a:t>
            </a:r>
            <a:r>
              <a:rPr lang="fi-FI" dirty="0" err="1" smtClean="0"/>
              <a:t>intrusion</a:t>
            </a:r>
            <a:r>
              <a:rPr lang="fi-FI" dirty="0" smtClean="0"/>
              <a:t> (</a:t>
            </a:r>
            <a:r>
              <a:rPr lang="fi-FI" dirty="0" err="1" smtClean="0"/>
              <a:t>layer</a:t>
            </a:r>
            <a:r>
              <a:rPr lang="fi-FI" dirty="0" smtClean="0"/>
              <a:t>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Cooling</a:t>
            </a:r>
            <a:r>
              <a:rPr lang="fi-FI" dirty="0" smtClean="0"/>
              <a:t> </a:t>
            </a:r>
            <a:r>
              <a:rPr lang="fi-FI" dirty="0" err="1" smtClean="0"/>
              <a:t>time</a:t>
            </a:r>
            <a:r>
              <a:rPr lang="fi-FI" dirty="0" smtClean="0"/>
              <a:t> in </a:t>
            </a:r>
            <a:r>
              <a:rPr lang="fi-FI" dirty="0" err="1" smtClean="0"/>
              <a:t>years</a:t>
            </a: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Conductive</a:t>
            </a:r>
            <a:r>
              <a:rPr lang="fi-FI" dirty="0" smtClean="0"/>
              <a:t> </a:t>
            </a:r>
            <a:r>
              <a:rPr lang="fi-FI" dirty="0" err="1" smtClean="0"/>
              <a:t>model</a:t>
            </a: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Calculated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the </a:t>
            </a:r>
            <a:r>
              <a:rPr lang="fi-FI" dirty="0" err="1" smtClean="0"/>
              <a:t>dyke</a:t>
            </a:r>
            <a:r>
              <a:rPr lang="fi-FI" dirty="0" smtClean="0"/>
              <a:t> </a:t>
            </a:r>
            <a:r>
              <a:rPr lang="fi-FI" dirty="0" err="1" smtClean="0"/>
              <a:t>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79789" y="3530681"/>
            <a:ext cx="3870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Host</a:t>
            </a:r>
            <a:r>
              <a:rPr lang="fi-FI" dirty="0" smtClean="0"/>
              <a:t> rock </a:t>
            </a:r>
            <a:r>
              <a:rPr lang="fi-FI" dirty="0" err="1" smtClean="0"/>
              <a:t>temperature</a:t>
            </a:r>
            <a:r>
              <a:rPr lang="fi-FI" dirty="0" smtClean="0"/>
              <a:t> and </a:t>
            </a:r>
            <a:r>
              <a:rPr lang="fi-FI" dirty="0" err="1" smtClean="0"/>
              <a:t>cooling</a:t>
            </a:r>
            <a:r>
              <a:rPr lang="fi-FI" dirty="0" smtClean="0"/>
              <a:t> </a:t>
            </a:r>
            <a:r>
              <a:rPr lang="fi-FI" dirty="0" err="1" smtClean="0"/>
              <a:t>rate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36296" y="352981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Stüwe</a:t>
            </a:r>
            <a:r>
              <a:rPr lang="fi-FI" dirty="0" smtClean="0"/>
              <a:t> 2002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3848" t="2941" r="17796" b="5003"/>
          <a:stretch/>
        </p:blipFill>
        <p:spPr bwMode="auto">
          <a:xfrm rot="5340000">
            <a:off x="5031277" y="2716062"/>
            <a:ext cx="2668222" cy="512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99991" y="4293096"/>
            <a:ext cx="171605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400" dirty="0" err="1" smtClean="0"/>
              <a:t>Curve</a:t>
            </a:r>
            <a:r>
              <a:rPr lang="fi-FI" sz="1400" dirty="0" smtClean="0"/>
              <a:t> </a:t>
            </a:r>
            <a:r>
              <a:rPr lang="fi-FI" sz="1400" dirty="0" err="1" smtClean="0"/>
              <a:t>parameters</a:t>
            </a:r>
            <a:r>
              <a:rPr lang="fi-FI" sz="1400" dirty="0" smtClean="0"/>
              <a:t>: </a:t>
            </a:r>
            <a:r>
              <a:rPr lang="fi-FI" sz="1400" dirty="0" err="1" smtClean="0"/>
              <a:t>distance</a:t>
            </a:r>
            <a:r>
              <a:rPr lang="fi-FI" sz="1400" dirty="0" smtClean="0"/>
              <a:t> in km </a:t>
            </a:r>
            <a:r>
              <a:rPr lang="fi-FI" sz="1400" dirty="0" err="1" smtClean="0"/>
              <a:t>from</a:t>
            </a:r>
            <a:r>
              <a:rPr lang="fi-FI" sz="1400" dirty="0" smtClean="0"/>
              <a:t> center of </a:t>
            </a:r>
            <a:r>
              <a:rPr lang="fi-FI" sz="1400" dirty="0" err="1" smtClean="0"/>
              <a:t>intrustion</a:t>
            </a:r>
            <a:endParaRPr lang="fi-FI" sz="1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934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260648"/>
            <a:ext cx="5070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Cooling</a:t>
            </a:r>
            <a:r>
              <a:rPr lang="fi-FI" sz="2400" b="1" dirty="0" smtClean="0"/>
              <a:t> of a </a:t>
            </a:r>
            <a:r>
              <a:rPr lang="fi-FI" sz="2400" b="1" dirty="0" err="1" smtClean="0"/>
              <a:t>plate</a:t>
            </a:r>
            <a:r>
              <a:rPr lang="fi-FI" sz="2400" b="1" dirty="0" smtClean="0"/>
              <a:t>, </a:t>
            </a:r>
            <a:r>
              <a:rPr lang="fi-FI" sz="2400" b="1" dirty="0" err="1" smtClean="0"/>
              <a:t>cylinder</a:t>
            </a:r>
            <a:r>
              <a:rPr lang="fi-FI" sz="2400" b="1" dirty="0" smtClean="0"/>
              <a:t> and </a:t>
            </a:r>
            <a:r>
              <a:rPr lang="fi-FI" sz="2400" b="1" dirty="0" err="1" smtClean="0"/>
              <a:t>sphere</a:t>
            </a:r>
            <a:endParaRPr lang="en-US" sz="2400" b="1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18851" r="11736" b="39294"/>
          <a:stretch>
            <a:fillRect/>
          </a:stretch>
        </p:blipFill>
        <p:spPr bwMode="auto">
          <a:xfrm>
            <a:off x="323528" y="1008112"/>
            <a:ext cx="3312368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 t="61037"/>
          <a:stretch>
            <a:fillRect/>
          </a:stretch>
        </p:blipFill>
        <p:spPr bwMode="auto">
          <a:xfrm>
            <a:off x="3635896" y="3451744"/>
            <a:ext cx="4772025" cy="321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07904" y="980728"/>
                <a:ext cx="543609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fi-FI" dirty="0" smtClean="0"/>
                  <a:t> </a:t>
                </a:r>
                <a:r>
                  <a:rPr lang="fi-FI" dirty="0" err="1" smtClean="0"/>
                  <a:t>Dimensionless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variables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have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been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used</a:t>
                </a:r>
                <a:r>
                  <a:rPr lang="fi-FI" dirty="0" smtClean="0"/>
                  <a:t> in </a:t>
                </a:r>
                <a:r>
                  <a:rPr lang="fi-FI" dirty="0" err="1" smtClean="0"/>
                  <a:t>these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graphs</a:t>
                </a:r>
                <a:endParaRPr lang="fi-FI" dirty="0" smtClean="0"/>
              </a:p>
              <a:p>
                <a:pPr>
                  <a:buFont typeface="Arial" pitchFamily="34" charset="0"/>
                  <a:buChar char="•"/>
                </a:pPr>
                <a:r>
                  <a:rPr lang="fi-FI" dirty="0" smtClean="0"/>
                  <a:t> </a:t>
                </a:r>
                <a:r>
                  <a:rPr lang="fi-FI" dirty="0" err="1" smtClean="0"/>
                  <a:t>Initial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temperature</a:t>
                </a:r>
                <a:r>
                  <a:rPr lang="fi-FI" dirty="0" smtClean="0"/>
                  <a:t> of </a:t>
                </a:r>
                <a:r>
                  <a:rPr lang="fi-FI" dirty="0" err="1" smtClean="0"/>
                  <a:t>body</a:t>
                </a:r>
                <a:r>
                  <a:rPr lang="fi-FI" dirty="0" smtClean="0"/>
                  <a:t> is </a:t>
                </a:r>
                <a:r>
                  <a:rPr lang="fi-FI" b="1" dirty="0" smtClean="0"/>
                  <a:t>V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fi-FI" dirty="0" smtClean="0"/>
                  <a:t> </a:t>
                </a:r>
                <a:r>
                  <a:rPr lang="fi-FI" dirty="0" err="1" smtClean="0"/>
                  <a:t>Initial</a:t>
                </a:r>
                <a:r>
                  <a:rPr lang="fi-FI" dirty="0" smtClean="0"/>
                  <a:t> </a:t>
                </a:r>
                <a:r>
                  <a:rPr lang="fi-FI" dirty="0" err="1"/>
                  <a:t>t</a:t>
                </a:r>
                <a:r>
                  <a:rPr lang="fi-FI" dirty="0" err="1" smtClean="0"/>
                  <a:t>emperature</a:t>
                </a:r>
                <a:r>
                  <a:rPr lang="fi-FI" dirty="0" smtClean="0"/>
                  <a:t> of the </a:t>
                </a:r>
                <a:r>
                  <a:rPr lang="fi-FI" dirty="0" err="1" smtClean="0"/>
                  <a:t>surrounding</a:t>
                </a:r>
                <a:r>
                  <a:rPr lang="fi-FI" dirty="0" smtClean="0"/>
                  <a:t> medium is </a:t>
                </a:r>
                <a:r>
                  <a:rPr lang="fi-FI" dirty="0" err="1" smtClean="0"/>
                  <a:t>zero</a:t>
                </a:r>
                <a:endParaRPr lang="fi-FI" dirty="0" smtClean="0"/>
              </a:p>
              <a:p>
                <a:pPr>
                  <a:buFont typeface="Arial" pitchFamily="34" charset="0"/>
                  <a:buChar char="•"/>
                </a:pPr>
                <a:r>
                  <a:rPr lang="fi-FI" dirty="0" smtClean="0"/>
                  <a:t> </a:t>
                </a:r>
                <a:r>
                  <a:rPr lang="fi-FI" dirty="0" err="1" smtClean="0"/>
                  <a:t>Temperature</a:t>
                </a:r>
                <a:r>
                  <a:rPr lang="fi-FI" dirty="0" smtClean="0"/>
                  <a:t> is </a:t>
                </a:r>
                <a:r>
                  <a:rPr lang="fi-FI" dirty="0" err="1" smtClean="0"/>
                  <a:t>shown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scaled</a:t>
                </a:r>
                <a:r>
                  <a:rPr lang="fi-FI" dirty="0" smtClean="0"/>
                  <a:t> as </a:t>
                </a:r>
                <a:r>
                  <a:rPr lang="fi-FI" b="1" dirty="0" smtClean="0"/>
                  <a:t>v/V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fi-FI" dirty="0" smtClean="0"/>
                  <a:t> </a:t>
                </a:r>
                <a:r>
                  <a:rPr lang="fi-FI" dirty="0" err="1" smtClean="0"/>
                  <a:t>Dimensions</a:t>
                </a:r>
                <a:r>
                  <a:rPr lang="fi-FI" dirty="0" smtClean="0"/>
                  <a:t> </a:t>
                </a:r>
                <a:r>
                  <a:rPr lang="fi-FI" b="1" dirty="0" smtClean="0"/>
                  <a:t>x/b, r/b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or</a:t>
                </a:r>
                <a:r>
                  <a:rPr lang="fi-FI" dirty="0" smtClean="0"/>
                  <a:t> </a:t>
                </a:r>
                <a:r>
                  <a:rPr lang="fi-FI" b="1" dirty="0" smtClean="0"/>
                  <a:t>r/b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fi-FI" dirty="0" smtClean="0"/>
                  <a:t> The </a:t>
                </a:r>
                <a:r>
                  <a:rPr lang="fi-FI" dirty="0" err="1" smtClean="0"/>
                  <a:t>curve</a:t>
                </a:r>
                <a:r>
                  <a:rPr lang="fi-FI" dirty="0" smtClean="0"/>
                  <a:t> </a:t>
                </a:r>
                <a:r>
                  <a:rPr lang="fi-FI" dirty="0" err="1" smtClean="0"/>
                  <a:t>parameter</a:t>
                </a:r>
                <a:r>
                  <a:rPr lang="fi-FI" dirty="0" smtClean="0"/>
                  <a:t> is the Fourier </a:t>
                </a:r>
                <a:r>
                  <a:rPr lang="fi-FI" dirty="0" err="1" smtClean="0"/>
                  <a:t>number</a:t>
                </a:r>
                <a14:m>
                  <m:oMath xmlns:m="http://schemas.openxmlformats.org/officeDocument/2006/math">
                    <m:r>
                      <a:rPr lang="fi-FI" b="0" i="0" smtClean="0">
                        <a:latin typeface="Cambria Math"/>
                      </a:rPr>
                      <m:t>  </m:t>
                    </m:r>
                    <m:r>
                      <a:rPr lang="fi-FI" b="0" i="1" smtClean="0">
                        <a:latin typeface="Cambria Math"/>
                      </a:rPr>
                      <m:t>𝐹</m:t>
                    </m:r>
                    <m:r>
                      <a:rPr lang="fi-FI" b="0" i="1" smtClean="0">
                        <a:latin typeface="Cambria Math"/>
                      </a:rPr>
                      <m:t>=</m:t>
                    </m:r>
                    <m:r>
                      <a:rPr lang="fi-FI" b="0" i="1" smtClean="0">
                        <a:latin typeface="Cambria Math"/>
                      </a:rPr>
                      <m:t>𝑠𝑡</m:t>
                    </m:r>
                    <m:r>
                      <a:rPr lang="fi-FI" b="0" i="1" smtClean="0">
                        <a:latin typeface="Cambria Math"/>
                      </a:rPr>
                      <m:t>/</m:t>
                    </m:r>
                    <m:sSup>
                      <m:sSupPr>
                        <m:ctrlPr>
                          <a:rPr lang="fi-FI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fi-FI" b="0" i="1" smtClean="0">
                            <a:latin typeface="Cambria Math"/>
                          </a:rPr>
                          <m:t>𝑏</m:t>
                        </m:r>
                      </m:e>
                      <m:sup>
                        <m:r>
                          <a:rPr lang="fi-FI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fi-FI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980728"/>
                <a:ext cx="5436096" cy="2031325"/>
              </a:xfrm>
              <a:prstGeom prst="rect">
                <a:avLst/>
              </a:prstGeom>
              <a:blipFill rotWithShape="0">
                <a:blip r:embed="rId3"/>
                <a:stretch>
                  <a:fillRect l="-897" t="-1802" b="-39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907704" y="1628800"/>
            <a:ext cx="13821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dirty="0" err="1" smtClean="0"/>
              <a:t>Infinite</a:t>
            </a:r>
            <a:r>
              <a:rPr lang="fi-FI" dirty="0" smtClean="0"/>
              <a:t> </a:t>
            </a:r>
            <a:r>
              <a:rPr lang="fi-FI" dirty="0" err="1" smtClean="0"/>
              <a:t>plate</a:t>
            </a:r>
            <a:endParaRPr lang="fi-FI" dirty="0" smtClean="0"/>
          </a:p>
          <a:p>
            <a:r>
              <a:rPr lang="fi-FI" dirty="0" err="1" smtClean="0"/>
              <a:t>Thickness</a:t>
            </a:r>
            <a:r>
              <a:rPr lang="fi-FI" dirty="0" smtClean="0"/>
              <a:t> 2b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35696" y="3933056"/>
            <a:ext cx="22663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dirty="0" err="1" smtClean="0"/>
              <a:t>Infinitely</a:t>
            </a:r>
            <a:r>
              <a:rPr lang="fi-FI" dirty="0" smtClean="0"/>
              <a:t> long </a:t>
            </a:r>
            <a:r>
              <a:rPr lang="fi-FI" dirty="0" err="1" smtClean="0"/>
              <a:t>cylinder</a:t>
            </a:r>
            <a:endParaRPr lang="fi-FI" dirty="0" smtClean="0"/>
          </a:p>
          <a:p>
            <a:r>
              <a:rPr lang="fi-FI" dirty="0" smtClean="0"/>
              <a:t>Radius 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3667768"/>
            <a:ext cx="98135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dirty="0" smtClean="0"/>
              <a:t>Sphere</a:t>
            </a:r>
          </a:p>
          <a:p>
            <a:r>
              <a:rPr lang="fi-FI" dirty="0" smtClean="0"/>
              <a:t>Radius 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91680" y="6093296"/>
            <a:ext cx="2013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Carslaw</a:t>
            </a:r>
            <a:r>
              <a:rPr lang="fi-FI" sz="1400" dirty="0" smtClean="0"/>
              <a:t> and </a:t>
            </a:r>
            <a:r>
              <a:rPr lang="fi-FI" sz="1400" dirty="0" err="1" smtClean="0"/>
              <a:t>Jaeger</a:t>
            </a:r>
            <a:r>
              <a:rPr lang="fi-FI" sz="1400" dirty="0" smtClean="0"/>
              <a:t>, 1959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385789" y="3172326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x/b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504" y="1228690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v/V</a:t>
            </a:r>
            <a:endParaRPr lang="fi-FI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3733001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v/V</a:t>
            </a:r>
            <a:endParaRPr lang="fi-FI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11960" y="3625421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v/V</a:t>
            </a:r>
            <a:endParaRPr lang="fi-FI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3385789" y="5517232"/>
            <a:ext cx="48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/>
              <a:t>r/b</a:t>
            </a:r>
            <a:endParaRPr lang="fi-FI" dirty="0"/>
          </a:p>
        </p:txBody>
      </p:sp>
      <p:sp>
        <p:nvSpPr>
          <p:cNvPr id="4" name="Rectangle 3"/>
          <p:cNvSpPr/>
          <p:nvPr/>
        </p:nvSpPr>
        <p:spPr>
          <a:xfrm>
            <a:off x="7524328" y="5363277"/>
            <a:ext cx="48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/>
              <a:t>r/b</a:t>
            </a:r>
            <a:endParaRPr lang="fi-FI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919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783" y="764704"/>
            <a:ext cx="859270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In the C &amp; J </a:t>
            </a:r>
            <a:r>
              <a:rPr lang="fi-FI" dirty="0" err="1" smtClean="0"/>
              <a:t>figure</a:t>
            </a:r>
            <a:r>
              <a:rPr lang="fi-FI" dirty="0" smtClean="0"/>
              <a:t> (</a:t>
            </a:r>
            <a:r>
              <a:rPr lang="fi-FI" dirty="0" err="1" smtClean="0"/>
              <a:t>plate-cylinder-sphere</a:t>
            </a:r>
            <a:r>
              <a:rPr lang="fi-FI" dirty="0" smtClean="0"/>
              <a:t>) the </a:t>
            </a:r>
            <a:r>
              <a:rPr lang="fi-FI" dirty="0" err="1" smtClean="0"/>
              <a:t>curve</a:t>
            </a:r>
            <a:r>
              <a:rPr lang="fi-FI" dirty="0" smtClean="0"/>
              <a:t> </a:t>
            </a:r>
            <a:r>
              <a:rPr lang="fi-FI" dirty="0" err="1" smtClean="0"/>
              <a:t>parameter</a:t>
            </a:r>
            <a:r>
              <a:rPr lang="fi-FI" dirty="0" smtClean="0"/>
              <a:t> is the </a:t>
            </a:r>
            <a:r>
              <a:rPr lang="fi-FI" b="1" i="1" dirty="0" smtClean="0"/>
              <a:t>Fourier </a:t>
            </a:r>
            <a:r>
              <a:rPr lang="fi-FI" b="1" i="1" dirty="0" err="1" smtClean="0"/>
              <a:t>number</a:t>
            </a:r>
            <a:endParaRPr lang="fi-FI" b="1" i="1" dirty="0" smtClean="0"/>
          </a:p>
          <a:p>
            <a:endParaRPr lang="fi-FI" dirty="0" smtClean="0"/>
          </a:p>
          <a:p>
            <a:pPr lvl="1"/>
            <a:r>
              <a:rPr lang="fi-FI" i="1" dirty="0" smtClean="0"/>
              <a:t>F = st/b</a:t>
            </a:r>
            <a:r>
              <a:rPr lang="fi-FI" i="1" baseline="30000" dirty="0" smtClean="0"/>
              <a:t>2</a:t>
            </a:r>
            <a:r>
              <a:rPr lang="fi-FI" i="1" dirty="0" smtClean="0"/>
              <a:t> </a:t>
            </a:r>
          </a:p>
          <a:p>
            <a:endParaRPr lang="fi-FI" dirty="0" smtClean="0"/>
          </a:p>
          <a:p>
            <a:r>
              <a:rPr lang="fi-FI" dirty="0" err="1"/>
              <a:t>w</a:t>
            </a:r>
            <a:r>
              <a:rPr lang="fi-FI" dirty="0" err="1" smtClean="0"/>
              <a:t>here</a:t>
            </a:r>
            <a:r>
              <a:rPr lang="fi-FI" dirty="0" smtClean="0"/>
              <a:t> b is </a:t>
            </a:r>
            <a:r>
              <a:rPr lang="fi-FI" dirty="0" err="1" smtClean="0"/>
              <a:t>dyke</a:t>
            </a:r>
            <a:r>
              <a:rPr lang="fi-FI" dirty="0" smtClean="0"/>
              <a:t> </a:t>
            </a:r>
            <a:r>
              <a:rPr lang="fi-FI" dirty="0" err="1" smtClean="0"/>
              <a:t>thickness</a:t>
            </a:r>
            <a:r>
              <a:rPr lang="fi-FI" dirty="0" smtClean="0"/>
              <a:t>, radius of </a:t>
            </a:r>
            <a:r>
              <a:rPr lang="fi-FI" dirty="0" err="1" smtClean="0"/>
              <a:t>cylinder</a:t>
            </a:r>
            <a:r>
              <a:rPr lang="fi-FI" dirty="0" smtClean="0"/>
              <a:t> </a:t>
            </a:r>
            <a:r>
              <a:rPr lang="fi-FI" dirty="0" err="1" smtClean="0"/>
              <a:t>or</a:t>
            </a:r>
            <a:r>
              <a:rPr lang="fi-FI" dirty="0" smtClean="0"/>
              <a:t> radius of </a:t>
            </a:r>
            <a:r>
              <a:rPr lang="fi-FI" dirty="0" err="1" smtClean="0"/>
              <a:t>sphere</a:t>
            </a:r>
            <a:endParaRPr lang="fi-FI" dirty="0" smtClean="0"/>
          </a:p>
          <a:p>
            <a:endParaRPr lang="fi-FI" dirty="0" smtClean="0"/>
          </a:p>
          <a:p>
            <a:r>
              <a:rPr lang="fi-FI" b="1" dirty="0" err="1" smtClean="0"/>
              <a:t>Example</a:t>
            </a:r>
            <a:r>
              <a:rPr lang="fi-FI" dirty="0" smtClean="0"/>
              <a:t>, </a:t>
            </a:r>
            <a:r>
              <a:rPr lang="fi-FI" dirty="0" err="1" smtClean="0"/>
              <a:t>let’s</a:t>
            </a:r>
            <a:r>
              <a:rPr lang="fi-FI" dirty="0" smtClean="0"/>
              <a:t> </a:t>
            </a:r>
            <a:r>
              <a:rPr lang="fi-FI" dirty="0" err="1" smtClean="0"/>
              <a:t>assume</a:t>
            </a:r>
            <a:r>
              <a:rPr lang="fi-FI" dirty="0" smtClean="0"/>
              <a:t> a </a:t>
            </a:r>
            <a:r>
              <a:rPr lang="fi-FI" dirty="0" err="1" smtClean="0"/>
              <a:t>dyke</a:t>
            </a:r>
            <a:r>
              <a:rPr lang="fi-FI" dirty="0" smtClean="0"/>
              <a:t> :</a:t>
            </a:r>
          </a:p>
          <a:p>
            <a:r>
              <a:rPr lang="fi-FI" dirty="0" err="1" smtClean="0"/>
              <a:t>Thickness</a:t>
            </a:r>
            <a:r>
              <a:rPr lang="fi-FI" dirty="0" smtClean="0"/>
              <a:t> 2 km, </a:t>
            </a:r>
            <a:r>
              <a:rPr lang="fi-FI" dirty="0" err="1" smtClean="0"/>
              <a:t>initial</a:t>
            </a:r>
            <a:r>
              <a:rPr lang="fi-FI" dirty="0" smtClean="0"/>
              <a:t> </a:t>
            </a:r>
            <a:r>
              <a:rPr lang="fi-FI" dirty="0" err="1" smtClean="0"/>
              <a:t>temperature</a:t>
            </a:r>
            <a:r>
              <a:rPr lang="fi-FI" dirty="0" smtClean="0"/>
              <a:t> 1000 </a:t>
            </a:r>
            <a:r>
              <a:rPr lang="fi-FI" dirty="0" smtClean="0">
                <a:latin typeface="Times New Roman"/>
                <a:cs typeface="Times New Roman"/>
              </a:rPr>
              <a:t>°</a:t>
            </a:r>
            <a:r>
              <a:rPr lang="fi-FI" dirty="0" smtClean="0"/>
              <a:t>C </a:t>
            </a:r>
            <a:r>
              <a:rPr lang="fi-FI" dirty="0" err="1" smtClean="0"/>
              <a:t>above</a:t>
            </a:r>
            <a:r>
              <a:rPr lang="fi-FI" dirty="0" smtClean="0"/>
              <a:t> </a:t>
            </a:r>
            <a:r>
              <a:rPr lang="fi-FI" dirty="0" err="1" smtClean="0"/>
              <a:t>host</a:t>
            </a:r>
            <a:r>
              <a:rPr lang="fi-FI" dirty="0" smtClean="0"/>
              <a:t> rock, s = 1·10</a:t>
            </a:r>
            <a:r>
              <a:rPr lang="fi-FI" baseline="30000" dirty="0" smtClean="0"/>
              <a:t>-6</a:t>
            </a:r>
            <a:r>
              <a:rPr lang="fi-FI" dirty="0" smtClean="0"/>
              <a:t> m</a:t>
            </a:r>
            <a:r>
              <a:rPr lang="fi-FI" baseline="30000" dirty="0" smtClean="0"/>
              <a:t>2</a:t>
            </a:r>
            <a:r>
              <a:rPr lang="fi-FI" dirty="0" smtClean="0"/>
              <a:t>s</a:t>
            </a:r>
            <a:r>
              <a:rPr lang="fi-FI" baseline="30000" dirty="0" smtClean="0"/>
              <a:t>-1</a:t>
            </a:r>
            <a:r>
              <a:rPr lang="fi-FI" dirty="0" smtClean="0"/>
              <a:t> </a:t>
            </a:r>
          </a:p>
          <a:p>
            <a:endParaRPr lang="fi-FI" dirty="0" smtClean="0"/>
          </a:p>
          <a:p>
            <a:r>
              <a:rPr lang="fi-FI" dirty="0" smtClean="0"/>
              <a:t>The Curve’5’ </a:t>
            </a:r>
            <a:r>
              <a:rPr lang="fi-FI" dirty="0" err="1" smtClean="0"/>
              <a:t>corresponds</a:t>
            </a:r>
            <a:r>
              <a:rPr lang="fi-FI" dirty="0" smtClean="0"/>
              <a:t> to a </a:t>
            </a:r>
            <a:r>
              <a:rPr lang="fi-FI" dirty="0" err="1" smtClean="0"/>
              <a:t>time</a:t>
            </a:r>
            <a:r>
              <a:rPr lang="fi-FI" dirty="0" smtClean="0"/>
              <a:t> of </a:t>
            </a:r>
            <a:r>
              <a:rPr lang="fi-FI" dirty="0" err="1" smtClean="0"/>
              <a:t>about</a:t>
            </a:r>
            <a:r>
              <a:rPr lang="fi-FI" dirty="0" smtClean="0"/>
              <a:t> 160 000 </a:t>
            </a:r>
            <a:r>
              <a:rPr lang="fi-FI" dirty="0" err="1" smtClean="0"/>
              <a:t>years</a:t>
            </a:r>
            <a:r>
              <a:rPr lang="fi-FI" dirty="0" smtClean="0"/>
              <a:t> (</a:t>
            </a:r>
            <a:r>
              <a:rPr lang="fi-FI" dirty="0" err="1" smtClean="0"/>
              <a:t>dyke</a:t>
            </a:r>
            <a:r>
              <a:rPr lang="fi-FI" dirty="0" smtClean="0"/>
              <a:t> is </a:t>
            </a:r>
            <a:r>
              <a:rPr lang="fi-FI" dirty="0" err="1" smtClean="0"/>
              <a:t>quite</a:t>
            </a:r>
            <a:r>
              <a:rPr lang="fi-FI" dirty="0" smtClean="0"/>
              <a:t> </a:t>
            </a:r>
            <a:r>
              <a:rPr lang="fi-FI" dirty="0" err="1" smtClean="0"/>
              <a:t>cool</a:t>
            </a:r>
            <a:r>
              <a:rPr lang="fi-FI" dirty="0" smtClean="0"/>
              <a:t> </a:t>
            </a:r>
            <a:r>
              <a:rPr lang="fi-FI" dirty="0" err="1" smtClean="0"/>
              <a:t>already</a:t>
            </a:r>
            <a:r>
              <a:rPr lang="fi-FI" dirty="0" smtClean="0"/>
              <a:t>)</a:t>
            </a:r>
          </a:p>
          <a:p>
            <a:endParaRPr lang="fi-FI" dirty="0" smtClean="0"/>
          </a:p>
          <a:p>
            <a:endParaRPr lang="fi-FI" b="1" dirty="0" smtClean="0"/>
          </a:p>
          <a:p>
            <a:r>
              <a:rPr lang="fi-FI" b="1" dirty="0" err="1" smtClean="0"/>
              <a:t>Note</a:t>
            </a:r>
            <a:r>
              <a:rPr lang="fi-FI" b="1" dirty="0" smtClean="0"/>
              <a:t>! On </a:t>
            </a:r>
            <a:r>
              <a:rPr lang="fi-FI" b="1" dirty="0" err="1" smtClean="0"/>
              <a:t>using</a:t>
            </a:r>
            <a:r>
              <a:rPr lang="fi-FI" b="1" dirty="0" smtClean="0"/>
              <a:t> </a:t>
            </a:r>
            <a:r>
              <a:rPr lang="fi-FI" b="1" dirty="0" err="1" smtClean="0"/>
              <a:t>conductive</a:t>
            </a:r>
            <a:r>
              <a:rPr lang="fi-FI" b="1" dirty="0" smtClean="0"/>
              <a:t> </a:t>
            </a:r>
            <a:r>
              <a:rPr lang="fi-FI" b="1" dirty="0" err="1" smtClean="0"/>
              <a:t>plate</a:t>
            </a:r>
            <a:r>
              <a:rPr lang="fi-FI" b="1" dirty="0" smtClean="0"/>
              <a:t> </a:t>
            </a:r>
            <a:r>
              <a:rPr lang="fi-FI" b="1" dirty="0" err="1" smtClean="0"/>
              <a:t>models</a:t>
            </a:r>
            <a:r>
              <a:rPr lang="fi-FI" b="1" dirty="0" smtClean="0"/>
              <a:t> in </a:t>
            </a:r>
            <a:r>
              <a:rPr lang="fi-FI" b="1" dirty="0" err="1" smtClean="0"/>
              <a:t>geological</a:t>
            </a:r>
            <a:r>
              <a:rPr lang="fi-FI" b="1" dirty="0" smtClean="0"/>
              <a:t> </a:t>
            </a:r>
            <a:r>
              <a:rPr lang="fi-FI" b="1" dirty="0" err="1" smtClean="0"/>
              <a:t>applications</a:t>
            </a:r>
            <a:r>
              <a:rPr lang="fi-FI" b="1" dirty="0" smtClean="0"/>
              <a:t>: </a:t>
            </a:r>
          </a:p>
          <a:p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The </a:t>
            </a:r>
            <a:r>
              <a:rPr lang="fi-FI" dirty="0" err="1" smtClean="0"/>
              <a:t>requirement</a:t>
            </a:r>
            <a:r>
              <a:rPr lang="fi-FI" dirty="0" smtClean="0"/>
              <a:t> of the </a:t>
            </a:r>
            <a:r>
              <a:rPr lang="fi-FI" dirty="0" err="1" smtClean="0"/>
              <a:t>distance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surface</a:t>
            </a:r>
            <a:r>
              <a:rPr lang="fi-FI" dirty="0" smtClean="0"/>
              <a:t> </a:t>
            </a:r>
            <a:r>
              <a:rPr lang="fi-FI" dirty="0" err="1" smtClean="0"/>
              <a:t>means</a:t>
            </a:r>
            <a:r>
              <a:rPr lang="fi-FI" dirty="0" smtClean="0"/>
              <a:t> a (</a:t>
            </a:r>
            <a:r>
              <a:rPr lang="fi-FI" b="1" dirty="0" err="1" smtClean="0"/>
              <a:t>homogeneous</a:t>
            </a:r>
            <a:r>
              <a:rPr lang="fi-FI" b="1" dirty="0" smtClean="0"/>
              <a:t>) </a:t>
            </a:r>
            <a:r>
              <a:rPr lang="fi-FI" b="1" dirty="0" err="1" smtClean="0"/>
              <a:t>full-space</a:t>
            </a:r>
            <a:r>
              <a:rPr lang="fi-FI" b="1" dirty="0" smtClean="0"/>
              <a:t> </a:t>
            </a:r>
            <a:r>
              <a:rPr lang="fi-FI" dirty="0" smtClean="0"/>
              <a:t>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Moreover</a:t>
            </a:r>
            <a:r>
              <a:rPr lang="fi-FI" dirty="0" smtClean="0"/>
              <a:t>, the </a:t>
            </a:r>
            <a:r>
              <a:rPr lang="fi-FI" b="1" dirty="0" err="1" smtClean="0"/>
              <a:t>latent</a:t>
            </a:r>
            <a:r>
              <a:rPr lang="fi-FI" b="1" dirty="0" smtClean="0"/>
              <a:t> </a:t>
            </a:r>
            <a:r>
              <a:rPr lang="fi-FI" b="1" dirty="0" err="1" smtClean="0"/>
              <a:t>heat</a:t>
            </a:r>
            <a:r>
              <a:rPr lang="fi-FI" b="1" dirty="0" smtClean="0"/>
              <a:t> of </a:t>
            </a:r>
            <a:r>
              <a:rPr lang="fi-FI" b="1" dirty="0" err="1" smtClean="0"/>
              <a:t>melt</a:t>
            </a:r>
            <a:r>
              <a:rPr lang="fi-FI" dirty="0" smtClean="0"/>
              <a:t> </a:t>
            </a:r>
            <a:r>
              <a:rPr lang="fi-FI" dirty="0" err="1" smtClean="0"/>
              <a:t>has</a:t>
            </a:r>
            <a:r>
              <a:rPr lang="fi-FI" dirty="0" smtClean="0"/>
              <a:t> </a:t>
            </a:r>
            <a:r>
              <a:rPr lang="fi-FI" dirty="0" err="1" smtClean="0"/>
              <a:t>not</a:t>
            </a:r>
            <a:r>
              <a:rPr lang="fi-FI" dirty="0" smtClean="0"/>
              <a:t> </a:t>
            </a:r>
            <a:r>
              <a:rPr lang="fi-FI" dirty="0" err="1" smtClean="0"/>
              <a:t>been</a:t>
            </a:r>
            <a:r>
              <a:rPr lang="fi-FI" dirty="0" smtClean="0"/>
              <a:t> </a:t>
            </a:r>
            <a:r>
              <a:rPr lang="fi-FI" dirty="0" err="1" smtClean="0"/>
              <a:t>taken</a:t>
            </a:r>
            <a:r>
              <a:rPr lang="fi-FI" dirty="0" smtClean="0"/>
              <a:t> </a:t>
            </a:r>
            <a:r>
              <a:rPr lang="fi-FI" dirty="0" err="1" smtClean="0"/>
              <a:t>inot</a:t>
            </a:r>
            <a:r>
              <a:rPr lang="fi-FI" dirty="0" smtClean="0"/>
              <a:t> </a:t>
            </a:r>
            <a:r>
              <a:rPr lang="fi-FI" dirty="0" err="1" smtClean="0"/>
              <a:t>account</a:t>
            </a:r>
            <a:endParaRPr lang="fi-FI" dirty="0" smtClean="0"/>
          </a:p>
          <a:p>
            <a:endParaRPr lang="fi-FI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68135" y="126876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(10.23)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898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1760" t="1610" r="16448" b="8434"/>
          <a:stretch/>
        </p:blipFill>
        <p:spPr bwMode="auto">
          <a:xfrm>
            <a:off x="827584" y="1366655"/>
            <a:ext cx="4392488" cy="494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43608" y="332656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 smtClean="0"/>
              <a:t>Cooling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dyke</a:t>
            </a:r>
            <a:r>
              <a:rPr lang="fi-FI" sz="2400" b="1" dirty="0" smtClean="0"/>
              <a:t>: </a:t>
            </a:r>
            <a:r>
              <a:rPr lang="fi-FI" sz="2400" b="1" dirty="0" err="1" smtClean="0"/>
              <a:t>Difference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between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half-space</a:t>
            </a:r>
            <a:r>
              <a:rPr lang="fi-FI" sz="2400" b="1" dirty="0" smtClean="0"/>
              <a:t> and </a:t>
            </a:r>
            <a:r>
              <a:rPr lang="fi-FI" sz="2400" b="1" dirty="0" err="1" smtClean="0"/>
              <a:t>full</a:t>
            </a:r>
            <a:r>
              <a:rPr lang="fi-FI" sz="2400" b="1" dirty="0" err="1"/>
              <a:t>-</a:t>
            </a:r>
            <a:r>
              <a:rPr lang="fi-FI" sz="2400" b="1" dirty="0" err="1" smtClean="0"/>
              <a:t>space</a:t>
            </a:r>
            <a:r>
              <a:rPr lang="fi-FI" sz="2400" b="1" dirty="0" smtClean="0"/>
              <a:t> media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36096" y="1844824"/>
            <a:ext cx="35344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A: </a:t>
            </a:r>
            <a:r>
              <a:rPr lang="fi-FI" dirty="0" err="1" smtClean="0"/>
              <a:t>dyke</a:t>
            </a:r>
            <a:r>
              <a:rPr lang="fi-FI" dirty="0" smtClean="0"/>
              <a:t> in </a:t>
            </a:r>
            <a:r>
              <a:rPr lang="fi-FI" dirty="0" err="1" smtClean="0"/>
              <a:t>full-space</a:t>
            </a:r>
            <a:r>
              <a:rPr lang="fi-FI" dirty="0" smtClean="0"/>
              <a:t> medium</a:t>
            </a:r>
          </a:p>
          <a:p>
            <a:endParaRPr lang="fi-FI" dirty="0" smtClean="0"/>
          </a:p>
          <a:p>
            <a:r>
              <a:rPr lang="fi-FI" dirty="0" smtClean="0"/>
              <a:t>B: </a:t>
            </a:r>
            <a:r>
              <a:rPr lang="fi-FI" dirty="0" err="1" smtClean="0"/>
              <a:t>dyke</a:t>
            </a:r>
            <a:r>
              <a:rPr lang="fi-FI" dirty="0" smtClean="0"/>
              <a:t> in </a:t>
            </a:r>
            <a:r>
              <a:rPr lang="fi-FI" dirty="0" err="1" smtClean="0"/>
              <a:t>half-space</a:t>
            </a:r>
            <a:r>
              <a:rPr lang="fi-FI" dirty="0" smtClean="0"/>
              <a:t> medium </a:t>
            </a:r>
            <a:r>
              <a:rPr lang="fi-FI" dirty="0" err="1" smtClean="0"/>
              <a:t>close</a:t>
            </a:r>
            <a:r>
              <a:rPr lang="fi-FI" dirty="0" smtClean="0"/>
              <a:t> to </a:t>
            </a:r>
            <a:r>
              <a:rPr lang="fi-FI" dirty="0" err="1" smtClean="0"/>
              <a:t>surface</a:t>
            </a:r>
            <a:endParaRPr lang="fi-FI" dirty="0" smtClean="0"/>
          </a:p>
          <a:p>
            <a:endParaRPr lang="fi-FI" dirty="0"/>
          </a:p>
          <a:p>
            <a:r>
              <a:rPr lang="fi-FI" dirty="0" err="1" smtClean="0"/>
              <a:t>Curve</a:t>
            </a:r>
            <a:r>
              <a:rPr lang="fi-FI" dirty="0" smtClean="0"/>
              <a:t> </a:t>
            </a:r>
            <a:r>
              <a:rPr lang="fi-FI" dirty="0" err="1" smtClean="0"/>
              <a:t>parameter</a:t>
            </a:r>
            <a:r>
              <a:rPr lang="fi-FI" dirty="0" smtClean="0"/>
              <a:t> is the Fourier </a:t>
            </a:r>
            <a:r>
              <a:rPr lang="fi-FI" dirty="0" err="1" smtClean="0"/>
              <a:t>number</a:t>
            </a:r>
            <a:endParaRPr lang="fi-FI" dirty="0" smtClean="0"/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The </a:t>
            </a:r>
            <a:r>
              <a:rPr lang="fi-FI" dirty="0" err="1" smtClean="0"/>
              <a:t>proximity</a:t>
            </a:r>
            <a:r>
              <a:rPr lang="fi-FI" dirty="0" smtClean="0"/>
              <a:t> of the </a:t>
            </a:r>
            <a:r>
              <a:rPr lang="fi-FI" dirty="0" err="1" smtClean="0"/>
              <a:t>surface</a:t>
            </a:r>
            <a:r>
              <a:rPr lang="fi-FI" dirty="0" smtClean="0"/>
              <a:t> </a:t>
            </a:r>
            <a:r>
              <a:rPr lang="fi-FI" dirty="0" err="1" smtClean="0"/>
              <a:t>kept</a:t>
            </a:r>
            <a:r>
              <a:rPr lang="fi-FI" dirty="0" smtClean="0"/>
              <a:t> at a </a:t>
            </a:r>
            <a:r>
              <a:rPr lang="fi-FI" dirty="0" err="1" smtClean="0"/>
              <a:t>constant</a:t>
            </a:r>
            <a:r>
              <a:rPr lang="fi-FI" dirty="0" smtClean="0"/>
              <a:t> </a:t>
            </a:r>
            <a:r>
              <a:rPr lang="fi-FI" dirty="0" err="1" smtClean="0"/>
              <a:t>temperature</a:t>
            </a:r>
            <a:r>
              <a:rPr lang="fi-FI" dirty="0" smtClean="0"/>
              <a:t> </a:t>
            </a:r>
            <a:r>
              <a:rPr lang="fi-FI" dirty="0" err="1" smtClean="0"/>
              <a:t>decreases</a:t>
            </a:r>
            <a:r>
              <a:rPr lang="fi-FI" dirty="0" smtClean="0"/>
              <a:t> the </a:t>
            </a:r>
            <a:r>
              <a:rPr lang="fi-FI" dirty="0" err="1" smtClean="0"/>
              <a:t>temperatures</a:t>
            </a:r>
            <a:r>
              <a:rPr lang="fi-FI" dirty="0" smtClean="0"/>
              <a:t> </a:t>
            </a:r>
            <a:r>
              <a:rPr lang="fi-FI" dirty="0" err="1" smtClean="0"/>
              <a:t>above</a:t>
            </a:r>
            <a:r>
              <a:rPr lang="fi-FI" dirty="0" smtClean="0"/>
              <a:t> the </a:t>
            </a:r>
            <a:r>
              <a:rPr lang="fi-FI" dirty="0" err="1" smtClean="0"/>
              <a:t>dyke</a:t>
            </a:r>
            <a:r>
              <a:rPr lang="fi-FI" dirty="0" smtClean="0"/>
              <a:t> and </a:t>
            </a:r>
            <a:r>
              <a:rPr lang="fi-FI" dirty="0" err="1" smtClean="0"/>
              <a:t>modifies</a:t>
            </a:r>
            <a:r>
              <a:rPr lang="fi-FI" dirty="0" smtClean="0"/>
              <a:t> </a:t>
            </a:r>
            <a:r>
              <a:rPr lang="fi-FI" dirty="0" err="1" smtClean="0"/>
              <a:t>them</a:t>
            </a:r>
            <a:r>
              <a:rPr lang="fi-FI" dirty="0" smtClean="0"/>
              <a:t> inside the </a:t>
            </a:r>
            <a:r>
              <a:rPr lang="fi-FI" dirty="0" err="1" smtClean="0"/>
              <a:t>dyke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3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28328"/>
            <a:ext cx="6653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Numerical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modeling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thermal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effect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intrusions</a:t>
            </a:r>
            <a:endParaRPr lang="en-US" sz="24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9657" r="15118"/>
          <a:stretch>
            <a:fillRect/>
          </a:stretch>
        </p:blipFill>
        <p:spPr bwMode="auto">
          <a:xfrm>
            <a:off x="323528" y="1890683"/>
            <a:ext cx="2932148" cy="475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2937" r="9223" b="21282"/>
          <a:stretch/>
        </p:blipFill>
        <p:spPr bwMode="auto">
          <a:xfrm rot="60000">
            <a:off x="3284570" y="2298648"/>
            <a:ext cx="5760825" cy="336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0017" y="1052736"/>
            <a:ext cx="8693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Both"/>
            </a:pPr>
            <a:r>
              <a:rPr lang="fi-FI" dirty="0" smtClean="0"/>
              <a:t>7.5 km </a:t>
            </a:r>
            <a:r>
              <a:rPr lang="fi-FI" dirty="0" err="1" smtClean="0"/>
              <a:t>thick</a:t>
            </a:r>
            <a:r>
              <a:rPr lang="fi-FI" dirty="0" smtClean="0"/>
              <a:t> </a:t>
            </a:r>
            <a:r>
              <a:rPr lang="fi-FI" dirty="0" err="1" smtClean="0"/>
              <a:t>sill</a:t>
            </a:r>
            <a:r>
              <a:rPr lang="fi-FI" dirty="0" smtClean="0"/>
              <a:t> </a:t>
            </a:r>
            <a:r>
              <a:rPr lang="fi-FI" dirty="0" err="1" smtClean="0"/>
              <a:t>intrudes</a:t>
            </a:r>
            <a:r>
              <a:rPr lang="fi-FI" dirty="0" smtClean="0"/>
              <a:t> at 15 km </a:t>
            </a:r>
            <a:r>
              <a:rPr lang="fi-FI" dirty="0" err="1" smtClean="0"/>
              <a:t>depth</a:t>
            </a:r>
            <a:endParaRPr lang="fi-FI" dirty="0" smtClean="0"/>
          </a:p>
          <a:p>
            <a:pPr marL="342900" indent="-342900">
              <a:buAutoNum type="alphaLcParenBoth"/>
            </a:pPr>
            <a:r>
              <a:rPr lang="fi-FI" dirty="0" err="1" smtClean="0"/>
              <a:t>Temperature</a:t>
            </a:r>
            <a:r>
              <a:rPr lang="fi-FI" dirty="0" smtClean="0"/>
              <a:t> at 12 km, </a:t>
            </a:r>
            <a:r>
              <a:rPr lang="fi-FI" dirty="0" err="1" smtClean="0"/>
              <a:t>sill</a:t>
            </a:r>
            <a:r>
              <a:rPr lang="fi-FI" dirty="0" smtClean="0"/>
              <a:t> is </a:t>
            </a:r>
            <a:r>
              <a:rPr lang="fi-FI" dirty="0" err="1" smtClean="0"/>
              <a:t>formed</a:t>
            </a:r>
            <a:r>
              <a:rPr lang="fi-FI" dirty="0" smtClean="0"/>
              <a:t> with </a:t>
            </a:r>
            <a:r>
              <a:rPr lang="fi-FI" dirty="0" err="1" smtClean="0"/>
              <a:t>one</a:t>
            </a:r>
            <a:r>
              <a:rPr lang="fi-FI" dirty="0" smtClean="0"/>
              <a:t> </a:t>
            </a:r>
            <a:r>
              <a:rPr lang="fi-FI" dirty="0" err="1" smtClean="0"/>
              <a:t>intrusion</a:t>
            </a:r>
            <a:r>
              <a:rPr lang="fi-FI" dirty="0" smtClean="0"/>
              <a:t> </a:t>
            </a:r>
            <a:r>
              <a:rPr lang="fi-FI" dirty="0" err="1" smtClean="0"/>
              <a:t>pulse</a:t>
            </a:r>
            <a:r>
              <a:rPr lang="fi-FI" dirty="0" smtClean="0"/>
              <a:t> of magma, </a:t>
            </a:r>
            <a:r>
              <a:rPr lang="fi-FI" dirty="0" err="1" smtClean="0"/>
              <a:t>or</a:t>
            </a:r>
            <a:r>
              <a:rPr lang="fi-FI" dirty="0" smtClean="0"/>
              <a:t> in 10 </a:t>
            </a:r>
            <a:r>
              <a:rPr lang="fi-FI" dirty="0" err="1" smtClean="0"/>
              <a:t>pulses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5877272"/>
            <a:ext cx="2196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Chapman</a:t>
            </a:r>
            <a:r>
              <a:rPr lang="fi-FI" sz="1400" dirty="0" smtClean="0"/>
              <a:t> and </a:t>
            </a:r>
            <a:r>
              <a:rPr lang="fi-FI" sz="1400" dirty="0" err="1" smtClean="0"/>
              <a:t>Furlong</a:t>
            </a:r>
            <a:r>
              <a:rPr lang="fi-FI" sz="1400" dirty="0" smtClean="0"/>
              <a:t> 1992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88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149350"/>
              </p:ext>
            </p:extLst>
          </p:nvPr>
        </p:nvGraphicFramePr>
        <p:xfrm>
          <a:off x="894632" y="1491348"/>
          <a:ext cx="2335212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Equation" r:id="rId3" imgW="1206360" imgH="444240" progId="Equation.DSMT4">
                  <p:embed/>
                </p:oleObj>
              </mc:Choice>
              <mc:Fallback>
                <p:oleObj name="Equation" r:id="rId3" imgW="1206360" imgH="444240" progId="Equation.DSMT4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632" y="1491348"/>
                        <a:ext cx="2335212" cy="865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894632" y="1491348"/>
            <a:ext cx="2519362" cy="1008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0200" y="370141"/>
            <a:ext cx="6809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 err="1" smtClean="0"/>
              <a:t>Conductive</a:t>
            </a:r>
            <a:r>
              <a:rPr lang="fi-FI" b="1" dirty="0" smtClean="0"/>
              <a:t> </a:t>
            </a:r>
            <a:r>
              <a:rPr lang="fi-FI" b="1" dirty="0" err="1" smtClean="0"/>
              <a:t>temperatures</a:t>
            </a:r>
            <a:r>
              <a:rPr lang="fi-FI" b="1" dirty="0" smtClean="0"/>
              <a:t> in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crust</a:t>
            </a:r>
            <a:r>
              <a:rPr lang="fi-FI" b="1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calculated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solving</a:t>
            </a:r>
            <a:r>
              <a:rPr lang="fi-FI" dirty="0" smtClean="0"/>
              <a:t> </a:t>
            </a:r>
            <a:r>
              <a:rPr lang="fi-FI" dirty="0" err="1" smtClean="0"/>
              <a:t>Fourier’s</a:t>
            </a:r>
            <a:r>
              <a:rPr lang="fi-FI" dirty="0" smtClean="0"/>
              <a:t> </a:t>
            </a:r>
            <a:r>
              <a:rPr lang="fi-FI" dirty="0" err="1" smtClean="0"/>
              <a:t>second</a:t>
            </a:r>
            <a:r>
              <a:rPr lang="fi-FI" dirty="0" smtClean="0"/>
              <a:t> </a:t>
            </a:r>
            <a:r>
              <a:rPr lang="fi-FI" dirty="0" err="1" smtClean="0"/>
              <a:t>law</a:t>
            </a:r>
            <a:r>
              <a:rPr lang="fi-FI" dirty="0" smtClean="0"/>
              <a:t> </a:t>
            </a:r>
            <a:r>
              <a:rPr lang="fi-FI" dirty="0"/>
              <a:t>of </a:t>
            </a:r>
            <a:r>
              <a:rPr lang="fi-FI" dirty="0" err="1"/>
              <a:t>heat</a:t>
            </a:r>
            <a:r>
              <a:rPr lang="fi-FI" dirty="0"/>
              <a:t> </a:t>
            </a:r>
            <a:r>
              <a:rPr lang="fi-FI" dirty="0" err="1" smtClean="0"/>
              <a:t>conduction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appropriate</a:t>
            </a:r>
            <a:r>
              <a:rPr lang="fi-FI" dirty="0" smtClean="0"/>
              <a:t> </a:t>
            </a:r>
            <a:r>
              <a:rPr lang="fi-FI" dirty="0" err="1" smtClean="0"/>
              <a:t>boundary</a:t>
            </a:r>
            <a:r>
              <a:rPr lang="fi-FI" dirty="0" smtClean="0"/>
              <a:t> </a:t>
            </a:r>
            <a:r>
              <a:rPr lang="fi-FI" dirty="0" err="1" smtClean="0"/>
              <a:t>conditions</a:t>
            </a:r>
            <a:endParaRPr lang="fi-FI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94632" y="2895166"/>
            <a:ext cx="7267591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altLang="fi-FI" i="1" dirty="0" smtClean="0"/>
              <a:t>T </a:t>
            </a:r>
            <a:r>
              <a:rPr lang="fi-FI" altLang="fi-FI" dirty="0" smtClean="0"/>
              <a:t> is </a:t>
            </a:r>
            <a:r>
              <a:rPr lang="fi-FI" altLang="fi-FI" b="1" i="1" dirty="0" err="1" smtClean="0"/>
              <a:t>temperature</a:t>
            </a:r>
            <a:endParaRPr lang="fi-FI" altLang="fi-FI" b="1" i="1" dirty="0" smtClean="0"/>
          </a:p>
          <a:p>
            <a:pPr eaLnBrk="1" hangingPunct="1"/>
            <a:r>
              <a:rPr lang="fi-FI" altLang="fi-FI" i="1" dirty="0" smtClean="0"/>
              <a:t>t</a:t>
            </a:r>
            <a:r>
              <a:rPr lang="fi-FI" altLang="fi-FI" dirty="0" smtClean="0"/>
              <a:t>   is </a:t>
            </a:r>
            <a:r>
              <a:rPr lang="fi-FI" altLang="fi-FI" b="1" i="1" dirty="0" err="1" smtClean="0"/>
              <a:t>time</a:t>
            </a:r>
            <a:endParaRPr lang="fi-FI" altLang="fi-FI" b="1" i="1" dirty="0" smtClean="0"/>
          </a:p>
          <a:p>
            <a:pPr eaLnBrk="1" hangingPunct="1"/>
            <a:r>
              <a:rPr lang="fi-FI" altLang="fi-FI" i="1" dirty="0" smtClean="0"/>
              <a:t>A  </a:t>
            </a:r>
            <a:r>
              <a:rPr lang="fi-FI" altLang="fi-FI" dirty="0" smtClean="0"/>
              <a:t>is </a:t>
            </a:r>
            <a:r>
              <a:rPr lang="fi-FI" altLang="fi-FI" b="1" i="1" dirty="0" err="1" smtClean="0"/>
              <a:t>heat</a:t>
            </a:r>
            <a:r>
              <a:rPr lang="fi-FI" altLang="fi-FI" b="1" i="1" dirty="0" smtClean="0"/>
              <a:t> </a:t>
            </a:r>
            <a:r>
              <a:rPr lang="fi-FI" altLang="fi-FI" b="1" i="1" dirty="0" err="1" smtClean="0"/>
              <a:t>generation</a:t>
            </a:r>
            <a:r>
              <a:rPr lang="fi-FI" altLang="fi-FI" b="1" i="1" dirty="0" smtClean="0"/>
              <a:t> </a:t>
            </a:r>
            <a:r>
              <a:rPr lang="fi-FI" altLang="fi-FI" b="1" i="1" dirty="0" err="1" smtClean="0"/>
              <a:t>rate</a:t>
            </a:r>
            <a:r>
              <a:rPr lang="fi-FI" altLang="fi-FI" b="1" i="1" dirty="0" smtClean="0"/>
              <a:t> </a:t>
            </a:r>
            <a:r>
              <a:rPr lang="fi-FI" altLang="fi-FI" dirty="0" smtClean="0"/>
              <a:t>(W m</a:t>
            </a:r>
            <a:r>
              <a:rPr lang="fi-FI" altLang="fi-FI" baseline="30000" dirty="0" smtClean="0"/>
              <a:t>-3</a:t>
            </a:r>
            <a:r>
              <a:rPr lang="fi-FI" altLang="fi-FI" dirty="0" smtClean="0"/>
              <a:t>)</a:t>
            </a:r>
          </a:p>
          <a:p>
            <a:pPr eaLnBrk="1" hangingPunct="1"/>
            <a:r>
              <a:rPr lang="el-GR" altLang="fi-FI" b="1" i="1" dirty="0" smtClean="0">
                <a:cs typeface="Times New Roman" pitchFamily="18" charset="0"/>
              </a:rPr>
              <a:t>λ</a:t>
            </a:r>
            <a:r>
              <a:rPr lang="fi-FI" altLang="fi-FI" i="1" dirty="0" smtClean="0">
                <a:cs typeface="Times New Roman" pitchFamily="18" charset="0"/>
              </a:rPr>
              <a:t>  is </a:t>
            </a:r>
            <a:r>
              <a:rPr lang="fi-FI" altLang="fi-FI" b="1" i="1" dirty="0" err="1" smtClean="0"/>
              <a:t>thermal</a:t>
            </a:r>
            <a:r>
              <a:rPr lang="fi-FI" altLang="fi-FI" b="1" i="1" dirty="0" smtClean="0"/>
              <a:t> </a:t>
            </a:r>
            <a:r>
              <a:rPr lang="fi-FI" altLang="fi-FI" b="1" i="1" dirty="0" err="1"/>
              <a:t>conductivity</a:t>
            </a:r>
            <a:r>
              <a:rPr lang="fi-FI" altLang="fi-FI" b="1" i="1" dirty="0"/>
              <a:t> </a:t>
            </a:r>
            <a:r>
              <a:rPr lang="fi-FI" altLang="fi-FI" b="1" i="1" dirty="0" err="1" smtClean="0"/>
              <a:t>which</a:t>
            </a:r>
            <a:r>
              <a:rPr lang="fi-FI" altLang="fi-FI" b="1" i="1" dirty="0" smtClean="0"/>
              <a:t> </a:t>
            </a:r>
            <a:r>
              <a:rPr lang="fi-FI" altLang="fi-FI" dirty="0" err="1" smtClean="0"/>
              <a:t>expresses</a:t>
            </a:r>
            <a:r>
              <a:rPr lang="fi-FI" altLang="fi-FI" dirty="0" smtClean="0"/>
              <a:t> the </a:t>
            </a:r>
            <a:r>
              <a:rPr lang="fi-FI" altLang="fi-FI" dirty="0" err="1" smtClean="0"/>
              <a:t>ability</a:t>
            </a:r>
            <a:r>
              <a:rPr lang="fi-FI" altLang="fi-FI" dirty="0" smtClean="0"/>
              <a:t> of </a:t>
            </a:r>
            <a:r>
              <a:rPr lang="fi-FI" altLang="fi-FI" dirty="0" err="1" smtClean="0"/>
              <a:t>matter</a:t>
            </a:r>
            <a:r>
              <a:rPr lang="fi-FI" altLang="fi-FI" dirty="0" smtClean="0"/>
              <a:t> to </a:t>
            </a:r>
            <a:r>
              <a:rPr lang="fi-FI" altLang="fi-FI" dirty="0" err="1" smtClean="0"/>
              <a:t>conduct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heat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energy</a:t>
            </a:r>
            <a:r>
              <a:rPr lang="fi-FI" altLang="fi-FI" dirty="0" smtClean="0"/>
              <a:t> (</a:t>
            </a:r>
            <a:r>
              <a:rPr lang="fi-FI" altLang="fi-FI" dirty="0" err="1" smtClean="0"/>
              <a:t>unit</a:t>
            </a:r>
            <a:r>
              <a:rPr lang="fi-FI" altLang="fi-FI" dirty="0" smtClean="0"/>
              <a:t> </a:t>
            </a:r>
            <a:r>
              <a:rPr lang="fi-FI" altLang="fi-FI" dirty="0"/>
              <a:t>Wm</a:t>
            </a:r>
            <a:r>
              <a:rPr lang="fi-FI" altLang="fi-FI" baseline="30000" dirty="0"/>
              <a:t>-1</a:t>
            </a:r>
            <a:r>
              <a:rPr lang="fi-FI" altLang="fi-FI" dirty="0"/>
              <a:t>K</a:t>
            </a:r>
            <a:r>
              <a:rPr lang="fi-FI" altLang="fi-FI" baseline="30000" dirty="0"/>
              <a:t>-1</a:t>
            </a:r>
            <a:r>
              <a:rPr lang="fi-FI" altLang="fi-FI" dirty="0"/>
              <a:t>), </a:t>
            </a:r>
          </a:p>
          <a:p>
            <a:pPr eaLnBrk="1" hangingPunct="1">
              <a:buFont typeface="Arial" pitchFamily="34" charset="0"/>
              <a:buChar char="•"/>
            </a:pPr>
            <a:endParaRPr lang="fi-FI" altLang="fi-FI" dirty="0"/>
          </a:p>
          <a:p>
            <a:pPr eaLnBrk="1" hangingPunct="1"/>
            <a:r>
              <a:rPr lang="fi-FI" altLang="fi-FI" i="1" dirty="0" smtClean="0"/>
              <a:t>c</a:t>
            </a:r>
            <a:r>
              <a:rPr lang="fi-FI" altLang="fi-FI" b="1" dirty="0" smtClean="0"/>
              <a:t> is </a:t>
            </a:r>
            <a:r>
              <a:rPr lang="fi-FI" altLang="fi-FI" b="1" i="1" dirty="0" err="1"/>
              <a:t>s</a:t>
            </a:r>
            <a:r>
              <a:rPr lang="fi-FI" altLang="fi-FI" b="1" i="1" dirty="0" err="1" smtClean="0"/>
              <a:t>pecific</a:t>
            </a:r>
            <a:r>
              <a:rPr lang="fi-FI" altLang="fi-FI" b="1" i="1" dirty="0" smtClean="0"/>
              <a:t> </a:t>
            </a:r>
            <a:r>
              <a:rPr lang="fi-FI" altLang="fi-FI" b="1" i="1" dirty="0" err="1"/>
              <a:t>heat</a:t>
            </a:r>
            <a:r>
              <a:rPr lang="fi-FI" altLang="fi-FI" b="1" i="1" dirty="0"/>
              <a:t> </a:t>
            </a:r>
            <a:r>
              <a:rPr lang="fi-FI" altLang="fi-FI" b="1" i="1" dirty="0" err="1" smtClean="0"/>
              <a:t>capacity</a:t>
            </a:r>
            <a:r>
              <a:rPr lang="fi-FI" altLang="fi-FI" b="1" i="1" dirty="0" smtClean="0"/>
              <a:t> </a:t>
            </a:r>
            <a:r>
              <a:rPr lang="fi-FI" altLang="fi-FI" dirty="0" smtClean="0"/>
              <a:t>(</a:t>
            </a:r>
            <a:r>
              <a:rPr lang="fi-FI" altLang="fi-FI" dirty="0" err="1" smtClean="0"/>
              <a:t>unit</a:t>
            </a:r>
            <a:r>
              <a:rPr lang="fi-FI" altLang="fi-FI" dirty="0" smtClean="0"/>
              <a:t> </a:t>
            </a:r>
            <a:r>
              <a:rPr lang="fi-FI" altLang="fi-FI" dirty="0"/>
              <a:t>J kg</a:t>
            </a:r>
            <a:r>
              <a:rPr lang="fi-FI" altLang="fi-FI" baseline="30000" dirty="0"/>
              <a:t>-1</a:t>
            </a:r>
            <a:r>
              <a:rPr lang="fi-FI" altLang="fi-FI" dirty="0"/>
              <a:t>K</a:t>
            </a:r>
            <a:r>
              <a:rPr lang="fi-FI" altLang="fi-FI" baseline="30000" dirty="0"/>
              <a:t>-1</a:t>
            </a:r>
            <a:r>
              <a:rPr lang="fi-FI" altLang="fi-FI" dirty="0"/>
              <a:t>) </a:t>
            </a:r>
            <a:r>
              <a:rPr lang="fi-FI" altLang="fi-FI" dirty="0" err="1" smtClean="0"/>
              <a:t>which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expresses</a:t>
            </a:r>
            <a:r>
              <a:rPr lang="fi-FI" altLang="fi-FI" dirty="0" smtClean="0"/>
              <a:t> the </a:t>
            </a:r>
            <a:r>
              <a:rPr lang="fi-FI" altLang="fi-FI" dirty="0" err="1" smtClean="0"/>
              <a:t>ability</a:t>
            </a:r>
            <a:r>
              <a:rPr lang="fi-FI" altLang="fi-FI" dirty="0" smtClean="0"/>
              <a:t> of </a:t>
            </a:r>
            <a:r>
              <a:rPr lang="fi-FI" altLang="fi-FI" dirty="0" err="1" smtClean="0"/>
              <a:t>matter</a:t>
            </a:r>
            <a:r>
              <a:rPr lang="fi-FI" altLang="fi-FI" dirty="0" smtClean="0"/>
              <a:t> to </a:t>
            </a:r>
            <a:r>
              <a:rPr lang="fi-FI" altLang="fi-FI" dirty="0" err="1" smtClean="0"/>
              <a:t>store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heat</a:t>
            </a:r>
            <a:endParaRPr lang="fi-FI" altLang="fi-FI" dirty="0"/>
          </a:p>
          <a:p>
            <a:pPr eaLnBrk="1" hangingPunct="1"/>
            <a:endParaRPr lang="fi-FI" altLang="fi-FI" b="1" i="1" dirty="0" smtClean="0"/>
          </a:p>
          <a:p>
            <a:pPr eaLnBrk="1" hangingPunct="1"/>
            <a:r>
              <a:rPr lang="fi-FI" altLang="fi-FI" i="1" dirty="0" smtClean="0"/>
              <a:t>s</a:t>
            </a:r>
            <a:r>
              <a:rPr lang="fi-FI" altLang="fi-FI" b="1" i="1" dirty="0" smtClean="0"/>
              <a:t> is </a:t>
            </a:r>
            <a:r>
              <a:rPr lang="fi-FI" altLang="fi-FI" b="1" i="1" dirty="0" err="1"/>
              <a:t>d</a:t>
            </a:r>
            <a:r>
              <a:rPr lang="fi-FI" altLang="fi-FI" b="1" i="1" dirty="0" err="1" smtClean="0"/>
              <a:t>iffusivity</a:t>
            </a:r>
            <a:r>
              <a:rPr lang="fi-FI" altLang="fi-FI" b="1" i="1" dirty="0" smtClean="0"/>
              <a:t> </a:t>
            </a:r>
            <a:r>
              <a:rPr lang="fi-FI" altLang="fi-FI" dirty="0" smtClean="0"/>
              <a:t>(</a:t>
            </a:r>
            <a:r>
              <a:rPr lang="fi-FI" altLang="fi-FI" dirty="0" err="1" smtClean="0"/>
              <a:t>unit</a:t>
            </a:r>
            <a:r>
              <a:rPr lang="fi-FI" altLang="fi-FI" dirty="0" smtClean="0"/>
              <a:t> m</a:t>
            </a:r>
            <a:r>
              <a:rPr lang="fi-FI" altLang="fi-FI" baseline="30000" dirty="0" smtClean="0"/>
              <a:t>2</a:t>
            </a:r>
            <a:r>
              <a:rPr lang="fi-FI" altLang="fi-FI" dirty="0" smtClean="0"/>
              <a:t>s</a:t>
            </a:r>
            <a:r>
              <a:rPr lang="fi-FI" altLang="fi-FI" baseline="30000" dirty="0" smtClean="0"/>
              <a:t>-1</a:t>
            </a:r>
            <a:r>
              <a:rPr lang="fi-FI" altLang="fi-FI" dirty="0"/>
              <a:t>) </a:t>
            </a:r>
            <a:r>
              <a:rPr lang="fi-FI" altLang="fi-FI" dirty="0" err="1" smtClean="0"/>
              <a:t>expresses</a:t>
            </a:r>
            <a:r>
              <a:rPr lang="fi-FI" altLang="fi-FI" dirty="0" smtClean="0"/>
              <a:t> the </a:t>
            </a:r>
            <a:r>
              <a:rPr lang="fi-FI" altLang="fi-FI" dirty="0" err="1" smtClean="0"/>
              <a:t>ability</a:t>
            </a:r>
            <a:r>
              <a:rPr lang="fi-FI" altLang="fi-FI" dirty="0" smtClean="0"/>
              <a:t> of </a:t>
            </a:r>
            <a:r>
              <a:rPr lang="fi-FI" altLang="fi-FI" dirty="0" err="1" smtClean="0"/>
              <a:t>matter</a:t>
            </a:r>
            <a:r>
              <a:rPr lang="fi-FI" altLang="fi-FI" dirty="0" smtClean="0"/>
              <a:t> to </a:t>
            </a:r>
            <a:r>
              <a:rPr lang="fi-FI" altLang="fi-FI" dirty="0" err="1" smtClean="0"/>
              <a:t>react</a:t>
            </a:r>
            <a:r>
              <a:rPr lang="fi-FI" altLang="fi-FI" dirty="0" smtClean="0"/>
              <a:t> for </a:t>
            </a:r>
            <a:r>
              <a:rPr lang="fi-FI" altLang="fi-FI" dirty="0" err="1" smtClean="0"/>
              <a:t>temperature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changes</a:t>
            </a:r>
            <a:endParaRPr lang="en-US" altLang="fi-FI" dirty="0"/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621202"/>
              </p:ext>
            </p:extLst>
          </p:nvPr>
        </p:nvGraphicFramePr>
        <p:xfrm>
          <a:off x="3585452" y="5813646"/>
          <a:ext cx="9429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Equation" r:id="rId5" imgW="457200" imgH="419100" progId="Equation.3">
                  <p:embed/>
                </p:oleObj>
              </mc:Choice>
              <mc:Fallback>
                <p:oleObj name="Equation" r:id="rId5" imgW="457200" imgH="4191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5452" y="5813646"/>
                        <a:ext cx="942975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83756" y="177104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F-2 in 1D </a:t>
            </a:r>
            <a:endParaRPr lang="fi-FI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605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>
            <a:off x="1475656" y="2466093"/>
            <a:ext cx="4248472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475656" y="2466093"/>
            <a:ext cx="0" cy="357782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14350" y="2610109"/>
            <a:ext cx="1821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Temperature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37153" y="6063679"/>
            <a:ext cx="970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/>
              <a:t>Depth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11760" y="2034045"/>
            <a:ext cx="50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 smtClean="0"/>
              <a:t> T</a:t>
            </a:r>
            <a:r>
              <a:rPr lang="fi-FI" i="1" baseline="-25000" dirty="0" smtClean="0"/>
              <a:t>0</a:t>
            </a:r>
            <a:endParaRPr lang="en-US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947606" y="260648"/>
            <a:ext cx="78728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 smtClean="0"/>
              <a:t>Paleoclimatic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effects</a:t>
            </a:r>
            <a:r>
              <a:rPr lang="fi-FI" sz="2400" b="1" dirty="0" smtClean="0"/>
              <a:t> on </a:t>
            </a:r>
            <a:r>
              <a:rPr lang="fi-FI" sz="2400" b="1" dirty="0" err="1" smtClean="0"/>
              <a:t>subsurface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temperatures</a:t>
            </a:r>
            <a:endParaRPr lang="fi-FI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Variations</a:t>
            </a:r>
            <a:r>
              <a:rPr lang="fi-FI" dirty="0" smtClean="0"/>
              <a:t> in </a:t>
            </a:r>
            <a:r>
              <a:rPr lang="fi-FI" dirty="0" err="1"/>
              <a:t>g</a:t>
            </a:r>
            <a:r>
              <a:rPr lang="fi-FI" dirty="0" err="1" smtClean="0"/>
              <a:t>round</a:t>
            </a:r>
            <a:r>
              <a:rPr lang="fi-FI" dirty="0" smtClean="0"/>
              <a:t> </a:t>
            </a:r>
            <a:r>
              <a:rPr lang="fi-FI" dirty="0" err="1" smtClean="0"/>
              <a:t>surface</a:t>
            </a:r>
            <a:r>
              <a:rPr lang="fi-FI" dirty="0" smtClean="0"/>
              <a:t> </a:t>
            </a:r>
            <a:r>
              <a:rPr lang="fi-FI" dirty="0" err="1" smtClean="0"/>
              <a:t>temperature</a:t>
            </a:r>
            <a:r>
              <a:rPr lang="fi-FI" dirty="0" smtClean="0"/>
              <a:t> </a:t>
            </a:r>
            <a:r>
              <a:rPr lang="fi-FI" dirty="0" err="1" smtClean="0"/>
              <a:t>diffuse</a:t>
            </a:r>
            <a:r>
              <a:rPr lang="fi-FI" dirty="0" smtClean="0"/>
              <a:t> </a:t>
            </a:r>
            <a:r>
              <a:rPr lang="fi-FI" dirty="0" err="1" smtClean="0"/>
              <a:t>downward</a:t>
            </a:r>
            <a:r>
              <a:rPr lang="fi-FI" dirty="0" smtClean="0"/>
              <a:t> and </a:t>
            </a:r>
            <a:r>
              <a:rPr lang="fi-FI" dirty="0" err="1" smtClean="0"/>
              <a:t>attenuate</a:t>
            </a:r>
            <a:r>
              <a:rPr lang="fi-FI" dirty="0" smtClean="0"/>
              <a:t> in </a:t>
            </a:r>
            <a:r>
              <a:rPr lang="fi-FI" dirty="0" err="1" smtClean="0"/>
              <a:t>amplitude</a:t>
            </a: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Temperatures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transient</a:t>
            </a:r>
            <a:r>
              <a:rPr lang="fi-FI" dirty="0" smtClean="0"/>
              <a:t> and </a:t>
            </a:r>
            <a:r>
              <a:rPr lang="fi-FI" dirty="0" err="1" smtClean="0"/>
              <a:t>do</a:t>
            </a:r>
            <a:r>
              <a:rPr lang="fi-FI" dirty="0" smtClean="0"/>
              <a:t> </a:t>
            </a:r>
            <a:r>
              <a:rPr lang="fi-FI" dirty="0" err="1" smtClean="0"/>
              <a:t>not</a:t>
            </a:r>
            <a:r>
              <a:rPr lang="fi-FI" dirty="0" smtClean="0"/>
              <a:t> </a:t>
            </a:r>
            <a:r>
              <a:rPr lang="fi-FI" dirty="0" err="1" smtClean="0"/>
              <a:t>represent</a:t>
            </a:r>
            <a:r>
              <a:rPr lang="fi-FI" dirty="0" smtClean="0"/>
              <a:t> </a:t>
            </a:r>
            <a:r>
              <a:rPr lang="fi-FI" dirty="0" err="1" smtClean="0"/>
              <a:t>steady-state</a:t>
            </a:r>
            <a:r>
              <a:rPr lang="fi-FI" dirty="0" smtClean="0"/>
              <a:t> </a:t>
            </a:r>
            <a:r>
              <a:rPr lang="fi-FI" dirty="0" err="1" smtClean="0"/>
              <a:t>conditions</a:t>
            </a:r>
            <a:endParaRPr lang="fi-FI" dirty="0"/>
          </a:p>
        </p:txBody>
      </p:sp>
      <p:sp>
        <p:nvSpPr>
          <p:cNvPr id="21" name="Freeform 20"/>
          <p:cNvSpPr/>
          <p:nvPr/>
        </p:nvSpPr>
        <p:spPr>
          <a:xfrm>
            <a:off x="3347864" y="2474769"/>
            <a:ext cx="1940338" cy="3561527"/>
          </a:xfrm>
          <a:custGeom>
            <a:avLst/>
            <a:gdLst>
              <a:gd name="connsiteX0" fmla="*/ 0 w 3088217"/>
              <a:gd name="connsiteY0" fmla="*/ 0 h 2681817"/>
              <a:gd name="connsiteX1" fmla="*/ 546100 w 3088217"/>
              <a:gd name="connsiteY1" fmla="*/ 393700 h 2681817"/>
              <a:gd name="connsiteX2" fmla="*/ 1244600 w 3088217"/>
              <a:gd name="connsiteY2" fmla="*/ 965200 h 2681817"/>
              <a:gd name="connsiteX3" fmla="*/ 1993900 w 3088217"/>
              <a:gd name="connsiteY3" fmla="*/ 1625600 h 2681817"/>
              <a:gd name="connsiteX4" fmla="*/ 2603500 w 3088217"/>
              <a:gd name="connsiteY4" fmla="*/ 2209800 h 2681817"/>
              <a:gd name="connsiteX5" fmla="*/ 3009900 w 3088217"/>
              <a:gd name="connsiteY5" fmla="*/ 2603500 h 2681817"/>
              <a:gd name="connsiteX6" fmla="*/ 3073400 w 3088217"/>
              <a:gd name="connsiteY6" fmla="*/ 2679700 h 2681817"/>
              <a:gd name="connsiteX7" fmla="*/ 3073400 w 3088217"/>
              <a:gd name="connsiteY7" fmla="*/ 2679700 h 2681817"/>
              <a:gd name="connsiteX8" fmla="*/ 3073400 w 3088217"/>
              <a:gd name="connsiteY8" fmla="*/ 2679700 h 2681817"/>
              <a:gd name="connsiteX0" fmla="*/ 0 w 3141246"/>
              <a:gd name="connsiteY0" fmla="*/ 0 h 2755900"/>
              <a:gd name="connsiteX1" fmla="*/ 546100 w 3141246"/>
              <a:gd name="connsiteY1" fmla="*/ 393700 h 2755900"/>
              <a:gd name="connsiteX2" fmla="*/ 1244600 w 3141246"/>
              <a:gd name="connsiteY2" fmla="*/ 965200 h 2755900"/>
              <a:gd name="connsiteX3" fmla="*/ 1993900 w 3141246"/>
              <a:gd name="connsiteY3" fmla="*/ 1625600 h 2755900"/>
              <a:gd name="connsiteX4" fmla="*/ 2603500 w 3141246"/>
              <a:gd name="connsiteY4" fmla="*/ 2209800 h 2755900"/>
              <a:gd name="connsiteX5" fmla="*/ 3009900 w 3141246"/>
              <a:gd name="connsiteY5" fmla="*/ 2603500 h 2755900"/>
              <a:gd name="connsiteX6" fmla="*/ 3073400 w 3141246"/>
              <a:gd name="connsiteY6" fmla="*/ 2679700 h 2755900"/>
              <a:gd name="connsiteX7" fmla="*/ 3073400 w 3141246"/>
              <a:gd name="connsiteY7" fmla="*/ 2679700 h 2755900"/>
              <a:gd name="connsiteX8" fmla="*/ 3141246 w 3141246"/>
              <a:gd name="connsiteY8" fmla="*/ 2755900 h 275590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3009900 w 3158207"/>
              <a:gd name="connsiteY5" fmla="*/ 2603500 h 2753360"/>
              <a:gd name="connsiteX6" fmla="*/ 3073400 w 3158207"/>
              <a:gd name="connsiteY6" fmla="*/ 2679700 h 2753360"/>
              <a:gd name="connsiteX7" fmla="*/ 3073400 w 3158207"/>
              <a:gd name="connsiteY7" fmla="*/ 267970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3009900 w 3158207"/>
              <a:gd name="connsiteY5" fmla="*/ 2603500 h 2753360"/>
              <a:gd name="connsiteX6" fmla="*/ 3073400 w 3158207"/>
              <a:gd name="connsiteY6" fmla="*/ 2679700 h 2753360"/>
              <a:gd name="connsiteX7" fmla="*/ 3094602 w 3158207"/>
              <a:gd name="connsiteY7" fmla="*/ 268224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933574 w 3158207"/>
              <a:gd name="connsiteY5" fmla="*/ 2522220 h 2753360"/>
              <a:gd name="connsiteX6" fmla="*/ 3073400 w 3158207"/>
              <a:gd name="connsiteY6" fmla="*/ 2679700 h 2753360"/>
              <a:gd name="connsiteX7" fmla="*/ 3094602 w 3158207"/>
              <a:gd name="connsiteY7" fmla="*/ 268224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933574 w 3158207"/>
              <a:gd name="connsiteY5" fmla="*/ 2522220 h 2753360"/>
              <a:gd name="connsiteX6" fmla="*/ 3073400 w 3158207"/>
              <a:gd name="connsiteY6" fmla="*/ 26797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933574 w 3158207"/>
              <a:gd name="connsiteY5" fmla="*/ 2522220 h 2753360"/>
              <a:gd name="connsiteX6" fmla="*/ 2997075 w 3158207"/>
              <a:gd name="connsiteY6" fmla="*/ 259588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933574 w 3158207"/>
              <a:gd name="connsiteY5" fmla="*/ 252222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863609 w 3158207"/>
              <a:gd name="connsiteY5" fmla="*/ 246888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441339 w 3158207"/>
              <a:gd name="connsiteY1" fmla="*/ 608853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863609 w 3158207"/>
              <a:gd name="connsiteY5" fmla="*/ 246888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441339 w 3158207"/>
              <a:gd name="connsiteY1" fmla="*/ 608853 h 2753360"/>
              <a:gd name="connsiteX2" fmla="*/ 1304463 w 3158207"/>
              <a:gd name="connsiteY2" fmla="*/ 1278965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863609 w 3158207"/>
              <a:gd name="connsiteY5" fmla="*/ 246888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441339 w 3158207"/>
              <a:gd name="connsiteY1" fmla="*/ 608853 h 2753360"/>
              <a:gd name="connsiteX2" fmla="*/ 1304463 w 3158207"/>
              <a:gd name="connsiteY2" fmla="*/ 1278965 h 2753360"/>
              <a:gd name="connsiteX3" fmla="*/ 2233353 w 3158207"/>
              <a:gd name="connsiteY3" fmla="*/ 1984188 h 2753360"/>
              <a:gd name="connsiteX4" fmla="*/ 2603500 w 3158207"/>
              <a:gd name="connsiteY4" fmla="*/ 2209800 h 2753360"/>
              <a:gd name="connsiteX5" fmla="*/ 2863609 w 3158207"/>
              <a:gd name="connsiteY5" fmla="*/ 246888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441339 w 3158207"/>
              <a:gd name="connsiteY1" fmla="*/ 608853 h 2753360"/>
              <a:gd name="connsiteX2" fmla="*/ 1304463 w 3158207"/>
              <a:gd name="connsiteY2" fmla="*/ 1278965 h 2753360"/>
              <a:gd name="connsiteX3" fmla="*/ 2233353 w 3158207"/>
              <a:gd name="connsiteY3" fmla="*/ 1984188 h 2753360"/>
              <a:gd name="connsiteX4" fmla="*/ 2723227 w 3158207"/>
              <a:gd name="connsiteY4" fmla="*/ 2398059 h 2753360"/>
              <a:gd name="connsiteX5" fmla="*/ 2863609 w 3158207"/>
              <a:gd name="connsiteY5" fmla="*/ 246888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441339 w 3158207"/>
              <a:gd name="connsiteY1" fmla="*/ 608853 h 2753360"/>
              <a:gd name="connsiteX2" fmla="*/ 1304463 w 3158207"/>
              <a:gd name="connsiteY2" fmla="*/ 1278965 h 2753360"/>
              <a:gd name="connsiteX3" fmla="*/ 2233353 w 3158207"/>
              <a:gd name="connsiteY3" fmla="*/ 1984188 h 2753360"/>
              <a:gd name="connsiteX4" fmla="*/ 2723227 w 3158207"/>
              <a:gd name="connsiteY4" fmla="*/ 2398059 h 2753360"/>
              <a:gd name="connsiteX5" fmla="*/ 2923473 w 3158207"/>
              <a:gd name="connsiteY5" fmla="*/ 2603351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592215"/>
              <a:gd name="connsiteY0" fmla="*/ 0 h 3111948"/>
              <a:gd name="connsiteX1" fmla="*/ 441339 w 3592215"/>
              <a:gd name="connsiteY1" fmla="*/ 608853 h 3111948"/>
              <a:gd name="connsiteX2" fmla="*/ 1304463 w 3592215"/>
              <a:gd name="connsiteY2" fmla="*/ 1278965 h 3111948"/>
              <a:gd name="connsiteX3" fmla="*/ 2233353 w 3592215"/>
              <a:gd name="connsiteY3" fmla="*/ 1984188 h 3111948"/>
              <a:gd name="connsiteX4" fmla="*/ 2723227 w 3592215"/>
              <a:gd name="connsiteY4" fmla="*/ 2398059 h 3111948"/>
              <a:gd name="connsiteX5" fmla="*/ 2923473 w 3592215"/>
              <a:gd name="connsiteY5" fmla="*/ 2603351 h 3111948"/>
              <a:gd name="connsiteX6" fmla="*/ 3003436 w 3592215"/>
              <a:gd name="connsiteY6" fmla="*/ 2603500 h 3111948"/>
              <a:gd name="connsiteX7" fmla="*/ 3111564 w 3592215"/>
              <a:gd name="connsiteY7" fmla="*/ 2702560 h 3111948"/>
              <a:gd name="connsiteX8" fmla="*/ 3592215 w 3592215"/>
              <a:gd name="connsiteY8" fmla="*/ 3111948 h 3111948"/>
              <a:gd name="connsiteX0" fmla="*/ 0 w 3592215"/>
              <a:gd name="connsiteY0" fmla="*/ 0 h 3111948"/>
              <a:gd name="connsiteX1" fmla="*/ 441339 w 3592215"/>
              <a:gd name="connsiteY1" fmla="*/ 608853 h 3111948"/>
              <a:gd name="connsiteX2" fmla="*/ 1304463 w 3592215"/>
              <a:gd name="connsiteY2" fmla="*/ 1278965 h 3111948"/>
              <a:gd name="connsiteX3" fmla="*/ 2233353 w 3592215"/>
              <a:gd name="connsiteY3" fmla="*/ 1984188 h 3111948"/>
              <a:gd name="connsiteX4" fmla="*/ 2723227 w 3592215"/>
              <a:gd name="connsiteY4" fmla="*/ 2398059 h 3111948"/>
              <a:gd name="connsiteX5" fmla="*/ 2923473 w 3592215"/>
              <a:gd name="connsiteY5" fmla="*/ 2603351 h 3111948"/>
              <a:gd name="connsiteX6" fmla="*/ 3033366 w 3592215"/>
              <a:gd name="connsiteY6" fmla="*/ 2621430 h 3111948"/>
              <a:gd name="connsiteX7" fmla="*/ 3111564 w 3592215"/>
              <a:gd name="connsiteY7" fmla="*/ 2702560 h 3111948"/>
              <a:gd name="connsiteX8" fmla="*/ 3592215 w 3592215"/>
              <a:gd name="connsiteY8" fmla="*/ 3111948 h 3111948"/>
              <a:gd name="connsiteX0" fmla="*/ 0 w 3592215"/>
              <a:gd name="connsiteY0" fmla="*/ 0 h 3111948"/>
              <a:gd name="connsiteX1" fmla="*/ 441339 w 3592215"/>
              <a:gd name="connsiteY1" fmla="*/ 608853 h 3111948"/>
              <a:gd name="connsiteX2" fmla="*/ 1304463 w 3592215"/>
              <a:gd name="connsiteY2" fmla="*/ 1278965 h 3111948"/>
              <a:gd name="connsiteX3" fmla="*/ 2233353 w 3592215"/>
              <a:gd name="connsiteY3" fmla="*/ 1984188 h 3111948"/>
              <a:gd name="connsiteX4" fmla="*/ 2723227 w 3592215"/>
              <a:gd name="connsiteY4" fmla="*/ 2398059 h 3111948"/>
              <a:gd name="connsiteX5" fmla="*/ 3033366 w 3592215"/>
              <a:gd name="connsiteY5" fmla="*/ 2621430 h 3111948"/>
              <a:gd name="connsiteX6" fmla="*/ 3111564 w 3592215"/>
              <a:gd name="connsiteY6" fmla="*/ 2702560 h 3111948"/>
              <a:gd name="connsiteX7" fmla="*/ 3592215 w 3592215"/>
              <a:gd name="connsiteY7" fmla="*/ 3111948 h 3111948"/>
              <a:gd name="connsiteX0" fmla="*/ 0 w 3592215"/>
              <a:gd name="connsiteY0" fmla="*/ 0 h 3111948"/>
              <a:gd name="connsiteX1" fmla="*/ 441339 w 3592215"/>
              <a:gd name="connsiteY1" fmla="*/ 608853 h 3111948"/>
              <a:gd name="connsiteX2" fmla="*/ 1259566 w 3592215"/>
              <a:gd name="connsiteY2" fmla="*/ 1341718 h 3111948"/>
              <a:gd name="connsiteX3" fmla="*/ 2233353 w 3592215"/>
              <a:gd name="connsiteY3" fmla="*/ 1984188 h 3111948"/>
              <a:gd name="connsiteX4" fmla="*/ 2723227 w 3592215"/>
              <a:gd name="connsiteY4" fmla="*/ 2398059 h 3111948"/>
              <a:gd name="connsiteX5" fmla="*/ 3033366 w 3592215"/>
              <a:gd name="connsiteY5" fmla="*/ 2621430 h 3111948"/>
              <a:gd name="connsiteX6" fmla="*/ 3111564 w 3592215"/>
              <a:gd name="connsiteY6" fmla="*/ 2702560 h 3111948"/>
              <a:gd name="connsiteX7" fmla="*/ 3592215 w 3592215"/>
              <a:gd name="connsiteY7" fmla="*/ 3111948 h 3111948"/>
              <a:gd name="connsiteX0" fmla="*/ 0 w 3592215"/>
              <a:gd name="connsiteY0" fmla="*/ 0 h 3111948"/>
              <a:gd name="connsiteX1" fmla="*/ 441339 w 3592215"/>
              <a:gd name="connsiteY1" fmla="*/ 608853 h 3111948"/>
              <a:gd name="connsiteX2" fmla="*/ 1259566 w 3592215"/>
              <a:gd name="connsiteY2" fmla="*/ 1341718 h 3111948"/>
              <a:gd name="connsiteX3" fmla="*/ 2173490 w 3592215"/>
              <a:gd name="connsiteY3" fmla="*/ 2064870 h 3111948"/>
              <a:gd name="connsiteX4" fmla="*/ 2723227 w 3592215"/>
              <a:gd name="connsiteY4" fmla="*/ 2398059 h 3111948"/>
              <a:gd name="connsiteX5" fmla="*/ 3033366 w 3592215"/>
              <a:gd name="connsiteY5" fmla="*/ 2621430 h 3111948"/>
              <a:gd name="connsiteX6" fmla="*/ 3111564 w 3592215"/>
              <a:gd name="connsiteY6" fmla="*/ 2702560 h 3111948"/>
              <a:gd name="connsiteX7" fmla="*/ 3592215 w 3592215"/>
              <a:gd name="connsiteY7" fmla="*/ 3111948 h 3111948"/>
              <a:gd name="connsiteX0" fmla="*/ 0 w 3592215"/>
              <a:gd name="connsiteY0" fmla="*/ 0 h 3111948"/>
              <a:gd name="connsiteX1" fmla="*/ 441339 w 3592215"/>
              <a:gd name="connsiteY1" fmla="*/ 608853 h 3111948"/>
              <a:gd name="connsiteX2" fmla="*/ 1259566 w 3592215"/>
              <a:gd name="connsiteY2" fmla="*/ 1341718 h 3111948"/>
              <a:gd name="connsiteX3" fmla="*/ 2173490 w 3592215"/>
              <a:gd name="connsiteY3" fmla="*/ 2064870 h 3111948"/>
              <a:gd name="connsiteX4" fmla="*/ 2738191 w 3592215"/>
              <a:gd name="connsiteY4" fmla="*/ 2541494 h 3111948"/>
              <a:gd name="connsiteX5" fmla="*/ 3033366 w 3592215"/>
              <a:gd name="connsiteY5" fmla="*/ 2621430 h 3111948"/>
              <a:gd name="connsiteX6" fmla="*/ 3111564 w 3592215"/>
              <a:gd name="connsiteY6" fmla="*/ 2702560 h 3111948"/>
              <a:gd name="connsiteX7" fmla="*/ 3592215 w 3592215"/>
              <a:gd name="connsiteY7" fmla="*/ 3111948 h 3111948"/>
              <a:gd name="connsiteX0" fmla="*/ 0 w 3592215"/>
              <a:gd name="connsiteY0" fmla="*/ 0 h 3111948"/>
              <a:gd name="connsiteX1" fmla="*/ 441339 w 3592215"/>
              <a:gd name="connsiteY1" fmla="*/ 608853 h 3111948"/>
              <a:gd name="connsiteX2" fmla="*/ 1259566 w 3592215"/>
              <a:gd name="connsiteY2" fmla="*/ 1341718 h 3111948"/>
              <a:gd name="connsiteX3" fmla="*/ 2173490 w 3592215"/>
              <a:gd name="connsiteY3" fmla="*/ 2064870 h 3111948"/>
              <a:gd name="connsiteX4" fmla="*/ 2738191 w 3592215"/>
              <a:gd name="connsiteY4" fmla="*/ 2541494 h 3111948"/>
              <a:gd name="connsiteX5" fmla="*/ 3111564 w 3592215"/>
              <a:gd name="connsiteY5" fmla="*/ 2702560 h 3111948"/>
              <a:gd name="connsiteX6" fmla="*/ 3592215 w 3592215"/>
              <a:gd name="connsiteY6" fmla="*/ 3111948 h 3111948"/>
              <a:gd name="connsiteX0" fmla="*/ 0 w 3592215"/>
              <a:gd name="connsiteY0" fmla="*/ 0 h 3111948"/>
              <a:gd name="connsiteX1" fmla="*/ 441339 w 3592215"/>
              <a:gd name="connsiteY1" fmla="*/ 608853 h 3111948"/>
              <a:gd name="connsiteX2" fmla="*/ 1259566 w 3592215"/>
              <a:gd name="connsiteY2" fmla="*/ 1341718 h 3111948"/>
              <a:gd name="connsiteX3" fmla="*/ 2173490 w 3592215"/>
              <a:gd name="connsiteY3" fmla="*/ 2064870 h 3111948"/>
              <a:gd name="connsiteX4" fmla="*/ 2738191 w 3592215"/>
              <a:gd name="connsiteY4" fmla="*/ 2541494 h 3111948"/>
              <a:gd name="connsiteX5" fmla="*/ 3186393 w 3592215"/>
              <a:gd name="connsiteY5" fmla="*/ 2890818 h 3111948"/>
              <a:gd name="connsiteX6" fmla="*/ 3592215 w 3592215"/>
              <a:gd name="connsiteY6" fmla="*/ 3111948 h 3111948"/>
              <a:gd name="connsiteX0" fmla="*/ 0 w 3951394"/>
              <a:gd name="connsiteY0" fmla="*/ 0 h 3569148"/>
              <a:gd name="connsiteX1" fmla="*/ 441339 w 3951394"/>
              <a:gd name="connsiteY1" fmla="*/ 608853 h 3569148"/>
              <a:gd name="connsiteX2" fmla="*/ 1259566 w 3951394"/>
              <a:gd name="connsiteY2" fmla="*/ 1341718 h 3569148"/>
              <a:gd name="connsiteX3" fmla="*/ 2173490 w 3951394"/>
              <a:gd name="connsiteY3" fmla="*/ 2064870 h 3569148"/>
              <a:gd name="connsiteX4" fmla="*/ 2738191 w 3951394"/>
              <a:gd name="connsiteY4" fmla="*/ 2541494 h 3569148"/>
              <a:gd name="connsiteX5" fmla="*/ 3186393 w 3951394"/>
              <a:gd name="connsiteY5" fmla="*/ 2890818 h 3569148"/>
              <a:gd name="connsiteX6" fmla="*/ 3951394 w 3951394"/>
              <a:gd name="connsiteY6" fmla="*/ 3569148 h 3569148"/>
              <a:gd name="connsiteX0" fmla="*/ 287319 w 3520355"/>
              <a:gd name="connsiteY0" fmla="*/ 0 h 3542254"/>
              <a:gd name="connsiteX1" fmla="*/ 10300 w 3520355"/>
              <a:gd name="connsiteY1" fmla="*/ 581959 h 3542254"/>
              <a:gd name="connsiteX2" fmla="*/ 828527 w 3520355"/>
              <a:gd name="connsiteY2" fmla="*/ 1314824 h 3542254"/>
              <a:gd name="connsiteX3" fmla="*/ 1742451 w 3520355"/>
              <a:gd name="connsiteY3" fmla="*/ 2037976 h 3542254"/>
              <a:gd name="connsiteX4" fmla="*/ 2307152 w 3520355"/>
              <a:gd name="connsiteY4" fmla="*/ 2514600 h 3542254"/>
              <a:gd name="connsiteX5" fmla="*/ 2755354 w 3520355"/>
              <a:gd name="connsiteY5" fmla="*/ 2863924 h 3542254"/>
              <a:gd name="connsiteX6" fmla="*/ 3520355 w 3520355"/>
              <a:gd name="connsiteY6" fmla="*/ 3542254 h 3542254"/>
              <a:gd name="connsiteX0" fmla="*/ 304155 w 3537191"/>
              <a:gd name="connsiteY0" fmla="*/ 0 h 3542254"/>
              <a:gd name="connsiteX1" fmla="*/ 205560 w 3537191"/>
              <a:gd name="connsiteY1" fmla="*/ 216766 h 3542254"/>
              <a:gd name="connsiteX2" fmla="*/ 27136 w 3537191"/>
              <a:gd name="connsiteY2" fmla="*/ 581959 h 3542254"/>
              <a:gd name="connsiteX3" fmla="*/ 845363 w 3537191"/>
              <a:gd name="connsiteY3" fmla="*/ 1314824 h 3542254"/>
              <a:gd name="connsiteX4" fmla="*/ 1759287 w 3537191"/>
              <a:gd name="connsiteY4" fmla="*/ 2037976 h 3542254"/>
              <a:gd name="connsiteX5" fmla="*/ 2323988 w 3537191"/>
              <a:gd name="connsiteY5" fmla="*/ 2514600 h 3542254"/>
              <a:gd name="connsiteX6" fmla="*/ 2772190 w 3537191"/>
              <a:gd name="connsiteY6" fmla="*/ 2863924 h 3542254"/>
              <a:gd name="connsiteX7" fmla="*/ 3537191 w 3537191"/>
              <a:gd name="connsiteY7" fmla="*/ 3542254 h 3542254"/>
              <a:gd name="connsiteX0" fmla="*/ 311460 w 3544496"/>
              <a:gd name="connsiteY0" fmla="*/ 0 h 3542254"/>
              <a:gd name="connsiteX1" fmla="*/ 212865 w 3544496"/>
              <a:gd name="connsiteY1" fmla="*/ 216766 h 3542254"/>
              <a:gd name="connsiteX2" fmla="*/ 34441 w 3544496"/>
              <a:gd name="connsiteY2" fmla="*/ 581959 h 3542254"/>
              <a:gd name="connsiteX3" fmla="*/ 852668 w 3544496"/>
              <a:gd name="connsiteY3" fmla="*/ 1314824 h 3542254"/>
              <a:gd name="connsiteX4" fmla="*/ 1766592 w 3544496"/>
              <a:gd name="connsiteY4" fmla="*/ 2037976 h 3542254"/>
              <a:gd name="connsiteX5" fmla="*/ 2331293 w 3544496"/>
              <a:gd name="connsiteY5" fmla="*/ 2514600 h 3542254"/>
              <a:gd name="connsiteX6" fmla="*/ 2779495 w 3544496"/>
              <a:gd name="connsiteY6" fmla="*/ 2863924 h 3542254"/>
              <a:gd name="connsiteX7" fmla="*/ 3544496 w 3544496"/>
              <a:gd name="connsiteY7" fmla="*/ 3542254 h 3542254"/>
              <a:gd name="connsiteX0" fmla="*/ 352264 w 3585300"/>
              <a:gd name="connsiteY0" fmla="*/ 0 h 3542254"/>
              <a:gd name="connsiteX1" fmla="*/ 118977 w 3585300"/>
              <a:gd name="connsiteY1" fmla="*/ 198837 h 3542254"/>
              <a:gd name="connsiteX2" fmla="*/ 75245 w 3585300"/>
              <a:gd name="connsiteY2" fmla="*/ 581959 h 3542254"/>
              <a:gd name="connsiteX3" fmla="*/ 893472 w 3585300"/>
              <a:gd name="connsiteY3" fmla="*/ 1314824 h 3542254"/>
              <a:gd name="connsiteX4" fmla="*/ 1807396 w 3585300"/>
              <a:gd name="connsiteY4" fmla="*/ 2037976 h 3542254"/>
              <a:gd name="connsiteX5" fmla="*/ 2372097 w 3585300"/>
              <a:gd name="connsiteY5" fmla="*/ 2514600 h 3542254"/>
              <a:gd name="connsiteX6" fmla="*/ 2820299 w 3585300"/>
              <a:gd name="connsiteY6" fmla="*/ 2863924 h 3542254"/>
              <a:gd name="connsiteX7" fmla="*/ 3585300 w 3585300"/>
              <a:gd name="connsiteY7" fmla="*/ 3542254 h 3542254"/>
              <a:gd name="connsiteX0" fmla="*/ 356813 w 3589849"/>
              <a:gd name="connsiteY0" fmla="*/ 0 h 3542254"/>
              <a:gd name="connsiteX1" fmla="*/ 123526 w 3589849"/>
              <a:gd name="connsiteY1" fmla="*/ 198837 h 3542254"/>
              <a:gd name="connsiteX2" fmla="*/ 79794 w 3589849"/>
              <a:gd name="connsiteY2" fmla="*/ 581959 h 3542254"/>
              <a:gd name="connsiteX3" fmla="*/ 898021 w 3589849"/>
              <a:gd name="connsiteY3" fmla="*/ 1314824 h 3542254"/>
              <a:gd name="connsiteX4" fmla="*/ 1811945 w 3589849"/>
              <a:gd name="connsiteY4" fmla="*/ 2037976 h 3542254"/>
              <a:gd name="connsiteX5" fmla="*/ 2376646 w 3589849"/>
              <a:gd name="connsiteY5" fmla="*/ 2514600 h 3542254"/>
              <a:gd name="connsiteX6" fmla="*/ 2824848 w 3589849"/>
              <a:gd name="connsiteY6" fmla="*/ 2863924 h 3542254"/>
              <a:gd name="connsiteX7" fmla="*/ 3589849 w 3589849"/>
              <a:gd name="connsiteY7" fmla="*/ 3542254 h 3542254"/>
              <a:gd name="connsiteX0" fmla="*/ 356813 w 3589849"/>
              <a:gd name="connsiteY0" fmla="*/ 0 h 3542254"/>
              <a:gd name="connsiteX1" fmla="*/ 123526 w 3589849"/>
              <a:gd name="connsiteY1" fmla="*/ 198837 h 3542254"/>
              <a:gd name="connsiteX2" fmla="*/ 79794 w 3589849"/>
              <a:gd name="connsiteY2" fmla="*/ 581959 h 3542254"/>
              <a:gd name="connsiteX3" fmla="*/ 898021 w 3589849"/>
              <a:gd name="connsiteY3" fmla="*/ 1314824 h 3542254"/>
              <a:gd name="connsiteX4" fmla="*/ 1811945 w 3589849"/>
              <a:gd name="connsiteY4" fmla="*/ 2037976 h 3542254"/>
              <a:gd name="connsiteX5" fmla="*/ 2376646 w 3589849"/>
              <a:gd name="connsiteY5" fmla="*/ 2514600 h 3542254"/>
              <a:gd name="connsiteX6" fmla="*/ 2824848 w 3589849"/>
              <a:gd name="connsiteY6" fmla="*/ 2863924 h 3542254"/>
              <a:gd name="connsiteX7" fmla="*/ 3589849 w 3589849"/>
              <a:gd name="connsiteY7" fmla="*/ 3542254 h 3542254"/>
              <a:gd name="connsiteX0" fmla="*/ 356813 w 3664677"/>
              <a:gd name="connsiteY0" fmla="*/ 0 h 3578112"/>
              <a:gd name="connsiteX1" fmla="*/ 123526 w 3664677"/>
              <a:gd name="connsiteY1" fmla="*/ 198837 h 3578112"/>
              <a:gd name="connsiteX2" fmla="*/ 79794 w 3664677"/>
              <a:gd name="connsiteY2" fmla="*/ 581959 h 3578112"/>
              <a:gd name="connsiteX3" fmla="*/ 898021 w 3664677"/>
              <a:gd name="connsiteY3" fmla="*/ 1314824 h 3578112"/>
              <a:gd name="connsiteX4" fmla="*/ 1811945 w 3664677"/>
              <a:gd name="connsiteY4" fmla="*/ 2037976 h 3578112"/>
              <a:gd name="connsiteX5" fmla="*/ 2376646 w 3664677"/>
              <a:gd name="connsiteY5" fmla="*/ 2514600 h 3578112"/>
              <a:gd name="connsiteX6" fmla="*/ 2824848 w 3664677"/>
              <a:gd name="connsiteY6" fmla="*/ 2863924 h 3578112"/>
              <a:gd name="connsiteX7" fmla="*/ 3664677 w 3664677"/>
              <a:gd name="connsiteY7" fmla="*/ 3578112 h 3578112"/>
              <a:gd name="connsiteX0" fmla="*/ 484281 w 3792145"/>
              <a:gd name="connsiteY0" fmla="*/ 0 h 3578112"/>
              <a:gd name="connsiteX1" fmla="*/ 58239 w 3792145"/>
              <a:gd name="connsiteY1" fmla="*/ 189873 h 3578112"/>
              <a:gd name="connsiteX2" fmla="*/ 207262 w 3792145"/>
              <a:gd name="connsiteY2" fmla="*/ 581959 h 3578112"/>
              <a:gd name="connsiteX3" fmla="*/ 1025489 w 3792145"/>
              <a:gd name="connsiteY3" fmla="*/ 1314824 h 3578112"/>
              <a:gd name="connsiteX4" fmla="*/ 1939413 w 3792145"/>
              <a:gd name="connsiteY4" fmla="*/ 2037976 h 3578112"/>
              <a:gd name="connsiteX5" fmla="*/ 2504114 w 3792145"/>
              <a:gd name="connsiteY5" fmla="*/ 2514600 h 3578112"/>
              <a:gd name="connsiteX6" fmla="*/ 2952316 w 3792145"/>
              <a:gd name="connsiteY6" fmla="*/ 2863924 h 3578112"/>
              <a:gd name="connsiteX7" fmla="*/ 3792145 w 3792145"/>
              <a:gd name="connsiteY7" fmla="*/ 3578112 h 3578112"/>
              <a:gd name="connsiteX0" fmla="*/ 739 w 3816770"/>
              <a:gd name="connsiteY0" fmla="*/ 0 h 3578112"/>
              <a:gd name="connsiteX1" fmla="*/ 82864 w 3816770"/>
              <a:gd name="connsiteY1" fmla="*/ 189873 h 3578112"/>
              <a:gd name="connsiteX2" fmla="*/ 231887 w 3816770"/>
              <a:gd name="connsiteY2" fmla="*/ 581959 h 3578112"/>
              <a:gd name="connsiteX3" fmla="*/ 1050114 w 3816770"/>
              <a:gd name="connsiteY3" fmla="*/ 1314824 h 3578112"/>
              <a:gd name="connsiteX4" fmla="*/ 1964038 w 3816770"/>
              <a:gd name="connsiteY4" fmla="*/ 2037976 h 3578112"/>
              <a:gd name="connsiteX5" fmla="*/ 2528739 w 3816770"/>
              <a:gd name="connsiteY5" fmla="*/ 2514600 h 3578112"/>
              <a:gd name="connsiteX6" fmla="*/ 2976941 w 3816770"/>
              <a:gd name="connsiteY6" fmla="*/ 2863924 h 3578112"/>
              <a:gd name="connsiteX7" fmla="*/ 3816770 w 3816770"/>
              <a:gd name="connsiteY7" fmla="*/ 3578112 h 3578112"/>
              <a:gd name="connsiteX0" fmla="*/ 66363 w 3882394"/>
              <a:gd name="connsiteY0" fmla="*/ 0 h 3578112"/>
              <a:gd name="connsiteX1" fmla="*/ 43351 w 3882394"/>
              <a:gd name="connsiteY1" fmla="*/ 216767 h 3578112"/>
              <a:gd name="connsiteX2" fmla="*/ 297511 w 3882394"/>
              <a:gd name="connsiteY2" fmla="*/ 581959 h 3578112"/>
              <a:gd name="connsiteX3" fmla="*/ 1115738 w 3882394"/>
              <a:gd name="connsiteY3" fmla="*/ 1314824 h 3578112"/>
              <a:gd name="connsiteX4" fmla="*/ 2029662 w 3882394"/>
              <a:gd name="connsiteY4" fmla="*/ 2037976 h 3578112"/>
              <a:gd name="connsiteX5" fmla="*/ 2594363 w 3882394"/>
              <a:gd name="connsiteY5" fmla="*/ 2514600 h 3578112"/>
              <a:gd name="connsiteX6" fmla="*/ 3042565 w 3882394"/>
              <a:gd name="connsiteY6" fmla="*/ 2863924 h 3578112"/>
              <a:gd name="connsiteX7" fmla="*/ 3882394 w 3882394"/>
              <a:gd name="connsiteY7" fmla="*/ 3578112 h 3578112"/>
              <a:gd name="connsiteX0" fmla="*/ 71271 w 3887302"/>
              <a:gd name="connsiteY0" fmla="*/ 0 h 3578112"/>
              <a:gd name="connsiteX1" fmla="*/ 48259 w 3887302"/>
              <a:gd name="connsiteY1" fmla="*/ 216767 h 3578112"/>
              <a:gd name="connsiteX2" fmla="*/ 267373 w 3887302"/>
              <a:gd name="connsiteY2" fmla="*/ 608853 h 3578112"/>
              <a:gd name="connsiteX3" fmla="*/ 1120646 w 3887302"/>
              <a:gd name="connsiteY3" fmla="*/ 1314824 h 3578112"/>
              <a:gd name="connsiteX4" fmla="*/ 2034570 w 3887302"/>
              <a:gd name="connsiteY4" fmla="*/ 2037976 h 3578112"/>
              <a:gd name="connsiteX5" fmla="*/ 2599271 w 3887302"/>
              <a:gd name="connsiteY5" fmla="*/ 2514600 h 3578112"/>
              <a:gd name="connsiteX6" fmla="*/ 3047473 w 3887302"/>
              <a:gd name="connsiteY6" fmla="*/ 2863924 h 3578112"/>
              <a:gd name="connsiteX7" fmla="*/ 3887302 w 3887302"/>
              <a:gd name="connsiteY7" fmla="*/ 3578112 h 3578112"/>
              <a:gd name="connsiteX0" fmla="*/ 264025 w 3887302"/>
              <a:gd name="connsiteY0" fmla="*/ 0 h 3569147"/>
              <a:gd name="connsiteX1" fmla="*/ 48259 w 3887302"/>
              <a:gd name="connsiteY1" fmla="*/ 207802 h 3569147"/>
              <a:gd name="connsiteX2" fmla="*/ 267373 w 3887302"/>
              <a:gd name="connsiteY2" fmla="*/ 599888 h 3569147"/>
              <a:gd name="connsiteX3" fmla="*/ 1120646 w 3887302"/>
              <a:gd name="connsiteY3" fmla="*/ 1305859 h 3569147"/>
              <a:gd name="connsiteX4" fmla="*/ 2034570 w 3887302"/>
              <a:gd name="connsiteY4" fmla="*/ 2029011 h 3569147"/>
              <a:gd name="connsiteX5" fmla="*/ 2599271 w 3887302"/>
              <a:gd name="connsiteY5" fmla="*/ 2505635 h 3569147"/>
              <a:gd name="connsiteX6" fmla="*/ 3047473 w 3887302"/>
              <a:gd name="connsiteY6" fmla="*/ 2854959 h 3569147"/>
              <a:gd name="connsiteX7" fmla="*/ 3887302 w 3887302"/>
              <a:gd name="connsiteY7" fmla="*/ 3569147 h 3569147"/>
              <a:gd name="connsiteX0" fmla="*/ 790 w 3904435"/>
              <a:gd name="connsiteY0" fmla="*/ 0 h 3569147"/>
              <a:gd name="connsiteX1" fmla="*/ 65392 w 3904435"/>
              <a:gd name="connsiteY1" fmla="*/ 207802 h 3569147"/>
              <a:gd name="connsiteX2" fmla="*/ 284506 w 3904435"/>
              <a:gd name="connsiteY2" fmla="*/ 599888 h 3569147"/>
              <a:gd name="connsiteX3" fmla="*/ 1137779 w 3904435"/>
              <a:gd name="connsiteY3" fmla="*/ 1305859 h 3569147"/>
              <a:gd name="connsiteX4" fmla="*/ 2051703 w 3904435"/>
              <a:gd name="connsiteY4" fmla="*/ 2029011 h 3569147"/>
              <a:gd name="connsiteX5" fmla="*/ 2616404 w 3904435"/>
              <a:gd name="connsiteY5" fmla="*/ 2505635 h 3569147"/>
              <a:gd name="connsiteX6" fmla="*/ 3064606 w 3904435"/>
              <a:gd name="connsiteY6" fmla="*/ 2854959 h 3569147"/>
              <a:gd name="connsiteX7" fmla="*/ 3904435 w 3904435"/>
              <a:gd name="connsiteY7" fmla="*/ 3569147 h 3569147"/>
              <a:gd name="connsiteX0" fmla="*/ 61885 w 3965530"/>
              <a:gd name="connsiteY0" fmla="*/ 0 h 3569147"/>
              <a:gd name="connsiteX1" fmla="*/ 38870 w 3965530"/>
              <a:gd name="connsiteY1" fmla="*/ 207802 h 3569147"/>
              <a:gd name="connsiteX2" fmla="*/ 345601 w 3965530"/>
              <a:gd name="connsiteY2" fmla="*/ 599888 h 3569147"/>
              <a:gd name="connsiteX3" fmla="*/ 1198874 w 3965530"/>
              <a:gd name="connsiteY3" fmla="*/ 1305859 h 3569147"/>
              <a:gd name="connsiteX4" fmla="*/ 2112798 w 3965530"/>
              <a:gd name="connsiteY4" fmla="*/ 2029011 h 3569147"/>
              <a:gd name="connsiteX5" fmla="*/ 2677499 w 3965530"/>
              <a:gd name="connsiteY5" fmla="*/ 2505635 h 3569147"/>
              <a:gd name="connsiteX6" fmla="*/ 3125701 w 3965530"/>
              <a:gd name="connsiteY6" fmla="*/ 2854959 h 3569147"/>
              <a:gd name="connsiteX7" fmla="*/ 3965530 w 3965530"/>
              <a:gd name="connsiteY7" fmla="*/ 3569147 h 3569147"/>
              <a:gd name="connsiteX0" fmla="*/ 61885 w 3965530"/>
              <a:gd name="connsiteY0" fmla="*/ 0 h 3569147"/>
              <a:gd name="connsiteX1" fmla="*/ 38870 w 3965530"/>
              <a:gd name="connsiteY1" fmla="*/ 207802 h 3569147"/>
              <a:gd name="connsiteX2" fmla="*/ 345601 w 3965530"/>
              <a:gd name="connsiteY2" fmla="*/ 599888 h 3569147"/>
              <a:gd name="connsiteX3" fmla="*/ 1198874 w 3965530"/>
              <a:gd name="connsiteY3" fmla="*/ 1305859 h 3569147"/>
              <a:gd name="connsiteX4" fmla="*/ 2112798 w 3965530"/>
              <a:gd name="connsiteY4" fmla="*/ 2029011 h 3569147"/>
              <a:gd name="connsiteX5" fmla="*/ 2677499 w 3965530"/>
              <a:gd name="connsiteY5" fmla="*/ 2505635 h 3569147"/>
              <a:gd name="connsiteX6" fmla="*/ 3125701 w 3965530"/>
              <a:gd name="connsiteY6" fmla="*/ 2854959 h 3569147"/>
              <a:gd name="connsiteX7" fmla="*/ 3965530 w 3965530"/>
              <a:gd name="connsiteY7" fmla="*/ 3569147 h 3569147"/>
              <a:gd name="connsiteX0" fmla="*/ 23014 w 3926659"/>
              <a:gd name="connsiteY0" fmla="*/ 0 h 3569147"/>
              <a:gd name="connsiteX1" fmla="*/ -1 w 3926659"/>
              <a:gd name="connsiteY1" fmla="*/ 207802 h 3569147"/>
              <a:gd name="connsiteX2" fmla="*/ 306730 w 3926659"/>
              <a:gd name="connsiteY2" fmla="*/ 599888 h 3569147"/>
              <a:gd name="connsiteX3" fmla="*/ 1160003 w 3926659"/>
              <a:gd name="connsiteY3" fmla="*/ 1305859 h 3569147"/>
              <a:gd name="connsiteX4" fmla="*/ 2073927 w 3926659"/>
              <a:gd name="connsiteY4" fmla="*/ 2029011 h 3569147"/>
              <a:gd name="connsiteX5" fmla="*/ 2638628 w 3926659"/>
              <a:gd name="connsiteY5" fmla="*/ 2505635 h 3569147"/>
              <a:gd name="connsiteX6" fmla="*/ 3086830 w 3926659"/>
              <a:gd name="connsiteY6" fmla="*/ 2854959 h 3569147"/>
              <a:gd name="connsiteX7" fmla="*/ 3926659 w 3926659"/>
              <a:gd name="connsiteY7" fmla="*/ 3569147 h 3569147"/>
              <a:gd name="connsiteX0" fmla="*/ 23016 w 3926661"/>
              <a:gd name="connsiteY0" fmla="*/ 0 h 3569147"/>
              <a:gd name="connsiteX1" fmla="*/ 1 w 3926661"/>
              <a:gd name="connsiteY1" fmla="*/ 207802 h 3569147"/>
              <a:gd name="connsiteX2" fmla="*/ 271687 w 3926661"/>
              <a:gd name="connsiteY2" fmla="*/ 626782 h 3569147"/>
              <a:gd name="connsiteX3" fmla="*/ 1160005 w 3926661"/>
              <a:gd name="connsiteY3" fmla="*/ 1305859 h 3569147"/>
              <a:gd name="connsiteX4" fmla="*/ 2073929 w 3926661"/>
              <a:gd name="connsiteY4" fmla="*/ 2029011 h 3569147"/>
              <a:gd name="connsiteX5" fmla="*/ 2638630 w 3926661"/>
              <a:gd name="connsiteY5" fmla="*/ 2505635 h 3569147"/>
              <a:gd name="connsiteX6" fmla="*/ 3086832 w 3926661"/>
              <a:gd name="connsiteY6" fmla="*/ 2854959 h 3569147"/>
              <a:gd name="connsiteX7" fmla="*/ 3926661 w 3926661"/>
              <a:gd name="connsiteY7" fmla="*/ 3569147 h 3569147"/>
              <a:gd name="connsiteX0" fmla="*/ 23016 w 3926661"/>
              <a:gd name="connsiteY0" fmla="*/ 0 h 3569147"/>
              <a:gd name="connsiteX1" fmla="*/ 1 w 3926661"/>
              <a:gd name="connsiteY1" fmla="*/ 207802 h 3569147"/>
              <a:gd name="connsiteX2" fmla="*/ 271687 w 3926661"/>
              <a:gd name="connsiteY2" fmla="*/ 626782 h 3569147"/>
              <a:gd name="connsiteX3" fmla="*/ 1160005 w 3926661"/>
              <a:gd name="connsiteY3" fmla="*/ 1305859 h 3569147"/>
              <a:gd name="connsiteX4" fmla="*/ 2073929 w 3926661"/>
              <a:gd name="connsiteY4" fmla="*/ 2029011 h 3569147"/>
              <a:gd name="connsiteX5" fmla="*/ 2638630 w 3926661"/>
              <a:gd name="connsiteY5" fmla="*/ 2505635 h 3569147"/>
              <a:gd name="connsiteX6" fmla="*/ 3105083 w 3926661"/>
              <a:gd name="connsiteY6" fmla="*/ 2890818 h 3569147"/>
              <a:gd name="connsiteX7" fmla="*/ 3926661 w 3926661"/>
              <a:gd name="connsiteY7" fmla="*/ 3569147 h 3569147"/>
              <a:gd name="connsiteX0" fmla="*/ 23016 w 3926661"/>
              <a:gd name="connsiteY0" fmla="*/ 0 h 3569147"/>
              <a:gd name="connsiteX1" fmla="*/ 1 w 3926661"/>
              <a:gd name="connsiteY1" fmla="*/ 207802 h 3569147"/>
              <a:gd name="connsiteX2" fmla="*/ 472431 w 3926661"/>
              <a:gd name="connsiteY2" fmla="*/ 815041 h 3569147"/>
              <a:gd name="connsiteX3" fmla="*/ 1160005 w 3926661"/>
              <a:gd name="connsiteY3" fmla="*/ 1305859 h 3569147"/>
              <a:gd name="connsiteX4" fmla="*/ 2073929 w 3926661"/>
              <a:gd name="connsiteY4" fmla="*/ 2029011 h 3569147"/>
              <a:gd name="connsiteX5" fmla="*/ 2638630 w 3926661"/>
              <a:gd name="connsiteY5" fmla="*/ 2505635 h 3569147"/>
              <a:gd name="connsiteX6" fmla="*/ 3105083 w 3926661"/>
              <a:gd name="connsiteY6" fmla="*/ 2890818 h 3569147"/>
              <a:gd name="connsiteX7" fmla="*/ 3926661 w 3926661"/>
              <a:gd name="connsiteY7" fmla="*/ 3569147 h 3569147"/>
              <a:gd name="connsiteX0" fmla="*/ 23016 w 3926661"/>
              <a:gd name="connsiteY0" fmla="*/ 0 h 3569147"/>
              <a:gd name="connsiteX1" fmla="*/ 1 w 3926661"/>
              <a:gd name="connsiteY1" fmla="*/ 207802 h 3569147"/>
              <a:gd name="connsiteX2" fmla="*/ 472431 w 3926661"/>
              <a:gd name="connsiteY2" fmla="*/ 815041 h 3569147"/>
              <a:gd name="connsiteX3" fmla="*/ 1141758 w 3926661"/>
              <a:gd name="connsiteY3" fmla="*/ 1395507 h 3569147"/>
              <a:gd name="connsiteX4" fmla="*/ 2073929 w 3926661"/>
              <a:gd name="connsiteY4" fmla="*/ 2029011 h 3569147"/>
              <a:gd name="connsiteX5" fmla="*/ 2638630 w 3926661"/>
              <a:gd name="connsiteY5" fmla="*/ 2505635 h 3569147"/>
              <a:gd name="connsiteX6" fmla="*/ 3105083 w 3926661"/>
              <a:gd name="connsiteY6" fmla="*/ 2890818 h 3569147"/>
              <a:gd name="connsiteX7" fmla="*/ 3926661 w 3926661"/>
              <a:gd name="connsiteY7" fmla="*/ 3569147 h 3569147"/>
              <a:gd name="connsiteX0" fmla="*/ 23016 w 3926661"/>
              <a:gd name="connsiteY0" fmla="*/ 0 h 3569147"/>
              <a:gd name="connsiteX1" fmla="*/ 1 w 3926661"/>
              <a:gd name="connsiteY1" fmla="*/ 207802 h 3569147"/>
              <a:gd name="connsiteX2" fmla="*/ 472431 w 3926661"/>
              <a:gd name="connsiteY2" fmla="*/ 815041 h 3569147"/>
              <a:gd name="connsiteX3" fmla="*/ 1141758 w 3926661"/>
              <a:gd name="connsiteY3" fmla="*/ 1395507 h 3569147"/>
              <a:gd name="connsiteX4" fmla="*/ 2055680 w 3926661"/>
              <a:gd name="connsiteY4" fmla="*/ 2091764 h 3569147"/>
              <a:gd name="connsiteX5" fmla="*/ 2638630 w 3926661"/>
              <a:gd name="connsiteY5" fmla="*/ 2505635 h 3569147"/>
              <a:gd name="connsiteX6" fmla="*/ 3105083 w 3926661"/>
              <a:gd name="connsiteY6" fmla="*/ 2890818 h 3569147"/>
              <a:gd name="connsiteX7" fmla="*/ 3926661 w 3926661"/>
              <a:gd name="connsiteY7" fmla="*/ 3569147 h 3569147"/>
              <a:gd name="connsiteX0" fmla="*/ 23016 w 3926661"/>
              <a:gd name="connsiteY0" fmla="*/ 0 h 3569147"/>
              <a:gd name="connsiteX1" fmla="*/ 1 w 3926661"/>
              <a:gd name="connsiteY1" fmla="*/ 207802 h 3569147"/>
              <a:gd name="connsiteX2" fmla="*/ 472431 w 3926661"/>
              <a:gd name="connsiteY2" fmla="*/ 815041 h 3569147"/>
              <a:gd name="connsiteX3" fmla="*/ 1141758 w 3926661"/>
              <a:gd name="connsiteY3" fmla="*/ 1395507 h 3569147"/>
              <a:gd name="connsiteX4" fmla="*/ 2055680 w 3926661"/>
              <a:gd name="connsiteY4" fmla="*/ 2091764 h 3569147"/>
              <a:gd name="connsiteX5" fmla="*/ 2620380 w 3926661"/>
              <a:gd name="connsiteY5" fmla="*/ 2541494 h 3569147"/>
              <a:gd name="connsiteX6" fmla="*/ 3105083 w 3926661"/>
              <a:gd name="connsiteY6" fmla="*/ 2890818 h 3569147"/>
              <a:gd name="connsiteX7" fmla="*/ 3926661 w 3926661"/>
              <a:gd name="connsiteY7" fmla="*/ 3569147 h 3569147"/>
              <a:gd name="connsiteX0" fmla="*/ 23016 w 3926661"/>
              <a:gd name="connsiteY0" fmla="*/ 0 h 3569147"/>
              <a:gd name="connsiteX1" fmla="*/ 1 w 3926661"/>
              <a:gd name="connsiteY1" fmla="*/ 207802 h 3569147"/>
              <a:gd name="connsiteX2" fmla="*/ 472431 w 3926661"/>
              <a:gd name="connsiteY2" fmla="*/ 815041 h 3569147"/>
              <a:gd name="connsiteX3" fmla="*/ 1141758 w 3926661"/>
              <a:gd name="connsiteY3" fmla="*/ 1395507 h 3569147"/>
              <a:gd name="connsiteX4" fmla="*/ 2055680 w 3926661"/>
              <a:gd name="connsiteY4" fmla="*/ 2091764 h 3569147"/>
              <a:gd name="connsiteX5" fmla="*/ 2620380 w 3926661"/>
              <a:gd name="connsiteY5" fmla="*/ 2541494 h 3569147"/>
              <a:gd name="connsiteX6" fmla="*/ 3074059 w 3926661"/>
              <a:gd name="connsiteY6" fmla="*/ 2906058 h 3569147"/>
              <a:gd name="connsiteX7" fmla="*/ 3926661 w 3926661"/>
              <a:gd name="connsiteY7" fmla="*/ 3569147 h 3569147"/>
              <a:gd name="connsiteX0" fmla="*/ 23016 w 3926661"/>
              <a:gd name="connsiteY0" fmla="*/ 0 h 3569147"/>
              <a:gd name="connsiteX1" fmla="*/ 1 w 3926661"/>
              <a:gd name="connsiteY1" fmla="*/ 207802 h 3569147"/>
              <a:gd name="connsiteX2" fmla="*/ 472431 w 3926661"/>
              <a:gd name="connsiteY2" fmla="*/ 815041 h 3569147"/>
              <a:gd name="connsiteX3" fmla="*/ 1141758 w 3926661"/>
              <a:gd name="connsiteY3" fmla="*/ 1395507 h 3569147"/>
              <a:gd name="connsiteX4" fmla="*/ 2055680 w 3926661"/>
              <a:gd name="connsiteY4" fmla="*/ 2091764 h 3569147"/>
              <a:gd name="connsiteX5" fmla="*/ 2620380 w 3926661"/>
              <a:gd name="connsiteY5" fmla="*/ 2541494 h 3569147"/>
              <a:gd name="connsiteX6" fmla="*/ 3074059 w 3926661"/>
              <a:gd name="connsiteY6" fmla="*/ 2906058 h 3569147"/>
              <a:gd name="connsiteX7" fmla="*/ 3926661 w 3926661"/>
              <a:gd name="connsiteY7" fmla="*/ 3569147 h 3569147"/>
              <a:gd name="connsiteX0" fmla="*/ 23016 w 3949929"/>
              <a:gd name="connsiteY0" fmla="*/ 0 h 3561527"/>
              <a:gd name="connsiteX1" fmla="*/ 1 w 3949929"/>
              <a:gd name="connsiteY1" fmla="*/ 207802 h 3561527"/>
              <a:gd name="connsiteX2" fmla="*/ 472431 w 3949929"/>
              <a:gd name="connsiteY2" fmla="*/ 815041 h 3561527"/>
              <a:gd name="connsiteX3" fmla="*/ 1141758 w 3949929"/>
              <a:gd name="connsiteY3" fmla="*/ 1395507 h 3561527"/>
              <a:gd name="connsiteX4" fmla="*/ 2055680 w 3949929"/>
              <a:gd name="connsiteY4" fmla="*/ 2091764 h 3561527"/>
              <a:gd name="connsiteX5" fmla="*/ 2620380 w 3949929"/>
              <a:gd name="connsiteY5" fmla="*/ 2541494 h 3561527"/>
              <a:gd name="connsiteX6" fmla="*/ 3074059 w 3949929"/>
              <a:gd name="connsiteY6" fmla="*/ 2906058 h 3561527"/>
              <a:gd name="connsiteX7" fmla="*/ 3949929 w 3949929"/>
              <a:gd name="connsiteY7" fmla="*/ 3561527 h 356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9929" h="3561527">
                <a:moveTo>
                  <a:pt x="23016" y="0"/>
                </a:moveTo>
                <a:cubicBezTo>
                  <a:pt x="6583" y="36128"/>
                  <a:pt x="8188" y="101844"/>
                  <a:pt x="1" y="207802"/>
                </a:cubicBezTo>
                <a:cubicBezTo>
                  <a:pt x="21745" y="412372"/>
                  <a:pt x="282138" y="617090"/>
                  <a:pt x="472431" y="815041"/>
                </a:cubicBezTo>
                <a:cubicBezTo>
                  <a:pt x="662724" y="1012992"/>
                  <a:pt x="877883" y="1182720"/>
                  <a:pt x="1141758" y="1395507"/>
                </a:cubicBezTo>
                <a:cubicBezTo>
                  <a:pt x="1405633" y="1608294"/>
                  <a:pt x="1809243" y="1900766"/>
                  <a:pt x="2055680" y="2091764"/>
                </a:cubicBezTo>
                <a:cubicBezTo>
                  <a:pt x="2302117" y="2282762"/>
                  <a:pt x="2620380" y="2541494"/>
                  <a:pt x="2620380" y="2541494"/>
                </a:cubicBezTo>
                <a:lnTo>
                  <a:pt x="3074059" y="2906058"/>
                </a:lnTo>
                <a:cubicBezTo>
                  <a:pt x="3373771" y="3142328"/>
                  <a:pt x="3665728" y="3340497"/>
                  <a:pt x="3949929" y="3561527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835696" y="2474769"/>
            <a:ext cx="3362313" cy="3587078"/>
          </a:xfrm>
          <a:custGeom>
            <a:avLst/>
            <a:gdLst>
              <a:gd name="connsiteX0" fmla="*/ 0 w 3088217"/>
              <a:gd name="connsiteY0" fmla="*/ 0 h 2681817"/>
              <a:gd name="connsiteX1" fmla="*/ 546100 w 3088217"/>
              <a:gd name="connsiteY1" fmla="*/ 393700 h 2681817"/>
              <a:gd name="connsiteX2" fmla="*/ 1244600 w 3088217"/>
              <a:gd name="connsiteY2" fmla="*/ 965200 h 2681817"/>
              <a:gd name="connsiteX3" fmla="*/ 1993900 w 3088217"/>
              <a:gd name="connsiteY3" fmla="*/ 1625600 h 2681817"/>
              <a:gd name="connsiteX4" fmla="*/ 2603500 w 3088217"/>
              <a:gd name="connsiteY4" fmla="*/ 2209800 h 2681817"/>
              <a:gd name="connsiteX5" fmla="*/ 3009900 w 3088217"/>
              <a:gd name="connsiteY5" fmla="*/ 2603500 h 2681817"/>
              <a:gd name="connsiteX6" fmla="*/ 3073400 w 3088217"/>
              <a:gd name="connsiteY6" fmla="*/ 2679700 h 2681817"/>
              <a:gd name="connsiteX7" fmla="*/ 3073400 w 3088217"/>
              <a:gd name="connsiteY7" fmla="*/ 2679700 h 2681817"/>
              <a:gd name="connsiteX8" fmla="*/ 3073400 w 3088217"/>
              <a:gd name="connsiteY8" fmla="*/ 2679700 h 2681817"/>
              <a:gd name="connsiteX0" fmla="*/ 0 w 3141246"/>
              <a:gd name="connsiteY0" fmla="*/ 0 h 2755900"/>
              <a:gd name="connsiteX1" fmla="*/ 546100 w 3141246"/>
              <a:gd name="connsiteY1" fmla="*/ 393700 h 2755900"/>
              <a:gd name="connsiteX2" fmla="*/ 1244600 w 3141246"/>
              <a:gd name="connsiteY2" fmla="*/ 965200 h 2755900"/>
              <a:gd name="connsiteX3" fmla="*/ 1993900 w 3141246"/>
              <a:gd name="connsiteY3" fmla="*/ 1625600 h 2755900"/>
              <a:gd name="connsiteX4" fmla="*/ 2603500 w 3141246"/>
              <a:gd name="connsiteY4" fmla="*/ 2209800 h 2755900"/>
              <a:gd name="connsiteX5" fmla="*/ 3009900 w 3141246"/>
              <a:gd name="connsiteY5" fmla="*/ 2603500 h 2755900"/>
              <a:gd name="connsiteX6" fmla="*/ 3073400 w 3141246"/>
              <a:gd name="connsiteY6" fmla="*/ 2679700 h 2755900"/>
              <a:gd name="connsiteX7" fmla="*/ 3073400 w 3141246"/>
              <a:gd name="connsiteY7" fmla="*/ 2679700 h 2755900"/>
              <a:gd name="connsiteX8" fmla="*/ 3141246 w 3141246"/>
              <a:gd name="connsiteY8" fmla="*/ 2755900 h 275590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3009900 w 3158207"/>
              <a:gd name="connsiteY5" fmla="*/ 2603500 h 2753360"/>
              <a:gd name="connsiteX6" fmla="*/ 3073400 w 3158207"/>
              <a:gd name="connsiteY6" fmla="*/ 2679700 h 2753360"/>
              <a:gd name="connsiteX7" fmla="*/ 3073400 w 3158207"/>
              <a:gd name="connsiteY7" fmla="*/ 267970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3009900 w 3158207"/>
              <a:gd name="connsiteY5" fmla="*/ 2603500 h 2753360"/>
              <a:gd name="connsiteX6" fmla="*/ 3073400 w 3158207"/>
              <a:gd name="connsiteY6" fmla="*/ 2679700 h 2753360"/>
              <a:gd name="connsiteX7" fmla="*/ 3094602 w 3158207"/>
              <a:gd name="connsiteY7" fmla="*/ 268224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933574 w 3158207"/>
              <a:gd name="connsiteY5" fmla="*/ 2522220 h 2753360"/>
              <a:gd name="connsiteX6" fmla="*/ 3073400 w 3158207"/>
              <a:gd name="connsiteY6" fmla="*/ 2679700 h 2753360"/>
              <a:gd name="connsiteX7" fmla="*/ 3094602 w 3158207"/>
              <a:gd name="connsiteY7" fmla="*/ 268224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933574 w 3158207"/>
              <a:gd name="connsiteY5" fmla="*/ 2522220 h 2753360"/>
              <a:gd name="connsiteX6" fmla="*/ 3073400 w 3158207"/>
              <a:gd name="connsiteY6" fmla="*/ 26797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933574 w 3158207"/>
              <a:gd name="connsiteY5" fmla="*/ 2522220 h 2753360"/>
              <a:gd name="connsiteX6" fmla="*/ 2997075 w 3158207"/>
              <a:gd name="connsiteY6" fmla="*/ 259588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933574 w 3158207"/>
              <a:gd name="connsiteY5" fmla="*/ 252222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863609 w 3158207"/>
              <a:gd name="connsiteY5" fmla="*/ 246888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441339 w 3158207"/>
              <a:gd name="connsiteY1" fmla="*/ 608853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863609 w 3158207"/>
              <a:gd name="connsiteY5" fmla="*/ 246888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441339 w 3158207"/>
              <a:gd name="connsiteY1" fmla="*/ 608853 h 2753360"/>
              <a:gd name="connsiteX2" fmla="*/ 1304463 w 3158207"/>
              <a:gd name="connsiteY2" fmla="*/ 1278965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863609 w 3158207"/>
              <a:gd name="connsiteY5" fmla="*/ 246888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441339 w 3158207"/>
              <a:gd name="connsiteY1" fmla="*/ 608853 h 2753360"/>
              <a:gd name="connsiteX2" fmla="*/ 1304463 w 3158207"/>
              <a:gd name="connsiteY2" fmla="*/ 1278965 h 2753360"/>
              <a:gd name="connsiteX3" fmla="*/ 2233353 w 3158207"/>
              <a:gd name="connsiteY3" fmla="*/ 1984188 h 2753360"/>
              <a:gd name="connsiteX4" fmla="*/ 2603500 w 3158207"/>
              <a:gd name="connsiteY4" fmla="*/ 2209800 h 2753360"/>
              <a:gd name="connsiteX5" fmla="*/ 2863609 w 3158207"/>
              <a:gd name="connsiteY5" fmla="*/ 246888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441339 w 3158207"/>
              <a:gd name="connsiteY1" fmla="*/ 608853 h 2753360"/>
              <a:gd name="connsiteX2" fmla="*/ 1304463 w 3158207"/>
              <a:gd name="connsiteY2" fmla="*/ 1278965 h 2753360"/>
              <a:gd name="connsiteX3" fmla="*/ 2233353 w 3158207"/>
              <a:gd name="connsiteY3" fmla="*/ 1984188 h 2753360"/>
              <a:gd name="connsiteX4" fmla="*/ 2723227 w 3158207"/>
              <a:gd name="connsiteY4" fmla="*/ 2398059 h 2753360"/>
              <a:gd name="connsiteX5" fmla="*/ 2863609 w 3158207"/>
              <a:gd name="connsiteY5" fmla="*/ 246888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441339 w 3158207"/>
              <a:gd name="connsiteY1" fmla="*/ 608853 h 2753360"/>
              <a:gd name="connsiteX2" fmla="*/ 1304463 w 3158207"/>
              <a:gd name="connsiteY2" fmla="*/ 1278965 h 2753360"/>
              <a:gd name="connsiteX3" fmla="*/ 2233353 w 3158207"/>
              <a:gd name="connsiteY3" fmla="*/ 1984188 h 2753360"/>
              <a:gd name="connsiteX4" fmla="*/ 2723227 w 3158207"/>
              <a:gd name="connsiteY4" fmla="*/ 2398059 h 2753360"/>
              <a:gd name="connsiteX5" fmla="*/ 2923473 w 3158207"/>
              <a:gd name="connsiteY5" fmla="*/ 2603351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592215"/>
              <a:gd name="connsiteY0" fmla="*/ 0 h 3111948"/>
              <a:gd name="connsiteX1" fmla="*/ 441339 w 3592215"/>
              <a:gd name="connsiteY1" fmla="*/ 608853 h 3111948"/>
              <a:gd name="connsiteX2" fmla="*/ 1304463 w 3592215"/>
              <a:gd name="connsiteY2" fmla="*/ 1278965 h 3111948"/>
              <a:gd name="connsiteX3" fmla="*/ 2233353 w 3592215"/>
              <a:gd name="connsiteY3" fmla="*/ 1984188 h 3111948"/>
              <a:gd name="connsiteX4" fmla="*/ 2723227 w 3592215"/>
              <a:gd name="connsiteY4" fmla="*/ 2398059 h 3111948"/>
              <a:gd name="connsiteX5" fmla="*/ 2923473 w 3592215"/>
              <a:gd name="connsiteY5" fmla="*/ 2603351 h 3111948"/>
              <a:gd name="connsiteX6" fmla="*/ 3003436 w 3592215"/>
              <a:gd name="connsiteY6" fmla="*/ 2603500 h 3111948"/>
              <a:gd name="connsiteX7" fmla="*/ 3111564 w 3592215"/>
              <a:gd name="connsiteY7" fmla="*/ 2702560 h 3111948"/>
              <a:gd name="connsiteX8" fmla="*/ 3592215 w 3592215"/>
              <a:gd name="connsiteY8" fmla="*/ 3111948 h 3111948"/>
              <a:gd name="connsiteX0" fmla="*/ 0 w 3592215"/>
              <a:gd name="connsiteY0" fmla="*/ 0 h 3111948"/>
              <a:gd name="connsiteX1" fmla="*/ 441339 w 3592215"/>
              <a:gd name="connsiteY1" fmla="*/ 608853 h 3111948"/>
              <a:gd name="connsiteX2" fmla="*/ 1304463 w 3592215"/>
              <a:gd name="connsiteY2" fmla="*/ 1278965 h 3111948"/>
              <a:gd name="connsiteX3" fmla="*/ 2233353 w 3592215"/>
              <a:gd name="connsiteY3" fmla="*/ 1984188 h 3111948"/>
              <a:gd name="connsiteX4" fmla="*/ 2723227 w 3592215"/>
              <a:gd name="connsiteY4" fmla="*/ 2398059 h 3111948"/>
              <a:gd name="connsiteX5" fmla="*/ 2923473 w 3592215"/>
              <a:gd name="connsiteY5" fmla="*/ 2603351 h 3111948"/>
              <a:gd name="connsiteX6" fmla="*/ 3033366 w 3592215"/>
              <a:gd name="connsiteY6" fmla="*/ 2621430 h 3111948"/>
              <a:gd name="connsiteX7" fmla="*/ 3111564 w 3592215"/>
              <a:gd name="connsiteY7" fmla="*/ 2702560 h 3111948"/>
              <a:gd name="connsiteX8" fmla="*/ 3592215 w 3592215"/>
              <a:gd name="connsiteY8" fmla="*/ 3111948 h 3111948"/>
              <a:gd name="connsiteX0" fmla="*/ 0 w 3592215"/>
              <a:gd name="connsiteY0" fmla="*/ 0 h 3111948"/>
              <a:gd name="connsiteX1" fmla="*/ 441339 w 3592215"/>
              <a:gd name="connsiteY1" fmla="*/ 608853 h 3111948"/>
              <a:gd name="connsiteX2" fmla="*/ 1304463 w 3592215"/>
              <a:gd name="connsiteY2" fmla="*/ 1278965 h 3111948"/>
              <a:gd name="connsiteX3" fmla="*/ 2233353 w 3592215"/>
              <a:gd name="connsiteY3" fmla="*/ 1984188 h 3111948"/>
              <a:gd name="connsiteX4" fmla="*/ 2723227 w 3592215"/>
              <a:gd name="connsiteY4" fmla="*/ 2398059 h 3111948"/>
              <a:gd name="connsiteX5" fmla="*/ 3033366 w 3592215"/>
              <a:gd name="connsiteY5" fmla="*/ 2621430 h 3111948"/>
              <a:gd name="connsiteX6" fmla="*/ 3111564 w 3592215"/>
              <a:gd name="connsiteY6" fmla="*/ 2702560 h 3111948"/>
              <a:gd name="connsiteX7" fmla="*/ 3592215 w 3592215"/>
              <a:gd name="connsiteY7" fmla="*/ 3111948 h 3111948"/>
              <a:gd name="connsiteX0" fmla="*/ 0 w 3592215"/>
              <a:gd name="connsiteY0" fmla="*/ 0 h 3111948"/>
              <a:gd name="connsiteX1" fmla="*/ 1039970 w 3592215"/>
              <a:gd name="connsiteY1" fmla="*/ 581959 h 3111948"/>
              <a:gd name="connsiteX2" fmla="*/ 1304463 w 3592215"/>
              <a:gd name="connsiteY2" fmla="*/ 1278965 h 3111948"/>
              <a:gd name="connsiteX3" fmla="*/ 2233353 w 3592215"/>
              <a:gd name="connsiteY3" fmla="*/ 1984188 h 3111948"/>
              <a:gd name="connsiteX4" fmla="*/ 2723227 w 3592215"/>
              <a:gd name="connsiteY4" fmla="*/ 2398059 h 3111948"/>
              <a:gd name="connsiteX5" fmla="*/ 3033366 w 3592215"/>
              <a:gd name="connsiteY5" fmla="*/ 2621430 h 3111948"/>
              <a:gd name="connsiteX6" fmla="*/ 3111564 w 3592215"/>
              <a:gd name="connsiteY6" fmla="*/ 2702560 h 3111948"/>
              <a:gd name="connsiteX7" fmla="*/ 3592215 w 3592215"/>
              <a:gd name="connsiteY7" fmla="*/ 3111948 h 3111948"/>
              <a:gd name="connsiteX0" fmla="*/ 0 w 3592215"/>
              <a:gd name="connsiteY0" fmla="*/ 0 h 3111948"/>
              <a:gd name="connsiteX1" fmla="*/ 1039970 w 3592215"/>
              <a:gd name="connsiteY1" fmla="*/ 581959 h 3111948"/>
              <a:gd name="connsiteX2" fmla="*/ 2082684 w 3592215"/>
              <a:gd name="connsiteY2" fmla="*/ 1341718 h 3111948"/>
              <a:gd name="connsiteX3" fmla="*/ 2233353 w 3592215"/>
              <a:gd name="connsiteY3" fmla="*/ 1984188 h 3111948"/>
              <a:gd name="connsiteX4" fmla="*/ 2723227 w 3592215"/>
              <a:gd name="connsiteY4" fmla="*/ 2398059 h 3111948"/>
              <a:gd name="connsiteX5" fmla="*/ 3033366 w 3592215"/>
              <a:gd name="connsiteY5" fmla="*/ 2621430 h 3111948"/>
              <a:gd name="connsiteX6" fmla="*/ 3111564 w 3592215"/>
              <a:gd name="connsiteY6" fmla="*/ 2702560 h 3111948"/>
              <a:gd name="connsiteX7" fmla="*/ 3592215 w 3592215"/>
              <a:gd name="connsiteY7" fmla="*/ 3111948 h 3111948"/>
              <a:gd name="connsiteX0" fmla="*/ 0 w 3592215"/>
              <a:gd name="connsiteY0" fmla="*/ 0 h 3111948"/>
              <a:gd name="connsiteX1" fmla="*/ 1039970 w 3592215"/>
              <a:gd name="connsiteY1" fmla="*/ 581959 h 3111948"/>
              <a:gd name="connsiteX2" fmla="*/ 2082684 w 3592215"/>
              <a:gd name="connsiteY2" fmla="*/ 1341718 h 3111948"/>
              <a:gd name="connsiteX3" fmla="*/ 2906813 w 3592215"/>
              <a:gd name="connsiteY3" fmla="*/ 1993153 h 3111948"/>
              <a:gd name="connsiteX4" fmla="*/ 2723227 w 3592215"/>
              <a:gd name="connsiteY4" fmla="*/ 2398059 h 3111948"/>
              <a:gd name="connsiteX5" fmla="*/ 3033366 w 3592215"/>
              <a:gd name="connsiteY5" fmla="*/ 2621430 h 3111948"/>
              <a:gd name="connsiteX6" fmla="*/ 3111564 w 3592215"/>
              <a:gd name="connsiteY6" fmla="*/ 2702560 h 3111948"/>
              <a:gd name="connsiteX7" fmla="*/ 3592215 w 3592215"/>
              <a:gd name="connsiteY7" fmla="*/ 3111948 h 3111948"/>
              <a:gd name="connsiteX0" fmla="*/ 0 w 3592215"/>
              <a:gd name="connsiteY0" fmla="*/ 0 h 3111948"/>
              <a:gd name="connsiteX1" fmla="*/ 1039970 w 3592215"/>
              <a:gd name="connsiteY1" fmla="*/ 581959 h 3111948"/>
              <a:gd name="connsiteX2" fmla="*/ 2082684 w 3592215"/>
              <a:gd name="connsiteY2" fmla="*/ 1341718 h 3111948"/>
              <a:gd name="connsiteX3" fmla="*/ 2906813 w 3592215"/>
              <a:gd name="connsiteY3" fmla="*/ 1993153 h 3111948"/>
              <a:gd name="connsiteX4" fmla="*/ 3561309 w 3592215"/>
              <a:gd name="connsiteY4" fmla="*/ 2496670 h 3111948"/>
              <a:gd name="connsiteX5" fmla="*/ 3033366 w 3592215"/>
              <a:gd name="connsiteY5" fmla="*/ 2621430 h 3111948"/>
              <a:gd name="connsiteX6" fmla="*/ 3111564 w 3592215"/>
              <a:gd name="connsiteY6" fmla="*/ 2702560 h 3111948"/>
              <a:gd name="connsiteX7" fmla="*/ 3592215 w 3592215"/>
              <a:gd name="connsiteY7" fmla="*/ 3111948 h 3111948"/>
              <a:gd name="connsiteX0" fmla="*/ 0 w 4006142"/>
              <a:gd name="connsiteY0" fmla="*/ 0 h 3111948"/>
              <a:gd name="connsiteX1" fmla="*/ 1039970 w 4006142"/>
              <a:gd name="connsiteY1" fmla="*/ 581959 h 3111948"/>
              <a:gd name="connsiteX2" fmla="*/ 2082684 w 4006142"/>
              <a:gd name="connsiteY2" fmla="*/ 1341718 h 3111948"/>
              <a:gd name="connsiteX3" fmla="*/ 2906813 w 4006142"/>
              <a:gd name="connsiteY3" fmla="*/ 1993153 h 3111948"/>
              <a:gd name="connsiteX4" fmla="*/ 3561309 w 4006142"/>
              <a:gd name="connsiteY4" fmla="*/ 2496670 h 3111948"/>
              <a:gd name="connsiteX5" fmla="*/ 4006142 w 4006142"/>
              <a:gd name="connsiteY5" fmla="*/ 2872441 h 3111948"/>
              <a:gd name="connsiteX6" fmla="*/ 3111564 w 4006142"/>
              <a:gd name="connsiteY6" fmla="*/ 2702560 h 3111948"/>
              <a:gd name="connsiteX7" fmla="*/ 3592215 w 4006142"/>
              <a:gd name="connsiteY7" fmla="*/ 3111948 h 3111948"/>
              <a:gd name="connsiteX0" fmla="*/ 0 w 4894237"/>
              <a:gd name="connsiteY0" fmla="*/ 0 h 3622937"/>
              <a:gd name="connsiteX1" fmla="*/ 1039970 w 4894237"/>
              <a:gd name="connsiteY1" fmla="*/ 581959 h 3622937"/>
              <a:gd name="connsiteX2" fmla="*/ 2082684 w 4894237"/>
              <a:gd name="connsiteY2" fmla="*/ 1341718 h 3622937"/>
              <a:gd name="connsiteX3" fmla="*/ 2906813 w 4894237"/>
              <a:gd name="connsiteY3" fmla="*/ 1993153 h 3622937"/>
              <a:gd name="connsiteX4" fmla="*/ 3561309 w 4894237"/>
              <a:gd name="connsiteY4" fmla="*/ 2496670 h 3622937"/>
              <a:gd name="connsiteX5" fmla="*/ 4006142 w 4894237"/>
              <a:gd name="connsiteY5" fmla="*/ 2872441 h 3622937"/>
              <a:gd name="connsiteX6" fmla="*/ 3111564 w 4894237"/>
              <a:gd name="connsiteY6" fmla="*/ 2702560 h 3622937"/>
              <a:gd name="connsiteX7" fmla="*/ 4894237 w 4894237"/>
              <a:gd name="connsiteY7" fmla="*/ 3622937 h 3622937"/>
              <a:gd name="connsiteX0" fmla="*/ 0 w 4894237"/>
              <a:gd name="connsiteY0" fmla="*/ 0 h 3622937"/>
              <a:gd name="connsiteX1" fmla="*/ 1039970 w 4894237"/>
              <a:gd name="connsiteY1" fmla="*/ 581959 h 3622937"/>
              <a:gd name="connsiteX2" fmla="*/ 2082684 w 4894237"/>
              <a:gd name="connsiteY2" fmla="*/ 1341718 h 3622937"/>
              <a:gd name="connsiteX3" fmla="*/ 2906813 w 4894237"/>
              <a:gd name="connsiteY3" fmla="*/ 1993153 h 3622937"/>
              <a:gd name="connsiteX4" fmla="*/ 3561309 w 4894237"/>
              <a:gd name="connsiteY4" fmla="*/ 2496670 h 3622937"/>
              <a:gd name="connsiteX5" fmla="*/ 4006142 w 4894237"/>
              <a:gd name="connsiteY5" fmla="*/ 2872441 h 3622937"/>
              <a:gd name="connsiteX6" fmla="*/ 4248963 w 4894237"/>
              <a:gd name="connsiteY6" fmla="*/ 3088042 h 3622937"/>
              <a:gd name="connsiteX7" fmla="*/ 4894237 w 4894237"/>
              <a:gd name="connsiteY7" fmla="*/ 3622937 h 3622937"/>
              <a:gd name="connsiteX0" fmla="*/ 0 w 5178588"/>
              <a:gd name="connsiteY0" fmla="*/ 0 h 3631902"/>
              <a:gd name="connsiteX1" fmla="*/ 1324321 w 5178588"/>
              <a:gd name="connsiteY1" fmla="*/ 590924 h 3631902"/>
              <a:gd name="connsiteX2" fmla="*/ 2367035 w 5178588"/>
              <a:gd name="connsiteY2" fmla="*/ 1350683 h 3631902"/>
              <a:gd name="connsiteX3" fmla="*/ 3191164 w 5178588"/>
              <a:gd name="connsiteY3" fmla="*/ 2002118 h 3631902"/>
              <a:gd name="connsiteX4" fmla="*/ 3845660 w 5178588"/>
              <a:gd name="connsiteY4" fmla="*/ 2505635 h 3631902"/>
              <a:gd name="connsiteX5" fmla="*/ 4290493 w 5178588"/>
              <a:gd name="connsiteY5" fmla="*/ 2881406 h 3631902"/>
              <a:gd name="connsiteX6" fmla="*/ 4533314 w 5178588"/>
              <a:gd name="connsiteY6" fmla="*/ 3097007 h 3631902"/>
              <a:gd name="connsiteX7" fmla="*/ 5178588 w 5178588"/>
              <a:gd name="connsiteY7" fmla="*/ 3631902 h 3631902"/>
              <a:gd name="connsiteX0" fmla="*/ 0 w 5178588"/>
              <a:gd name="connsiteY0" fmla="*/ 0 h 3631902"/>
              <a:gd name="connsiteX1" fmla="*/ 1324321 w 5178588"/>
              <a:gd name="connsiteY1" fmla="*/ 590924 h 3631902"/>
              <a:gd name="connsiteX2" fmla="*/ 2367035 w 5178588"/>
              <a:gd name="connsiteY2" fmla="*/ 1350683 h 3631902"/>
              <a:gd name="connsiteX3" fmla="*/ 3191164 w 5178588"/>
              <a:gd name="connsiteY3" fmla="*/ 2002118 h 3631902"/>
              <a:gd name="connsiteX4" fmla="*/ 3845660 w 5178588"/>
              <a:gd name="connsiteY4" fmla="*/ 2505635 h 3631902"/>
              <a:gd name="connsiteX5" fmla="*/ 4290493 w 5178588"/>
              <a:gd name="connsiteY5" fmla="*/ 2881406 h 3631902"/>
              <a:gd name="connsiteX6" fmla="*/ 4533314 w 5178588"/>
              <a:gd name="connsiteY6" fmla="*/ 3097007 h 3631902"/>
              <a:gd name="connsiteX7" fmla="*/ 5178588 w 5178588"/>
              <a:gd name="connsiteY7" fmla="*/ 3631902 h 3631902"/>
              <a:gd name="connsiteX0" fmla="*/ 0 w 5777220"/>
              <a:gd name="connsiteY0" fmla="*/ 0 h 3596043"/>
              <a:gd name="connsiteX1" fmla="*/ 1324321 w 5777220"/>
              <a:gd name="connsiteY1" fmla="*/ 590924 h 3596043"/>
              <a:gd name="connsiteX2" fmla="*/ 2367035 w 5777220"/>
              <a:gd name="connsiteY2" fmla="*/ 1350683 h 3596043"/>
              <a:gd name="connsiteX3" fmla="*/ 3191164 w 5777220"/>
              <a:gd name="connsiteY3" fmla="*/ 2002118 h 3596043"/>
              <a:gd name="connsiteX4" fmla="*/ 3845660 w 5777220"/>
              <a:gd name="connsiteY4" fmla="*/ 2505635 h 3596043"/>
              <a:gd name="connsiteX5" fmla="*/ 4290493 w 5777220"/>
              <a:gd name="connsiteY5" fmla="*/ 2881406 h 3596043"/>
              <a:gd name="connsiteX6" fmla="*/ 4533314 w 5777220"/>
              <a:gd name="connsiteY6" fmla="*/ 3097007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24321 w 5777220"/>
              <a:gd name="connsiteY1" fmla="*/ 590924 h 3596043"/>
              <a:gd name="connsiteX2" fmla="*/ 2367035 w 5777220"/>
              <a:gd name="connsiteY2" fmla="*/ 1350683 h 3596043"/>
              <a:gd name="connsiteX3" fmla="*/ 3191164 w 5777220"/>
              <a:gd name="connsiteY3" fmla="*/ 2002118 h 3596043"/>
              <a:gd name="connsiteX4" fmla="*/ 3845660 w 5777220"/>
              <a:gd name="connsiteY4" fmla="*/ 2505635 h 3596043"/>
              <a:gd name="connsiteX5" fmla="*/ 4290493 w 5777220"/>
              <a:gd name="connsiteY5" fmla="*/ 2881406 h 3596043"/>
              <a:gd name="connsiteX6" fmla="*/ 4772766 w 5777220"/>
              <a:gd name="connsiteY6" fmla="*/ 2926678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24321 w 5777220"/>
              <a:gd name="connsiteY1" fmla="*/ 590924 h 3596043"/>
              <a:gd name="connsiteX2" fmla="*/ 2367035 w 5777220"/>
              <a:gd name="connsiteY2" fmla="*/ 1350683 h 3596043"/>
              <a:gd name="connsiteX3" fmla="*/ 3191164 w 5777220"/>
              <a:gd name="connsiteY3" fmla="*/ 2002118 h 3596043"/>
              <a:gd name="connsiteX4" fmla="*/ 3845660 w 5777220"/>
              <a:gd name="connsiteY4" fmla="*/ 2505635 h 3596043"/>
              <a:gd name="connsiteX5" fmla="*/ 4380289 w 5777220"/>
              <a:gd name="connsiteY5" fmla="*/ 2639359 h 3596043"/>
              <a:gd name="connsiteX6" fmla="*/ 4772766 w 5777220"/>
              <a:gd name="connsiteY6" fmla="*/ 2926678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24321 w 5777220"/>
              <a:gd name="connsiteY1" fmla="*/ 590924 h 3596043"/>
              <a:gd name="connsiteX2" fmla="*/ 2367035 w 5777220"/>
              <a:gd name="connsiteY2" fmla="*/ 1350683 h 3596043"/>
              <a:gd name="connsiteX3" fmla="*/ 3191164 w 5777220"/>
              <a:gd name="connsiteY3" fmla="*/ 2002118 h 3596043"/>
              <a:gd name="connsiteX4" fmla="*/ 3785796 w 5777220"/>
              <a:gd name="connsiteY4" fmla="*/ 2164977 h 3596043"/>
              <a:gd name="connsiteX5" fmla="*/ 4380289 w 5777220"/>
              <a:gd name="connsiteY5" fmla="*/ 2639359 h 3596043"/>
              <a:gd name="connsiteX6" fmla="*/ 4772766 w 5777220"/>
              <a:gd name="connsiteY6" fmla="*/ 2926678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24321 w 5777220"/>
              <a:gd name="connsiteY1" fmla="*/ 590924 h 3596043"/>
              <a:gd name="connsiteX2" fmla="*/ 2367035 w 5777220"/>
              <a:gd name="connsiteY2" fmla="*/ 1350683 h 3596043"/>
              <a:gd name="connsiteX3" fmla="*/ 3191164 w 5777220"/>
              <a:gd name="connsiteY3" fmla="*/ 1706282 h 3596043"/>
              <a:gd name="connsiteX4" fmla="*/ 3785796 w 5777220"/>
              <a:gd name="connsiteY4" fmla="*/ 2164977 h 3596043"/>
              <a:gd name="connsiteX5" fmla="*/ 4380289 w 5777220"/>
              <a:gd name="connsiteY5" fmla="*/ 2639359 h 3596043"/>
              <a:gd name="connsiteX6" fmla="*/ 4772766 w 5777220"/>
              <a:gd name="connsiteY6" fmla="*/ 2926678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24321 w 5777220"/>
              <a:gd name="connsiteY1" fmla="*/ 590924 h 3596043"/>
              <a:gd name="connsiteX2" fmla="*/ 2426898 w 5777220"/>
              <a:gd name="connsiteY2" fmla="*/ 1135530 h 3596043"/>
              <a:gd name="connsiteX3" fmla="*/ 3191164 w 5777220"/>
              <a:gd name="connsiteY3" fmla="*/ 1706282 h 3596043"/>
              <a:gd name="connsiteX4" fmla="*/ 3785796 w 5777220"/>
              <a:gd name="connsiteY4" fmla="*/ 2164977 h 3596043"/>
              <a:gd name="connsiteX5" fmla="*/ 4380289 w 5777220"/>
              <a:gd name="connsiteY5" fmla="*/ 2639359 h 3596043"/>
              <a:gd name="connsiteX6" fmla="*/ 4772766 w 5777220"/>
              <a:gd name="connsiteY6" fmla="*/ 2926678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84184 w 5777220"/>
              <a:gd name="connsiteY1" fmla="*/ 492312 h 3596043"/>
              <a:gd name="connsiteX2" fmla="*/ 2426898 w 5777220"/>
              <a:gd name="connsiteY2" fmla="*/ 1135530 h 3596043"/>
              <a:gd name="connsiteX3" fmla="*/ 3191164 w 5777220"/>
              <a:gd name="connsiteY3" fmla="*/ 1706282 h 3596043"/>
              <a:gd name="connsiteX4" fmla="*/ 3785796 w 5777220"/>
              <a:gd name="connsiteY4" fmla="*/ 2164977 h 3596043"/>
              <a:gd name="connsiteX5" fmla="*/ 4380289 w 5777220"/>
              <a:gd name="connsiteY5" fmla="*/ 2639359 h 3596043"/>
              <a:gd name="connsiteX6" fmla="*/ 4772766 w 5777220"/>
              <a:gd name="connsiteY6" fmla="*/ 2926678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84184 w 5777220"/>
              <a:gd name="connsiteY1" fmla="*/ 492312 h 3596043"/>
              <a:gd name="connsiteX2" fmla="*/ 2426898 w 5777220"/>
              <a:gd name="connsiteY2" fmla="*/ 1135530 h 3596043"/>
              <a:gd name="connsiteX3" fmla="*/ 3191164 w 5777220"/>
              <a:gd name="connsiteY3" fmla="*/ 1706282 h 3596043"/>
              <a:gd name="connsiteX4" fmla="*/ 3785796 w 5777220"/>
              <a:gd name="connsiteY4" fmla="*/ 2164977 h 3596043"/>
              <a:gd name="connsiteX5" fmla="*/ 4380289 w 5777220"/>
              <a:gd name="connsiteY5" fmla="*/ 2639359 h 3596043"/>
              <a:gd name="connsiteX6" fmla="*/ 4772766 w 5777220"/>
              <a:gd name="connsiteY6" fmla="*/ 2872890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84184 w 5777220"/>
              <a:gd name="connsiteY1" fmla="*/ 492312 h 3596043"/>
              <a:gd name="connsiteX2" fmla="*/ 2426898 w 5777220"/>
              <a:gd name="connsiteY2" fmla="*/ 1135530 h 3596043"/>
              <a:gd name="connsiteX3" fmla="*/ 3191164 w 5777220"/>
              <a:gd name="connsiteY3" fmla="*/ 1706282 h 3596043"/>
              <a:gd name="connsiteX4" fmla="*/ 3785796 w 5777220"/>
              <a:gd name="connsiteY4" fmla="*/ 2164977 h 3596043"/>
              <a:gd name="connsiteX5" fmla="*/ 4365322 w 5777220"/>
              <a:gd name="connsiteY5" fmla="*/ 2531782 h 3596043"/>
              <a:gd name="connsiteX6" fmla="*/ 4772766 w 5777220"/>
              <a:gd name="connsiteY6" fmla="*/ 2872890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84184 w 5777220"/>
              <a:gd name="connsiteY1" fmla="*/ 492312 h 3596043"/>
              <a:gd name="connsiteX2" fmla="*/ 2426898 w 5777220"/>
              <a:gd name="connsiteY2" fmla="*/ 1135530 h 3596043"/>
              <a:gd name="connsiteX3" fmla="*/ 3191164 w 5777220"/>
              <a:gd name="connsiteY3" fmla="*/ 1706282 h 3596043"/>
              <a:gd name="connsiteX4" fmla="*/ 3770832 w 5777220"/>
              <a:gd name="connsiteY4" fmla="*/ 2084294 h 3596043"/>
              <a:gd name="connsiteX5" fmla="*/ 4365322 w 5777220"/>
              <a:gd name="connsiteY5" fmla="*/ 2531782 h 3596043"/>
              <a:gd name="connsiteX6" fmla="*/ 4772766 w 5777220"/>
              <a:gd name="connsiteY6" fmla="*/ 2872890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84184 w 5777220"/>
              <a:gd name="connsiteY1" fmla="*/ 492312 h 3596043"/>
              <a:gd name="connsiteX2" fmla="*/ 2426898 w 5777220"/>
              <a:gd name="connsiteY2" fmla="*/ 1135530 h 3596043"/>
              <a:gd name="connsiteX3" fmla="*/ 3191164 w 5777220"/>
              <a:gd name="connsiteY3" fmla="*/ 1634564 h 3596043"/>
              <a:gd name="connsiteX4" fmla="*/ 3770832 w 5777220"/>
              <a:gd name="connsiteY4" fmla="*/ 2084294 h 3596043"/>
              <a:gd name="connsiteX5" fmla="*/ 4365322 w 5777220"/>
              <a:gd name="connsiteY5" fmla="*/ 2531782 h 3596043"/>
              <a:gd name="connsiteX6" fmla="*/ 4772766 w 5777220"/>
              <a:gd name="connsiteY6" fmla="*/ 2872890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84184 w 5777220"/>
              <a:gd name="connsiteY1" fmla="*/ 492312 h 3596043"/>
              <a:gd name="connsiteX2" fmla="*/ 2426898 w 5777220"/>
              <a:gd name="connsiteY2" fmla="*/ 1135530 h 3596043"/>
              <a:gd name="connsiteX3" fmla="*/ 3191164 w 5777220"/>
              <a:gd name="connsiteY3" fmla="*/ 1634564 h 3596043"/>
              <a:gd name="connsiteX4" fmla="*/ 3770832 w 5777220"/>
              <a:gd name="connsiteY4" fmla="*/ 2084294 h 3596043"/>
              <a:gd name="connsiteX5" fmla="*/ 4365322 w 5777220"/>
              <a:gd name="connsiteY5" fmla="*/ 2531782 h 3596043"/>
              <a:gd name="connsiteX6" fmla="*/ 4832629 w 5777220"/>
              <a:gd name="connsiteY6" fmla="*/ 2863926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84184 w 5777220"/>
              <a:gd name="connsiteY1" fmla="*/ 492312 h 3596043"/>
              <a:gd name="connsiteX2" fmla="*/ 2411931 w 5777220"/>
              <a:gd name="connsiteY2" fmla="*/ 1081742 h 3596043"/>
              <a:gd name="connsiteX3" fmla="*/ 3191164 w 5777220"/>
              <a:gd name="connsiteY3" fmla="*/ 1634564 h 3596043"/>
              <a:gd name="connsiteX4" fmla="*/ 3770832 w 5777220"/>
              <a:gd name="connsiteY4" fmla="*/ 2084294 h 3596043"/>
              <a:gd name="connsiteX5" fmla="*/ 4365322 w 5777220"/>
              <a:gd name="connsiteY5" fmla="*/ 2531782 h 3596043"/>
              <a:gd name="connsiteX6" fmla="*/ 4832629 w 5777220"/>
              <a:gd name="connsiteY6" fmla="*/ 2863926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84184 w 5777220"/>
              <a:gd name="connsiteY1" fmla="*/ 492312 h 3596043"/>
              <a:gd name="connsiteX2" fmla="*/ 2411931 w 5777220"/>
              <a:gd name="connsiteY2" fmla="*/ 1081742 h 3596043"/>
              <a:gd name="connsiteX3" fmla="*/ 3191164 w 5777220"/>
              <a:gd name="connsiteY3" fmla="*/ 1634564 h 3596043"/>
              <a:gd name="connsiteX4" fmla="*/ 3770832 w 5777220"/>
              <a:gd name="connsiteY4" fmla="*/ 2084294 h 3596043"/>
              <a:gd name="connsiteX5" fmla="*/ 4365322 w 5777220"/>
              <a:gd name="connsiteY5" fmla="*/ 2504888 h 3596043"/>
              <a:gd name="connsiteX6" fmla="*/ 4832629 w 5777220"/>
              <a:gd name="connsiteY6" fmla="*/ 2863926 h 3596043"/>
              <a:gd name="connsiteX7" fmla="*/ 5777220 w 5777220"/>
              <a:gd name="connsiteY7" fmla="*/ 3596043 h 3596043"/>
              <a:gd name="connsiteX0" fmla="*/ 0 w 5777220"/>
              <a:gd name="connsiteY0" fmla="*/ 0 h 3596043"/>
              <a:gd name="connsiteX1" fmla="*/ 1384184 w 5777220"/>
              <a:gd name="connsiteY1" fmla="*/ 492312 h 3596043"/>
              <a:gd name="connsiteX2" fmla="*/ 2411931 w 5777220"/>
              <a:gd name="connsiteY2" fmla="*/ 1081742 h 3596043"/>
              <a:gd name="connsiteX3" fmla="*/ 3191164 w 5777220"/>
              <a:gd name="connsiteY3" fmla="*/ 1634564 h 3596043"/>
              <a:gd name="connsiteX4" fmla="*/ 3800764 w 5777220"/>
              <a:gd name="connsiteY4" fmla="*/ 2066365 h 3596043"/>
              <a:gd name="connsiteX5" fmla="*/ 4365322 w 5777220"/>
              <a:gd name="connsiteY5" fmla="*/ 2504888 h 3596043"/>
              <a:gd name="connsiteX6" fmla="*/ 4832629 w 5777220"/>
              <a:gd name="connsiteY6" fmla="*/ 2863926 h 3596043"/>
              <a:gd name="connsiteX7" fmla="*/ 5777220 w 5777220"/>
              <a:gd name="connsiteY7" fmla="*/ 3596043 h 3596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7220" h="3596043">
                <a:moveTo>
                  <a:pt x="0" y="0"/>
                </a:moveTo>
                <a:cubicBezTo>
                  <a:pt x="348924" y="89522"/>
                  <a:pt x="982196" y="312022"/>
                  <a:pt x="1384184" y="492312"/>
                </a:cubicBezTo>
                <a:cubicBezTo>
                  <a:pt x="1786172" y="672602"/>
                  <a:pt x="2110768" y="891367"/>
                  <a:pt x="2411931" y="1081742"/>
                </a:cubicBezTo>
                <a:cubicBezTo>
                  <a:pt x="2713094" y="1272117"/>
                  <a:pt x="2959692" y="1470460"/>
                  <a:pt x="3191164" y="1634564"/>
                </a:cubicBezTo>
                <a:lnTo>
                  <a:pt x="3800764" y="2066365"/>
                </a:lnTo>
                <a:lnTo>
                  <a:pt x="4365322" y="2504888"/>
                </a:lnTo>
                <a:lnTo>
                  <a:pt x="4832629" y="2863926"/>
                </a:lnTo>
                <a:lnTo>
                  <a:pt x="5777220" y="3596043"/>
                </a:lnTo>
              </a:path>
            </a:pathLst>
          </a:cu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2769365" y="2465804"/>
            <a:ext cx="2480517" cy="35781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835696" y="2218711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3"/>
          </p:cNvCxnSpPr>
          <p:nvPr/>
        </p:nvCxnSpPr>
        <p:spPr>
          <a:xfrm>
            <a:off x="2914525" y="2218711"/>
            <a:ext cx="50405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51367" y="1799999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Cooling</a:t>
            </a:r>
            <a:endParaRPr lang="fi-FI" dirty="0"/>
          </a:p>
        </p:txBody>
      </p:sp>
      <p:sp>
        <p:nvSpPr>
          <p:cNvPr id="40" name="TextBox 39"/>
          <p:cNvSpPr txBox="1"/>
          <p:nvPr/>
        </p:nvSpPr>
        <p:spPr>
          <a:xfrm>
            <a:off x="2811250" y="1810453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Warming</a:t>
            </a:r>
            <a:endParaRPr lang="fi-FI" dirty="0"/>
          </a:p>
        </p:txBody>
      </p:sp>
      <p:sp>
        <p:nvSpPr>
          <p:cNvPr id="41" name="TextBox 40"/>
          <p:cNvSpPr txBox="1"/>
          <p:nvPr/>
        </p:nvSpPr>
        <p:spPr>
          <a:xfrm>
            <a:off x="4788024" y="4482317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Steady-state</a:t>
            </a:r>
            <a:r>
              <a:rPr lang="fi-FI" dirty="0" smtClean="0"/>
              <a:t> </a:t>
            </a:r>
            <a:r>
              <a:rPr lang="fi-FI" dirty="0" err="1" smtClean="0"/>
              <a:t>conditions</a:t>
            </a:r>
            <a:endParaRPr lang="fi-FI" dirty="0"/>
          </a:p>
        </p:txBody>
      </p:sp>
      <p:sp>
        <p:nvSpPr>
          <p:cNvPr id="43" name="TextBox 42"/>
          <p:cNvSpPr txBox="1"/>
          <p:nvPr/>
        </p:nvSpPr>
        <p:spPr>
          <a:xfrm>
            <a:off x="4314350" y="3913131"/>
            <a:ext cx="230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climatic</a:t>
            </a:r>
            <a:r>
              <a:rPr lang="fi-FI" dirty="0" smtClean="0"/>
              <a:t> </a:t>
            </a:r>
            <a:r>
              <a:rPr lang="fi-FI" dirty="0" err="1" smtClean="0"/>
              <a:t>warming</a:t>
            </a:r>
            <a:endParaRPr lang="fi-FI" dirty="0"/>
          </a:p>
        </p:txBody>
      </p:sp>
      <p:sp>
        <p:nvSpPr>
          <p:cNvPr id="44" name="TextBox 43"/>
          <p:cNvSpPr txBox="1"/>
          <p:nvPr/>
        </p:nvSpPr>
        <p:spPr>
          <a:xfrm>
            <a:off x="1475656" y="3909664"/>
            <a:ext cx="216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climatic</a:t>
            </a:r>
            <a:r>
              <a:rPr lang="fi-FI" dirty="0" smtClean="0"/>
              <a:t> </a:t>
            </a:r>
            <a:r>
              <a:rPr lang="fi-FI" dirty="0" err="1" smtClean="0"/>
              <a:t>cooling</a:t>
            </a:r>
            <a:endParaRPr lang="fi-FI" dirty="0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4312318" y="4666983"/>
            <a:ext cx="4757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050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39" grpId="0"/>
      <p:bldP spid="40" grpId="0"/>
      <p:bldP spid="41" grpId="0"/>
      <p:bldP spid="43" grpId="0"/>
      <p:bldP spid="4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1031" descr="C:\MyFiles\tekstit\Laura\LITO_2006_esitelma\Pino_viivat_eroosiolla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60538"/>
            <a:ext cx="3049588" cy="464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Text Box 1032"/>
          <p:cNvSpPr txBox="1">
            <a:spLocks noChangeArrowheads="1"/>
          </p:cNvSpPr>
          <p:nvPr/>
        </p:nvSpPr>
        <p:spPr bwMode="auto">
          <a:xfrm>
            <a:off x="1048328" y="291278"/>
            <a:ext cx="74583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i-FI" altLang="fi-FI" sz="2800" b="1" dirty="0"/>
              <a:t>Building </a:t>
            </a:r>
            <a:r>
              <a:rPr lang="fi-FI" altLang="fi-FI" sz="2800" b="1" dirty="0" err="1"/>
              <a:t>mountains</a:t>
            </a:r>
            <a:r>
              <a:rPr lang="fi-FI" altLang="fi-FI" sz="2800" b="1" dirty="0"/>
              <a:t> </a:t>
            </a:r>
            <a:r>
              <a:rPr lang="fi-FI" altLang="fi-FI" sz="2800" b="1" dirty="0" err="1" smtClean="0"/>
              <a:t>by</a:t>
            </a:r>
            <a:r>
              <a:rPr lang="fi-FI" altLang="fi-FI" sz="2800" b="1" dirty="0" smtClean="0"/>
              <a:t> </a:t>
            </a:r>
            <a:r>
              <a:rPr lang="fi-FI" altLang="fi-FI" sz="2800" b="1" dirty="0" err="1" smtClean="0"/>
              <a:t>collision</a:t>
            </a:r>
            <a:r>
              <a:rPr lang="fi-FI" altLang="fi-FI" sz="2800" b="1" dirty="0" smtClean="0"/>
              <a:t> </a:t>
            </a:r>
            <a:r>
              <a:rPr lang="fi-FI" altLang="fi-FI" sz="2800" b="1" dirty="0"/>
              <a:t>and </a:t>
            </a:r>
            <a:r>
              <a:rPr lang="fi-FI" altLang="fi-FI" sz="2800" b="1" dirty="0" err="1" smtClean="0"/>
              <a:t>imbricating</a:t>
            </a:r>
            <a:r>
              <a:rPr lang="fi-FI" altLang="fi-FI" sz="2800" b="1" dirty="0" smtClean="0"/>
              <a:t> </a:t>
            </a:r>
            <a:r>
              <a:rPr lang="fi-FI" altLang="fi-FI" sz="2800" b="1" dirty="0" err="1" smtClean="0"/>
              <a:t>crustal</a:t>
            </a:r>
            <a:r>
              <a:rPr lang="fi-FI" altLang="fi-FI" sz="2800" b="1" dirty="0" smtClean="0"/>
              <a:t> </a:t>
            </a:r>
            <a:r>
              <a:rPr lang="fi-FI" altLang="fi-FI" sz="2800" b="1" dirty="0" err="1"/>
              <a:t>blocks</a:t>
            </a:r>
            <a:endParaRPr lang="en-GB" altLang="fi-FI" sz="2800" b="1" dirty="0"/>
          </a:p>
        </p:txBody>
      </p:sp>
      <p:sp>
        <p:nvSpPr>
          <p:cNvPr id="16394" name="Line 1034"/>
          <p:cNvSpPr>
            <a:spLocks noChangeShapeType="1"/>
          </p:cNvSpPr>
          <p:nvPr/>
        </p:nvSpPr>
        <p:spPr bwMode="auto">
          <a:xfrm>
            <a:off x="1600200" y="1865313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395" name="Line 1035"/>
          <p:cNvSpPr>
            <a:spLocks noChangeShapeType="1"/>
          </p:cNvSpPr>
          <p:nvPr/>
        </p:nvSpPr>
        <p:spPr bwMode="auto">
          <a:xfrm flipH="1">
            <a:off x="2800350" y="186531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396" name="Line 1036"/>
          <p:cNvSpPr>
            <a:spLocks noChangeShapeType="1"/>
          </p:cNvSpPr>
          <p:nvPr/>
        </p:nvSpPr>
        <p:spPr bwMode="auto">
          <a:xfrm flipH="1">
            <a:off x="3886200" y="1865313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397" name="Text Box 1037"/>
          <p:cNvSpPr txBox="1">
            <a:spLocks noChangeArrowheads="1"/>
          </p:cNvSpPr>
          <p:nvPr/>
        </p:nvSpPr>
        <p:spPr bwMode="auto">
          <a:xfrm>
            <a:off x="4876800" y="1912938"/>
            <a:ext cx="1689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b="1"/>
              <a:t>Before collision</a:t>
            </a:r>
            <a:endParaRPr lang="en-GB" altLang="fi-FI" b="1"/>
          </a:p>
        </p:txBody>
      </p:sp>
      <p:sp>
        <p:nvSpPr>
          <p:cNvPr id="16398" name="Text Box 1038"/>
          <p:cNvSpPr txBox="1">
            <a:spLocks noChangeArrowheads="1"/>
          </p:cNvSpPr>
          <p:nvPr/>
        </p:nvSpPr>
        <p:spPr bwMode="auto">
          <a:xfrm>
            <a:off x="4876800" y="2827338"/>
            <a:ext cx="2432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b="1"/>
              <a:t>Collision and thrusting</a:t>
            </a:r>
          </a:p>
          <a:p>
            <a:r>
              <a:rPr lang="fi-FI" altLang="fi-FI" b="1"/>
              <a:t>&lt; 10-25 Ma</a:t>
            </a:r>
            <a:endParaRPr lang="en-GB" altLang="fi-FI" b="1"/>
          </a:p>
        </p:txBody>
      </p:sp>
      <p:sp>
        <p:nvSpPr>
          <p:cNvPr id="16399" name="Text Box 1039"/>
          <p:cNvSpPr txBox="1">
            <a:spLocks noChangeArrowheads="1"/>
          </p:cNvSpPr>
          <p:nvPr/>
        </p:nvSpPr>
        <p:spPr bwMode="auto">
          <a:xfrm>
            <a:off x="4876800" y="3817938"/>
            <a:ext cx="3816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b="1"/>
              <a:t>Thickened crust;</a:t>
            </a:r>
          </a:p>
          <a:p>
            <a:r>
              <a:rPr lang="fi-FI" altLang="fi-FI" b="1"/>
              <a:t>heating of stack, uplift erosion begins</a:t>
            </a:r>
          </a:p>
          <a:p>
            <a:r>
              <a:rPr lang="fi-FI" altLang="fi-FI" b="1"/>
              <a:t>Partial melting in middle/lower crust</a:t>
            </a:r>
          </a:p>
          <a:p>
            <a:r>
              <a:rPr lang="en-GB" altLang="fi-FI" b="1"/>
              <a:t>10-50 Ma</a:t>
            </a:r>
          </a:p>
        </p:txBody>
      </p:sp>
      <p:sp>
        <p:nvSpPr>
          <p:cNvPr id="16401" name="Text Box 1041"/>
          <p:cNvSpPr txBox="1">
            <a:spLocks noChangeArrowheads="1"/>
          </p:cNvSpPr>
          <p:nvPr/>
        </p:nvSpPr>
        <p:spPr bwMode="auto">
          <a:xfrm>
            <a:off x="4927600" y="5310188"/>
            <a:ext cx="341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b="1"/>
              <a:t>Uplift, continued erosion, cooling</a:t>
            </a:r>
          </a:p>
          <a:p>
            <a:r>
              <a:rPr lang="fi-FI" altLang="fi-FI" b="1"/>
              <a:t>50-300 Ma</a:t>
            </a:r>
            <a:endParaRPr lang="en-GB" altLang="fi-FI" b="1"/>
          </a:p>
        </p:txBody>
      </p:sp>
      <p:sp>
        <p:nvSpPr>
          <p:cNvPr id="16403" name="Line 1043"/>
          <p:cNvSpPr>
            <a:spLocks noChangeShapeType="1"/>
          </p:cNvSpPr>
          <p:nvPr/>
        </p:nvSpPr>
        <p:spPr bwMode="auto">
          <a:xfrm flipV="1">
            <a:off x="2133600" y="2827338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405" name="Line 1045"/>
          <p:cNvSpPr>
            <a:spLocks noChangeShapeType="1"/>
          </p:cNvSpPr>
          <p:nvPr/>
        </p:nvSpPr>
        <p:spPr bwMode="auto">
          <a:xfrm flipV="1">
            <a:off x="2819400" y="2827338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406" name="Line 1046"/>
          <p:cNvSpPr>
            <a:spLocks noChangeShapeType="1"/>
          </p:cNvSpPr>
          <p:nvPr/>
        </p:nvSpPr>
        <p:spPr bwMode="auto">
          <a:xfrm rot="53099" flipH="1">
            <a:off x="3200400" y="2827338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413" name="Oval 1053"/>
          <p:cNvSpPr>
            <a:spLocks noChangeArrowheads="1"/>
          </p:cNvSpPr>
          <p:nvPr/>
        </p:nvSpPr>
        <p:spPr bwMode="auto">
          <a:xfrm>
            <a:off x="2438400" y="4046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6414" name="Oval 1054"/>
          <p:cNvSpPr>
            <a:spLocks noChangeArrowheads="1"/>
          </p:cNvSpPr>
          <p:nvPr/>
        </p:nvSpPr>
        <p:spPr bwMode="auto">
          <a:xfrm>
            <a:off x="2362200" y="42751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6415" name="Oval 1055"/>
          <p:cNvSpPr>
            <a:spLocks noChangeArrowheads="1"/>
          </p:cNvSpPr>
          <p:nvPr/>
        </p:nvSpPr>
        <p:spPr bwMode="auto">
          <a:xfrm>
            <a:off x="2514600" y="42751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6416" name="Oval 1056"/>
          <p:cNvSpPr>
            <a:spLocks noChangeArrowheads="1"/>
          </p:cNvSpPr>
          <p:nvPr/>
        </p:nvSpPr>
        <p:spPr bwMode="auto">
          <a:xfrm>
            <a:off x="2209800" y="42751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6417" name="Oval 1057"/>
          <p:cNvSpPr>
            <a:spLocks noChangeArrowheads="1"/>
          </p:cNvSpPr>
          <p:nvPr/>
        </p:nvSpPr>
        <p:spPr bwMode="auto">
          <a:xfrm>
            <a:off x="2590800" y="4046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6418" name="Oval 1058"/>
          <p:cNvSpPr>
            <a:spLocks noChangeArrowheads="1"/>
          </p:cNvSpPr>
          <p:nvPr/>
        </p:nvSpPr>
        <p:spPr bwMode="auto">
          <a:xfrm>
            <a:off x="2667000" y="42751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6419" name="Line 1059"/>
          <p:cNvSpPr>
            <a:spLocks noChangeShapeType="1"/>
          </p:cNvSpPr>
          <p:nvPr/>
        </p:nvSpPr>
        <p:spPr bwMode="auto">
          <a:xfrm flipV="1">
            <a:off x="2514600" y="41227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420" name="Oval 1060"/>
          <p:cNvSpPr>
            <a:spLocks noChangeArrowheads="1"/>
          </p:cNvSpPr>
          <p:nvPr/>
        </p:nvSpPr>
        <p:spPr bwMode="auto">
          <a:xfrm>
            <a:off x="2362200" y="5265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6421" name="Oval 1061"/>
          <p:cNvSpPr>
            <a:spLocks noChangeArrowheads="1"/>
          </p:cNvSpPr>
          <p:nvPr/>
        </p:nvSpPr>
        <p:spPr bwMode="auto">
          <a:xfrm>
            <a:off x="2438400" y="5265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6422" name="Oval 1062"/>
          <p:cNvSpPr>
            <a:spLocks noChangeArrowheads="1"/>
          </p:cNvSpPr>
          <p:nvPr/>
        </p:nvSpPr>
        <p:spPr bwMode="auto">
          <a:xfrm>
            <a:off x="2590800" y="5265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6423" name="Oval 1063"/>
          <p:cNvSpPr>
            <a:spLocks noChangeArrowheads="1"/>
          </p:cNvSpPr>
          <p:nvPr/>
        </p:nvSpPr>
        <p:spPr bwMode="auto">
          <a:xfrm>
            <a:off x="2514600" y="5265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6424" name="Oval 1064"/>
          <p:cNvSpPr>
            <a:spLocks noChangeArrowheads="1"/>
          </p:cNvSpPr>
          <p:nvPr/>
        </p:nvSpPr>
        <p:spPr bwMode="auto">
          <a:xfrm>
            <a:off x="2667000" y="5265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6425" name="Oval 1065"/>
          <p:cNvSpPr>
            <a:spLocks noChangeArrowheads="1"/>
          </p:cNvSpPr>
          <p:nvPr/>
        </p:nvSpPr>
        <p:spPr bwMode="auto">
          <a:xfrm>
            <a:off x="2743200" y="5265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726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533400" y="1295400"/>
            <a:ext cx="18240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2000" b="1"/>
              <a:t>Situation </a:t>
            </a:r>
          </a:p>
          <a:p>
            <a:r>
              <a:rPr lang="fi-FI" altLang="fi-FI" sz="2000" b="1"/>
              <a:t>before collision</a:t>
            </a:r>
            <a:endParaRPr lang="en-GB" altLang="fi-FI" sz="2000" b="1"/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 rot="-1494058">
            <a:off x="917575" y="2762250"/>
            <a:ext cx="1219200" cy="609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 rot="-1430611">
            <a:off x="1600200" y="3124200"/>
            <a:ext cx="1219200" cy="609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2667000" y="1066800"/>
            <a:ext cx="1219200" cy="685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i-FI" altLang="fi-FI"/>
              <a:t>Crust 1</a:t>
            </a:r>
            <a:endParaRPr lang="en-GB" altLang="fi-FI"/>
          </a:p>
        </p:txBody>
      </p:sp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4495800" y="1066800"/>
            <a:ext cx="1219200" cy="685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i-FI" altLang="fi-FI"/>
              <a:t>Crust 2</a:t>
            </a:r>
            <a:endParaRPr lang="en-GB" altLang="fi-FI"/>
          </a:p>
        </p:txBody>
      </p:sp>
      <p:sp>
        <p:nvSpPr>
          <p:cNvPr id="139271" name="Line 7"/>
          <p:cNvSpPr>
            <a:spLocks noChangeShapeType="1"/>
          </p:cNvSpPr>
          <p:nvPr/>
        </p:nvSpPr>
        <p:spPr bwMode="auto">
          <a:xfrm>
            <a:off x="6400800" y="1143000"/>
            <a:ext cx="0" cy="141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4202113" y="6324600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2400"/>
              <a:t>Z</a:t>
            </a:r>
            <a:endParaRPr lang="en-GB" altLang="fi-FI" sz="2400"/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8001000" y="11430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2400"/>
              <a:t>T</a:t>
            </a:r>
            <a:endParaRPr lang="en-GB" altLang="fi-FI" sz="2400"/>
          </a:p>
        </p:txBody>
      </p:sp>
      <p:sp>
        <p:nvSpPr>
          <p:cNvPr id="139274" name="Line 10"/>
          <p:cNvSpPr>
            <a:spLocks noChangeShapeType="1"/>
          </p:cNvSpPr>
          <p:nvPr/>
        </p:nvSpPr>
        <p:spPr bwMode="auto">
          <a:xfrm>
            <a:off x="6400800" y="1143000"/>
            <a:ext cx="533400" cy="727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39275" name="Line 11"/>
          <p:cNvSpPr>
            <a:spLocks noChangeShapeType="1"/>
          </p:cNvSpPr>
          <p:nvPr/>
        </p:nvSpPr>
        <p:spPr bwMode="auto">
          <a:xfrm flipV="1">
            <a:off x="1524000" y="31242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39276" name="Line 12"/>
          <p:cNvSpPr>
            <a:spLocks noChangeShapeType="1"/>
          </p:cNvSpPr>
          <p:nvPr/>
        </p:nvSpPr>
        <p:spPr bwMode="auto">
          <a:xfrm flipH="1">
            <a:off x="1905000" y="32004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2362200" y="5257800"/>
            <a:ext cx="1219200" cy="685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39278" name="Rectangle 14"/>
          <p:cNvSpPr>
            <a:spLocks noChangeArrowheads="1"/>
          </p:cNvSpPr>
          <p:nvPr/>
        </p:nvSpPr>
        <p:spPr bwMode="auto">
          <a:xfrm>
            <a:off x="2362200" y="4572000"/>
            <a:ext cx="1219200" cy="685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39279" name="Line 15"/>
          <p:cNvSpPr>
            <a:spLocks noChangeShapeType="1"/>
          </p:cNvSpPr>
          <p:nvPr/>
        </p:nvSpPr>
        <p:spPr bwMode="auto">
          <a:xfrm>
            <a:off x="4114800" y="45720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39280" name="Line 16"/>
          <p:cNvSpPr>
            <a:spLocks noChangeShapeType="1"/>
          </p:cNvSpPr>
          <p:nvPr/>
        </p:nvSpPr>
        <p:spPr bwMode="auto">
          <a:xfrm>
            <a:off x="4114800" y="4572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39281" name="Line 17"/>
          <p:cNvSpPr>
            <a:spLocks noChangeShapeType="1"/>
          </p:cNvSpPr>
          <p:nvPr/>
        </p:nvSpPr>
        <p:spPr bwMode="auto">
          <a:xfrm>
            <a:off x="4114800" y="45720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39282" name="Line 18"/>
          <p:cNvSpPr>
            <a:spLocks noChangeShapeType="1"/>
          </p:cNvSpPr>
          <p:nvPr/>
        </p:nvSpPr>
        <p:spPr bwMode="auto">
          <a:xfrm>
            <a:off x="4114800" y="52578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39283" name="Line 19"/>
          <p:cNvSpPr>
            <a:spLocks noChangeShapeType="1"/>
          </p:cNvSpPr>
          <p:nvPr/>
        </p:nvSpPr>
        <p:spPr bwMode="auto">
          <a:xfrm>
            <a:off x="4114800" y="5257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39284" name="Text Box 20"/>
          <p:cNvSpPr txBox="1">
            <a:spLocks noChangeArrowheads="1"/>
          </p:cNvSpPr>
          <p:nvPr/>
        </p:nvSpPr>
        <p:spPr bwMode="auto">
          <a:xfrm>
            <a:off x="3200400" y="3276600"/>
            <a:ext cx="2579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2000" b="1"/>
              <a:t>Collision and stacking</a:t>
            </a:r>
            <a:endParaRPr lang="en-GB" altLang="fi-FI" sz="2000" b="1"/>
          </a:p>
        </p:txBody>
      </p:sp>
      <p:sp>
        <p:nvSpPr>
          <p:cNvPr id="139285" name="Text Box 21"/>
          <p:cNvSpPr txBox="1">
            <a:spLocks noChangeArrowheads="1"/>
          </p:cNvSpPr>
          <p:nvPr/>
        </p:nvSpPr>
        <p:spPr bwMode="auto">
          <a:xfrm>
            <a:off x="1112838" y="5013325"/>
            <a:ext cx="10969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2000" b="1"/>
              <a:t>Stack</a:t>
            </a:r>
          </a:p>
          <a:p>
            <a:pPr algn="ctr"/>
            <a:r>
              <a:rPr lang="en-GB" altLang="fi-FI" sz="2000" b="1"/>
              <a:t>t = 0 Ma</a:t>
            </a:r>
          </a:p>
        </p:txBody>
      </p:sp>
      <p:sp>
        <p:nvSpPr>
          <p:cNvPr id="139286" name="Line 22"/>
          <p:cNvSpPr>
            <a:spLocks noChangeShapeType="1"/>
          </p:cNvSpPr>
          <p:nvPr/>
        </p:nvSpPr>
        <p:spPr bwMode="auto">
          <a:xfrm>
            <a:off x="6934200" y="18669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39287" name="Line 23"/>
          <p:cNvSpPr>
            <a:spLocks noChangeShapeType="1"/>
          </p:cNvSpPr>
          <p:nvPr/>
        </p:nvSpPr>
        <p:spPr bwMode="auto">
          <a:xfrm>
            <a:off x="6400800" y="1143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39288" name="Line 24"/>
          <p:cNvSpPr>
            <a:spLocks noChangeShapeType="1"/>
          </p:cNvSpPr>
          <p:nvPr/>
        </p:nvSpPr>
        <p:spPr bwMode="auto">
          <a:xfrm>
            <a:off x="4800600" y="60198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39289" name="Text Box 25"/>
          <p:cNvSpPr txBox="1">
            <a:spLocks noChangeArrowheads="1"/>
          </p:cNvSpPr>
          <p:nvPr/>
        </p:nvSpPr>
        <p:spPr bwMode="auto">
          <a:xfrm>
            <a:off x="5029200" y="44196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2400"/>
              <a:t>T</a:t>
            </a:r>
            <a:endParaRPr lang="en-GB" altLang="fi-FI" sz="2400"/>
          </a:p>
        </p:txBody>
      </p:sp>
      <p:sp>
        <p:nvSpPr>
          <p:cNvPr id="139290" name="Rectangle 26"/>
          <p:cNvSpPr>
            <a:spLocks noChangeArrowheads="1"/>
          </p:cNvSpPr>
          <p:nvPr/>
        </p:nvSpPr>
        <p:spPr bwMode="auto">
          <a:xfrm>
            <a:off x="2667000" y="1752600"/>
            <a:ext cx="1219200" cy="533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i-FI" altLang="fi-FI"/>
              <a:t>Mantle</a:t>
            </a:r>
            <a:endParaRPr lang="en-GB" altLang="fi-FI"/>
          </a:p>
        </p:txBody>
      </p:sp>
      <p:sp>
        <p:nvSpPr>
          <p:cNvPr id="139291" name="Rectangle 27"/>
          <p:cNvSpPr>
            <a:spLocks noChangeArrowheads="1"/>
          </p:cNvSpPr>
          <p:nvPr/>
        </p:nvSpPr>
        <p:spPr bwMode="auto">
          <a:xfrm>
            <a:off x="4495800" y="1752600"/>
            <a:ext cx="1219200" cy="533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fi-FI" sz="2400">
              <a:solidFill>
                <a:schemeClr val="hlink"/>
              </a:solidFill>
            </a:endParaRPr>
          </a:p>
        </p:txBody>
      </p:sp>
      <p:sp>
        <p:nvSpPr>
          <p:cNvPr id="139292" name="Text Box 28"/>
          <p:cNvSpPr txBox="1">
            <a:spLocks noChangeArrowheads="1"/>
          </p:cNvSpPr>
          <p:nvPr/>
        </p:nvSpPr>
        <p:spPr bwMode="auto">
          <a:xfrm>
            <a:off x="4648200" y="182880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/>
              <a:t>Mantle</a:t>
            </a:r>
            <a:endParaRPr lang="en-GB" altLang="fi-FI"/>
          </a:p>
        </p:txBody>
      </p:sp>
      <p:sp>
        <p:nvSpPr>
          <p:cNvPr id="139293" name="Rectangle 29"/>
          <p:cNvSpPr>
            <a:spLocks noChangeArrowheads="1"/>
          </p:cNvSpPr>
          <p:nvPr/>
        </p:nvSpPr>
        <p:spPr bwMode="auto">
          <a:xfrm rot="-1430611">
            <a:off x="1793875" y="3657600"/>
            <a:ext cx="1219200" cy="3905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39294" name="Text Box 30"/>
          <p:cNvSpPr txBox="1">
            <a:spLocks noChangeArrowheads="1"/>
          </p:cNvSpPr>
          <p:nvPr/>
        </p:nvSpPr>
        <p:spPr bwMode="auto">
          <a:xfrm>
            <a:off x="304800" y="228600"/>
            <a:ext cx="823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2400" b="1"/>
              <a:t>Principles of conductive thermal modelling of crustal stacking</a:t>
            </a:r>
            <a:endParaRPr lang="en-GB" altLang="fi-FI" sz="2400" b="1"/>
          </a:p>
        </p:txBody>
      </p:sp>
      <p:sp>
        <p:nvSpPr>
          <p:cNvPr id="139295" name="Text Box 31"/>
          <p:cNvSpPr txBox="1">
            <a:spLocks noChangeArrowheads="1"/>
          </p:cNvSpPr>
          <p:nvPr/>
        </p:nvSpPr>
        <p:spPr bwMode="auto">
          <a:xfrm>
            <a:off x="6324600" y="25908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2400"/>
              <a:t>Z</a:t>
            </a:r>
            <a:endParaRPr lang="en-GB" altLang="fi-FI" sz="2400"/>
          </a:p>
        </p:txBody>
      </p:sp>
      <p:sp>
        <p:nvSpPr>
          <p:cNvPr id="139296" name="Text Box 32"/>
          <p:cNvSpPr txBox="1">
            <a:spLocks noChangeArrowheads="1"/>
          </p:cNvSpPr>
          <p:nvPr/>
        </p:nvSpPr>
        <p:spPr bwMode="auto">
          <a:xfrm>
            <a:off x="7299325" y="2119313"/>
            <a:ext cx="998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1600"/>
              <a:t>Geotherm</a:t>
            </a:r>
            <a:endParaRPr lang="en-GB" altLang="fi-FI" sz="1600"/>
          </a:p>
        </p:txBody>
      </p:sp>
      <p:sp>
        <p:nvSpPr>
          <p:cNvPr id="139297" name="Text Box 33"/>
          <p:cNvSpPr txBox="1">
            <a:spLocks noChangeArrowheads="1"/>
          </p:cNvSpPr>
          <p:nvPr/>
        </p:nvSpPr>
        <p:spPr bwMode="auto">
          <a:xfrm>
            <a:off x="5029200" y="5562600"/>
            <a:ext cx="998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1600"/>
              <a:t>Geotherm</a:t>
            </a:r>
            <a:endParaRPr lang="en-GB" altLang="fi-FI" sz="1600"/>
          </a:p>
        </p:txBody>
      </p:sp>
      <p:sp>
        <p:nvSpPr>
          <p:cNvPr id="139298" name="Rectangle 34"/>
          <p:cNvSpPr>
            <a:spLocks noChangeArrowheads="1"/>
          </p:cNvSpPr>
          <p:nvPr/>
        </p:nvSpPr>
        <p:spPr bwMode="auto">
          <a:xfrm>
            <a:off x="2362200" y="5943600"/>
            <a:ext cx="1219200" cy="533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i-FI" altLang="fi-FI"/>
              <a:t>Mantle</a:t>
            </a:r>
            <a:endParaRPr lang="en-GB" altLang="fi-FI"/>
          </a:p>
        </p:txBody>
      </p:sp>
      <p:sp>
        <p:nvSpPr>
          <p:cNvPr id="139299" name="Text Box 35"/>
          <p:cNvSpPr txBox="1">
            <a:spLocks noChangeArrowheads="1"/>
          </p:cNvSpPr>
          <p:nvPr/>
        </p:nvSpPr>
        <p:spPr bwMode="auto">
          <a:xfrm rot="-1524467">
            <a:off x="1076325" y="2838450"/>
            <a:ext cx="850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/>
              <a:t>Crust 1</a:t>
            </a:r>
            <a:endParaRPr lang="en-GB" altLang="fi-FI"/>
          </a:p>
        </p:txBody>
      </p:sp>
      <p:sp>
        <p:nvSpPr>
          <p:cNvPr id="139300" name="Text Box 36"/>
          <p:cNvSpPr txBox="1">
            <a:spLocks noChangeArrowheads="1"/>
          </p:cNvSpPr>
          <p:nvPr/>
        </p:nvSpPr>
        <p:spPr bwMode="auto">
          <a:xfrm rot="-1524467">
            <a:off x="1752600" y="3276600"/>
            <a:ext cx="850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/>
              <a:t>Crust 2</a:t>
            </a:r>
            <a:endParaRPr lang="en-GB" altLang="fi-FI"/>
          </a:p>
        </p:txBody>
      </p:sp>
      <p:sp>
        <p:nvSpPr>
          <p:cNvPr id="139301" name="Text Box 37"/>
          <p:cNvSpPr txBox="1">
            <a:spLocks noChangeArrowheads="1"/>
          </p:cNvSpPr>
          <p:nvPr/>
        </p:nvSpPr>
        <p:spPr bwMode="auto">
          <a:xfrm>
            <a:off x="2514600" y="4724400"/>
            <a:ext cx="850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/>
              <a:t>Crust 1</a:t>
            </a:r>
            <a:endParaRPr lang="en-GB" altLang="fi-FI"/>
          </a:p>
        </p:txBody>
      </p:sp>
      <p:sp>
        <p:nvSpPr>
          <p:cNvPr id="139302" name="Text Box 38"/>
          <p:cNvSpPr txBox="1">
            <a:spLocks noChangeArrowheads="1"/>
          </p:cNvSpPr>
          <p:nvPr/>
        </p:nvSpPr>
        <p:spPr bwMode="auto">
          <a:xfrm>
            <a:off x="2514600" y="5410200"/>
            <a:ext cx="850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/>
              <a:t>Crust 2</a:t>
            </a:r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604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1" y="2304197"/>
            <a:ext cx="3789896" cy="3238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875" y="2321269"/>
            <a:ext cx="3962400" cy="4323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303" y="397164"/>
            <a:ext cx="5394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Temperature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effects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crustal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thickening</a:t>
            </a:r>
            <a:endParaRPr lang="fi-FI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0303" y="1533236"/>
            <a:ext cx="1639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Initial</a:t>
            </a:r>
            <a:r>
              <a:rPr lang="fi-FI" dirty="0" smtClean="0"/>
              <a:t> </a:t>
            </a:r>
            <a:r>
              <a:rPr lang="fi-FI" dirty="0" err="1" smtClean="0"/>
              <a:t>situation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7" name="TextBox 6"/>
          <p:cNvSpPr txBox="1"/>
          <p:nvPr/>
        </p:nvSpPr>
        <p:spPr>
          <a:xfrm>
            <a:off x="5029162" y="1121063"/>
            <a:ext cx="294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Temperature-depth-time</a:t>
            </a:r>
            <a:r>
              <a:rPr lang="fi-FI" dirty="0" smtClean="0"/>
              <a:t> </a:t>
            </a:r>
            <a:r>
              <a:rPr lang="fi-FI" dirty="0" err="1" smtClean="0"/>
              <a:t>plot</a:t>
            </a:r>
            <a:endParaRPr lang="fi-FI" dirty="0"/>
          </a:p>
        </p:txBody>
      </p:sp>
      <p:sp>
        <p:nvSpPr>
          <p:cNvPr id="8" name="TextBox 7"/>
          <p:cNvSpPr txBox="1"/>
          <p:nvPr/>
        </p:nvSpPr>
        <p:spPr>
          <a:xfrm>
            <a:off x="5029162" y="1567963"/>
            <a:ext cx="3784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t</a:t>
            </a:r>
            <a:r>
              <a:rPr lang="fi-FI" baseline="-25000" dirty="0" smtClean="0"/>
              <a:t>0</a:t>
            </a:r>
            <a:r>
              <a:rPr lang="fi-FI" dirty="0" smtClean="0"/>
              <a:t> </a:t>
            </a:r>
            <a:r>
              <a:rPr lang="fi-FI" dirty="0" err="1" smtClean="0"/>
              <a:t>initial</a:t>
            </a:r>
            <a:r>
              <a:rPr lang="fi-FI" dirty="0" smtClean="0"/>
              <a:t> </a:t>
            </a:r>
            <a:r>
              <a:rPr lang="fi-FI" dirty="0" err="1" smtClean="0"/>
              <a:t>geotherm</a:t>
            </a:r>
            <a:r>
              <a:rPr lang="fi-FI" dirty="0" smtClean="0"/>
              <a:t> at </a:t>
            </a:r>
            <a:r>
              <a:rPr lang="fi-FI" dirty="0" err="1" smtClean="0"/>
              <a:t>time</a:t>
            </a:r>
            <a:r>
              <a:rPr lang="fi-FI" dirty="0" smtClean="0"/>
              <a:t> of </a:t>
            </a:r>
            <a:r>
              <a:rPr lang="fi-FI" dirty="0" err="1" smtClean="0"/>
              <a:t>collision</a:t>
            </a:r>
            <a:endParaRPr lang="fi-FI" dirty="0" smtClean="0"/>
          </a:p>
          <a:p>
            <a:r>
              <a:rPr lang="fi-FI" dirty="0"/>
              <a:t>t</a:t>
            </a:r>
            <a:r>
              <a:rPr lang="fi-FI" baseline="-25000" dirty="0" smtClean="0"/>
              <a:t>0,</a:t>
            </a:r>
            <a:r>
              <a:rPr lang="fi-FI" dirty="0"/>
              <a:t> </a:t>
            </a:r>
            <a:r>
              <a:rPr lang="fi-FI" dirty="0" smtClean="0"/>
              <a:t>,t</a:t>
            </a:r>
            <a:r>
              <a:rPr lang="fi-FI" baseline="-25000" dirty="0" smtClean="0"/>
              <a:t>1</a:t>
            </a:r>
            <a:r>
              <a:rPr lang="fi-FI" dirty="0" smtClean="0"/>
              <a:t> ,t</a:t>
            </a:r>
            <a:r>
              <a:rPr lang="fi-FI" baseline="-25000" dirty="0"/>
              <a:t>2</a:t>
            </a:r>
            <a:r>
              <a:rPr lang="fi-FI" dirty="0" smtClean="0"/>
              <a:t> ,t</a:t>
            </a:r>
            <a:r>
              <a:rPr lang="fi-FI" baseline="-25000" dirty="0" smtClean="0"/>
              <a:t>3</a:t>
            </a:r>
            <a:r>
              <a:rPr lang="fi-FI" dirty="0" smtClean="0"/>
              <a:t> ,t</a:t>
            </a:r>
            <a:r>
              <a:rPr lang="fi-FI" baseline="-25000" dirty="0"/>
              <a:t>4</a:t>
            </a:r>
            <a:r>
              <a:rPr lang="fi-FI" dirty="0" smtClean="0"/>
              <a:t> </a:t>
            </a:r>
            <a:r>
              <a:rPr lang="fi-FI" dirty="0" err="1" smtClean="0"/>
              <a:t>geotherms</a:t>
            </a:r>
            <a:r>
              <a:rPr lang="fi-FI" dirty="0" smtClean="0"/>
              <a:t> at </a:t>
            </a:r>
            <a:r>
              <a:rPr lang="fi-FI" dirty="0" err="1" smtClean="0"/>
              <a:t>later</a:t>
            </a:r>
            <a:r>
              <a:rPr lang="fi-FI" dirty="0" smtClean="0"/>
              <a:t> </a:t>
            </a:r>
            <a:r>
              <a:rPr lang="fi-FI" dirty="0" err="1" smtClean="0"/>
              <a:t>times</a:t>
            </a:r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600364" y="2119531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Before</a:t>
            </a:r>
            <a:endParaRPr lang="fi-FI" dirty="0"/>
          </a:p>
        </p:txBody>
      </p:sp>
      <p:sp>
        <p:nvSpPr>
          <p:cNvPr id="10" name="TextBox 9"/>
          <p:cNvSpPr txBox="1"/>
          <p:nvPr/>
        </p:nvSpPr>
        <p:spPr>
          <a:xfrm>
            <a:off x="1540143" y="2119531"/>
            <a:ext cx="14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collision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899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2055" y="1065260"/>
            <a:ext cx="739567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Low</a:t>
            </a:r>
            <a:r>
              <a:rPr lang="fi-FI" sz="2400" b="1" dirty="0" smtClean="0"/>
              <a:t>-T </a:t>
            </a:r>
            <a:r>
              <a:rPr lang="fi-FI" sz="2400" b="1" dirty="0" err="1" smtClean="0"/>
              <a:t>thermochronology</a:t>
            </a:r>
            <a:r>
              <a:rPr lang="fi-FI" sz="2400" b="1" dirty="0" smtClean="0"/>
              <a:t> in </a:t>
            </a:r>
            <a:r>
              <a:rPr lang="fi-FI" sz="2400" b="1" dirty="0" err="1" smtClean="0"/>
              <a:t>Fennoscandia</a:t>
            </a:r>
            <a:endParaRPr lang="fi-FI" sz="2400" b="1" dirty="0" smtClean="0"/>
          </a:p>
          <a:p>
            <a:endParaRPr lang="fi-FI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 smtClean="0"/>
              <a:t>Thermochrometers</a:t>
            </a:r>
            <a:r>
              <a:rPr lang="fi-FI" sz="2000" dirty="0" smtClean="0"/>
              <a:t> in general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/>
              <a:t> </a:t>
            </a:r>
            <a:r>
              <a:rPr lang="fi-FI" sz="2000" dirty="0" err="1" smtClean="0"/>
              <a:t>Mesoproterozoic</a:t>
            </a:r>
            <a:r>
              <a:rPr lang="fi-FI" sz="2000" dirty="0" smtClean="0"/>
              <a:t> - </a:t>
            </a:r>
            <a:r>
              <a:rPr lang="fi-FI" sz="2000" dirty="0" err="1" smtClean="0"/>
              <a:t>Phanerozoic</a:t>
            </a:r>
            <a:r>
              <a:rPr lang="fi-FI" sz="2000" dirty="0" smtClean="0"/>
              <a:t> </a:t>
            </a:r>
            <a:r>
              <a:rPr lang="fi-FI" sz="2000" dirty="0" err="1" smtClean="0"/>
              <a:t>geological</a:t>
            </a:r>
            <a:r>
              <a:rPr lang="fi-FI" sz="2000" dirty="0" smtClean="0"/>
              <a:t> </a:t>
            </a:r>
            <a:r>
              <a:rPr lang="fi-FI" sz="2000" dirty="0" err="1" smtClean="0"/>
              <a:t>history</a:t>
            </a:r>
            <a:r>
              <a:rPr lang="fi-FI" sz="2000" dirty="0" smtClean="0"/>
              <a:t> of </a:t>
            </a:r>
            <a:r>
              <a:rPr lang="fi-FI" sz="2000" dirty="0" err="1" smtClean="0"/>
              <a:t>Fennoscandia</a:t>
            </a:r>
            <a:endParaRPr lang="fi-FI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 smtClean="0"/>
              <a:t>Apatite</a:t>
            </a:r>
            <a:r>
              <a:rPr lang="fi-FI" sz="2000" dirty="0" smtClean="0"/>
              <a:t> fission </a:t>
            </a:r>
            <a:r>
              <a:rPr lang="fi-FI" sz="2000" dirty="0" err="1" smtClean="0"/>
              <a:t>track</a:t>
            </a:r>
            <a:r>
              <a:rPr lang="fi-FI" sz="2000" dirty="0" smtClean="0"/>
              <a:t> </a:t>
            </a:r>
            <a:r>
              <a:rPr lang="fi-FI" sz="2000" dirty="0" err="1" smtClean="0"/>
              <a:t>results</a:t>
            </a:r>
            <a:r>
              <a:rPr lang="fi-FI" sz="2000" dirty="0" smtClean="0"/>
              <a:t> in </a:t>
            </a:r>
            <a:r>
              <a:rPr lang="fi-FI" sz="2000" dirty="0" err="1" smtClean="0"/>
              <a:t>Fennoscandia</a:t>
            </a:r>
            <a:endParaRPr lang="fi-FI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 smtClean="0"/>
              <a:t>Geologically</a:t>
            </a:r>
            <a:r>
              <a:rPr lang="fi-FI" sz="2000" dirty="0" smtClean="0"/>
              <a:t> </a:t>
            </a:r>
            <a:r>
              <a:rPr lang="fi-FI" sz="2000" dirty="0" err="1" smtClean="0"/>
              <a:t>recent</a:t>
            </a:r>
            <a:r>
              <a:rPr lang="fi-FI" sz="2000" dirty="0" smtClean="0"/>
              <a:t> </a:t>
            </a:r>
            <a:r>
              <a:rPr lang="fi-FI" sz="2000" dirty="0" err="1" smtClean="0"/>
              <a:t>uplift</a:t>
            </a:r>
            <a:r>
              <a:rPr lang="fi-FI" sz="2000" dirty="0" smtClean="0"/>
              <a:t> and </a:t>
            </a:r>
            <a:r>
              <a:rPr lang="fi-FI" sz="2000" dirty="0" err="1" smtClean="0"/>
              <a:t>erosion</a:t>
            </a:r>
            <a:r>
              <a:rPr lang="fi-FI" sz="2000" dirty="0" smtClean="0"/>
              <a:t> – </a:t>
            </a:r>
            <a:r>
              <a:rPr lang="fi-FI" sz="2000" dirty="0" err="1" smtClean="0"/>
              <a:t>the</a:t>
            </a:r>
            <a:r>
              <a:rPr lang="fi-FI" sz="2000" dirty="0" smtClean="0"/>
              <a:t> </a:t>
            </a:r>
            <a:r>
              <a:rPr lang="fi-FI" sz="2000" dirty="0" err="1" smtClean="0"/>
              <a:t>Eridanos</a:t>
            </a:r>
            <a:r>
              <a:rPr lang="fi-FI" sz="2000" dirty="0" smtClean="0"/>
              <a:t> </a:t>
            </a:r>
            <a:r>
              <a:rPr lang="fi-FI" sz="2000" dirty="0" err="1" smtClean="0"/>
              <a:t>river</a:t>
            </a:r>
            <a:r>
              <a:rPr lang="fi-FI" sz="2000" dirty="0" smtClean="0"/>
              <a:t> </a:t>
            </a:r>
            <a:r>
              <a:rPr lang="fi-FI" sz="2000" dirty="0" err="1" smtClean="0"/>
              <a:t>system</a:t>
            </a:r>
            <a:endParaRPr lang="fi-FI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 smtClean="0"/>
          </a:p>
          <a:p>
            <a:endParaRPr lang="fi-FI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30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396" y="1625601"/>
            <a:ext cx="6777584" cy="4605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9134" y="533399"/>
            <a:ext cx="7274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Closure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temperatures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common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thermochronometers</a:t>
            </a:r>
            <a:endParaRPr lang="fi-FI" sz="24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716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354" y="1093704"/>
            <a:ext cx="6652280" cy="4943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2981" y="226009"/>
            <a:ext cx="5518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err="1" smtClean="0"/>
              <a:t>Example</a:t>
            </a:r>
            <a:r>
              <a:rPr lang="fi-FI" sz="2000" b="1" dirty="0" smtClean="0"/>
              <a:t>: </a:t>
            </a:r>
            <a:r>
              <a:rPr lang="fi-FI" sz="2000" b="1" dirty="0" err="1" smtClean="0"/>
              <a:t>Applying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several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thermochronometers</a:t>
            </a:r>
            <a:r>
              <a:rPr lang="fi-FI" sz="2000" b="1" dirty="0" smtClean="0"/>
              <a:t> on a single </a:t>
            </a:r>
            <a:r>
              <a:rPr lang="fi-FI" sz="2000" b="1" dirty="0" err="1" smtClean="0"/>
              <a:t>sample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from</a:t>
            </a:r>
            <a:r>
              <a:rPr lang="fi-FI" sz="2000" b="1" dirty="0" smtClean="0"/>
              <a:t> Swiss </a:t>
            </a:r>
            <a:r>
              <a:rPr lang="fi-FI" sz="2000" b="1" dirty="0" err="1" smtClean="0"/>
              <a:t>Alps</a:t>
            </a:r>
            <a:endParaRPr lang="fi-FI" sz="20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814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49" y="1272266"/>
            <a:ext cx="7599901" cy="43134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4145" y="6077527"/>
            <a:ext cx="1911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Rämö &amp; Kohonen, 2005</a:t>
            </a:r>
            <a:endParaRPr lang="fi-FI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951538" y="195372"/>
            <a:ext cx="5240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Geological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evolution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Fennoscandia</a:t>
            </a:r>
            <a:r>
              <a:rPr lang="fi-FI" sz="2400" b="1" dirty="0" smtClean="0"/>
              <a:t> – </a:t>
            </a:r>
          </a:p>
          <a:p>
            <a:r>
              <a:rPr lang="fi-FI" sz="2400" b="1" dirty="0" err="1" smtClean="0"/>
              <a:t>from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Archaean</a:t>
            </a:r>
            <a:r>
              <a:rPr lang="fi-FI" sz="2400" b="1" dirty="0" smtClean="0"/>
              <a:t> to </a:t>
            </a:r>
            <a:r>
              <a:rPr lang="fi-FI" sz="2400" b="1" dirty="0" err="1" smtClean="0"/>
              <a:t>Phanerozoic</a:t>
            </a:r>
            <a:endParaRPr lang="fi-FI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359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09" y="504320"/>
            <a:ext cx="4481400" cy="6181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104" y="4999323"/>
            <a:ext cx="3133931" cy="1435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50812" y="4594078"/>
            <a:ext cx="1911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Rämö &amp; Kohonen, 2005</a:t>
            </a:r>
            <a:endParaRPr lang="fi-FI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87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81" y="372715"/>
            <a:ext cx="5313001" cy="62049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2282" y="743527"/>
            <a:ext cx="27555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 smtClean="0"/>
              <a:t>Mesoproterozoic</a:t>
            </a:r>
            <a:r>
              <a:rPr lang="fi-FI" sz="2400" b="1" dirty="0" smtClean="0"/>
              <a:t> to </a:t>
            </a:r>
            <a:r>
              <a:rPr lang="fi-FI" sz="2400" b="1" dirty="0" err="1" smtClean="0"/>
              <a:t>Cambrian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sedimentary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rocks</a:t>
            </a:r>
            <a:r>
              <a:rPr lang="fi-FI" sz="2400" b="1" dirty="0" smtClean="0"/>
              <a:t> and </a:t>
            </a:r>
            <a:r>
              <a:rPr lang="fi-FI" sz="2400" b="1" dirty="0" err="1" smtClean="0"/>
              <a:t>mafic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dyke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swarms</a:t>
            </a:r>
            <a:r>
              <a:rPr lang="fi-FI" sz="2400" b="1" dirty="0" smtClean="0"/>
              <a:t> </a:t>
            </a:r>
            <a:endParaRPr lang="fi-FI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44145" y="6077527"/>
            <a:ext cx="1911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Rämö &amp; Kohonen, 2005</a:t>
            </a:r>
            <a:endParaRPr lang="fi-FI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119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22322" y="2935051"/>
                <a:ext cx="2385589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i="1">
                          <a:latin typeface="Cambria Math"/>
                        </a:rPr>
                        <m:t>𝑇</m:t>
                      </m:r>
                      <m:r>
                        <a:rPr lang="fi-FI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i-FI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i-FI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fi-FI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i-FI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i-FI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i-FI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i-FI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i-FI" i="1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r>
                        <a:rPr lang="fi-FI" i="1">
                          <a:latin typeface="Cambria Math"/>
                        </a:rPr>
                        <m:t>𝑧</m:t>
                      </m:r>
                      <m:r>
                        <a:rPr lang="fi-FI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i-FI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/>
                            </a:rPr>
                            <m:t>𝐴</m:t>
                          </m:r>
                        </m:num>
                        <m:den>
                          <m:r>
                            <a:rPr lang="fi-FI" i="1">
                              <a:latin typeface="Cambria Math"/>
                            </a:rPr>
                            <m:t>2</m:t>
                          </m:r>
                          <m:r>
                            <a:rPr lang="fi-FI" i="1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sSup>
                        <m:sSupPr>
                          <m:ctrlPr>
                            <a:rPr lang="fi-FI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i-FI" i="1"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fi-FI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322" y="2935051"/>
                <a:ext cx="2385589" cy="6127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1475656" y="2132856"/>
            <a:ext cx="4248472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475656" y="2132856"/>
            <a:ext cx="0" cy="417646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555776" y="2132857"/>
            <a:ext cx="1874664" cy="2736850"/>
          </a:xfrm>
          <a:custGeom>
            <a:avLst/>
            <a:gdLst>
              <a:gd name="connsiteX0" fmla="*/ 0 w 3088217"/>
              <a:gd name="connsiteY0" fmla="*/ 0 h 2681817"/>
              <a:gd name="connsiteX1" fmla="*/ 546100 w 3088217"/>
              <a:gd name="connsiteY1" fmla="*/ 393700 h 2681817"/>
              <a:gd name="connsiteX2" fmla="*/ 1244600 w 3088217"/>
              <a:gd name="connsiteY2" fmla="*/ 965200 h 2681817"/>
              <a:gd name="connsiteX3" fmla="*/ 1993900 w 3088217"/>
              <a:gd name="connsiteY3" fmla="*/ 1625600 h 2681817"/>
              <a:gd name="connsiteX4" fmla="*/ 2603500 w 3088217"/>
              <a:gd name="connsiteY4" fmla="*/ 2209800 h 2681817"/>
              <a:gd name="connsiteX5" fmla="*/ 3009900 w 3088217"/>
              <a:gd name="connsiteY5" fmla="*/ 2603500 h 2681817"/>
              <a:gd name="connsiteX6" fmla="*/ 3073400 w 3088217"/>
              <a:gd name="connsiteY6" fmla="*/ 2679700 h 2681817"/>
              <a:gd name="connsiteX7" fmla="*/ 3073400 w 3088217"/>
              <a:gd name="connsiteY7" fmla="*/ 2679700 h 2681817"/>
              <a:gd name="connsiteX8" fmla="*/ 3073400 w 3088217"/>
              <a:gd name="connsiteY8" fmla="*/ 2679700 h 2681817"/>
              <a:gd name="connsiteX0" fmla="*/ 0 w 3115804"/>
              <a:gd name="connsiteY0" fmla="*/ 0 h 2733040"/>
              <a:gd name="connsiteX1" fmla="*/ 546100 w 3115804"/>
              <a:gd name="connsiteY1" fmla="*/ 393700 h 2733040"/>
              <a:gd name="connsiteX2" fmla="*/ 1244600 w 3115804"/>
              <a:gd name="connsiteY2" fmla="*/ 965200 h 2733040"/>
              <a:gd name="connsiteX3" fmla="*/ 1993900 w 3115804"/>
              <a:gd name="connsiteY3" fmla="*/ 1625600 h 2733040"/>
              <a:gd name="connsiteX4" fmla="*/ 2603500 w 3115804"/>
              <a:gd name="connsiteY4" fmla="*/ 2209800 h 2733040"/>
              <a:gd name="connsiteX5" fmla="*/ 3009900 w 3115804"/>
              <a:gd name="connsiteY5" fmla="*/ 2603500 h 2733040"/>
              <a:gd name="connsiteX6" fmla="*/ 3073400 w 3115804"/>
              <a:gd name="connsiteY6" fmla="*/ 2679700 h 2733040"/>
              <a:gd name="connsiteX7" fmla="*/ 3073400 w 3115804"/>
              <a:gd name="connsiteY7" fmla="*/ 2679700 h 2733040"/>
              <a:gd name="connsiteX8" fmla="*/ 3115804 w 3115804"/>
              <a:gd name="connsiteY8" fmla="*/ 2733040 h 2733040"/>
              <a:gd name="connsiteX0" fmla="*/ 0 w 3115804"/>
              <a:gd name="connsiteY0" fmla="*/ 0 h 2733040"/>
              <a:gd name="connsiteX1" fmla="*/ 546100 w 3115804"/>
              <a:gd name="connsiteY1" fmla="*/ 393700 h 2733040"/>
              <a:gd name="connsiteX2" fmla="*/ 1244600 w 3115804"/>
              <a:gd name="connsiteY2" fmla="*/ 965200 h 2733040"/>
              <a:gd name="connsiteX3" fmla="*/ 1993900 w 3115804"/>
              <a:gd name="connsiteY3" fmla="*/ 1625600 h 2733040"/>
              <a:gd name="connsiteX4" fmla="*/ 2603500 w 3115804"/>
              <a:gd name="connsiteY4" fmla="*/ 2209800 h 2733040"/>
              <a:gd name="connsiteX5" fmla="*/ 3009900 w 3115804"/>
              <a:gd name="connsiteY5" fmla="*/ 2603500 h 2733040"/>
              <a:gd name="connsiteX6" fmla="*/ 3073400 w 3115804"/>
              <a:gd name="connsiteY6" fmla="*/ 2679700 h 2733040"/>
              <a:gd name="connsiteX7" fmla="*/ 3060680 w 3115804"/>
              <a:gd name="connsiteY7" fmla="*/ 2667000 h 2733040"/>
              <a:gd name="connsiteX8" fmla="*/ 3115804 w 3115804"/>
              <a:gd name="connsiteY8" fmla="*/ 2733040 h 2733040"/>
              <a:gd name="connsiteX0" fmla="*/ 0 w 3115804"/>
              <a:gd name="connsiteY0" fmla="*/ 0 h 2733040"/>
              <a:gd name="connsiteX1" fmla="*/ 546100 w 3115804"/>
              <a:gd name="connsiteY1" fmla="*/ 393700 h 2733040"/>
              <a:gd name="connsiteX2" fmla="*/ 1244600 w 3115804"/>
              <a:gd name="connsiteY2" fmla="*/ 965200 h 2733040"/>
              <a:gd name="connsiteX3" fmla="*/ 1993900 w 3115804"/>
              <a:gd name="connsiteY3" fmla="*/ 1625600 h 2733040"/>
              <a:gd name="connsiteX4" fmla="*/ 2603500 w 3115804"/>
              <a:gd name="connsiteY4" fmla="*/ 2209800 h 2733040"/>
              <a:gd name="connsiteX5" fmla="*/ 2899652 w 3115804"/>
              <a:gd name="connsiteY5" fmla="*/ 2499360 h 2733040"/>
              <a:gd name="connsiteX6" fmla="*/ 3073400 w 3115804"/>
              <a:gd name="connsiteY6" fmla="*/ 2679700 h 2733040"/>
              <a:gd name="connsiteX7" fmla="*/ 3060680 w 3115804"/>
              <a:gd name="connsiteY7" fmla="*/ 2667000 h 2733040"/>
              <a:gd name="connsiteX8" fmla="*/ 3115804 w 3115804"/>
              <a:gd name="connsiteY8" fmla="*/ 2733040 h 2733040"/>
              <a:gd name="connsiteX0" fmla="*/ 0 w 3132765"/>
              <a:gd name="connsiteY0" fmla="*/ 0 h 2733040"/>
              <a:gd name="connsiteX1" fmla="*/ 546100 w 3132765"/>
              <a:gd name="connsiteY1" fmla="*/ 393700 h 2733040"/>
              <a:gd name="connsiteX2" fmla="*/ 1244600 w 3132765"/>
              <a:gd name="connsiteY2" fmla="*/ 965200 h 2733040"/>
              <a:gd name="connsiteX3" fmla="*/ 1993900 w 3132765"/>
              <a:gd name="connsiteY3" fmla="*/ 1625600 h 2733040"/>
              <a:gd name="connsiteX4" fmla="*/ 2603500 w 3132765"/>
              <a:gd name="connsiteY4" fmla="*/ 2209800 h 2733040"/>
              <a:gd name="connsiteX5" fmla="*/ 2899652 w 3132765"/>
              <a:gd name="connsiteY5" fmla="*/ 2499360 h 2733040"/>
              <a:gd name="connsiteX6" fmla="*/ 3073400 w 3132765"/>
              <a:gd name="connsiteY6" fmla="*/ 2679700 h 2733040"/>
              <a:gd name="connsiteX7" fmla="*/ 3060680 w 3132765"/>
              <a:gd name="connsiteY7" fmla="*/ 2667000 h 2733040"/>
              <a:gd name="connsiteX8" fmla="*/ 3132765 w 3132765"/>
              <a:gd name="connsiteY8" fmla="*/ 2733040 h 2733040"/>
              <a:gd name="connsiteX0" fmla="*/ 0 w 3129585"/>
              <a:gd name="connsiteY0" fmla="*/ 0 h 2736850"/>
              <a:gd name="connsiteX1" fmla="*/ 546100 w 3129585"/>
              <a:gd name="connsiteY1" fmla="*/ 393700 h 2736850"/>
              <a:gd name="connsiteX2" fmla="*/ 1244600 w 3129585"/>
              <a:gd name="connsiteY2" fmla="*/ 965200 h 2736850"/>
              <a:gd name="connsiteX3" fmla="*/ 1993900 w 3129585"/>
              <a:gd name="connsiteY3" fmla="*/ 1625600 h 2736850"/>
              <a:gd name="connsiteX4" fmla="*/ 2603500 w 3129585"/>
              <a:gd name="connsiteY4" fmla="*/ 2209800 h 2736850"/>
              <a:gd name="connsiteX5" fmla="*/ 2899652 w 3129585"/>
              <a:gd name="connsiteY5" fmla="*/ 2499360 h 2736850"/>
              <a:gd name="connsiteX6" fmla="*/ 3073400 w 3129585"/>
              <a:gd name="connsiteY6" fmla="*/ 2679700 h 2736850"/>
              <a:gd name="connsiteX7" fmla="*/ 3060680 w 3129585"/>
              <a:gd name="connsiteY7" fmla="*/ 2667000 h 2736850"/>
              <a:gd name="connsiteX8" fmla="*/ 3129585 w 3129585"/>
              <a:gd name="connsiteY8" fmla="*/ 2736850 h 273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9585" h="2736850">
                <a:moveTo>
                  <a:pt x="0" y="0"/>
                </a:moveTo>
                <a:cubicBezTo>
                  <a:pt x="169333" y="116416"/>
                  <a:pt x="338667" y="232833"/>
                  <a:pt x="546100" y="393700"/>
                </a:cubicBezTo>
                <a:cubicBezTo>
                  <a:pt x="753533" y="554567"/>
                  <a:pt x="1003300" y="759883"/>
                  <a:pt x="1244600" y="965200"/>
                </a:cubicBezTo>
                <a:cubicBezTo>
                  <a:pt x="1485900" y="1170517"/>
                  <a:pt x="1767417" y="1418167"/>
                  <a:pt x="1993900" y="1625600"/>
                </a:cubicBezTo>
                <a:cubicBezTo>
                  <a:pt x="2220383" y="1833033"/>
                  <a:pt x="2603500" y="2209800"/>
                  <a:pt x="2603500" y="2209800"/>
                </a:cubicBezTo>
                <a:lnTo>
                  <a:pt x="2899652" y="2499360"/>
                </a:lnTo>
                <a:cubicBezTo>
                  <a:pt x="2977969" y="2577677"/>
                  <a:pt x="3073400" y="2679700"/>
                  <a:pt x="3073400" y="2679700"/>
                </a:cubicBezTo>
                <a:lnTo>
                  <a:pt x="3060680" y="2667000"/>
                </a:lnTo>
                <a:lnTo>
                  <a:pt x="3129585" y="2736850"/>
                </a:ln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475656" y="4869160"/>
            <a:ext cx="446449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30440" y="4869160"/>
            <a:ext cx="596766" cy="106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31640" y="1187460"/>
            <a:ext cx="487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 smtClean="0"/>
              <a:t>Alternative</a:t>
            </a:r>
            <a:r>
              <a:rPr lang="fi-FI" b="1" dirty="0" smtClean="0"/>
              <a:t> </a:t>
            </a:r>
            <a:r>
              <a:rPr lang="fi-FI" b="1" dirty="0"/>
              <a:t>1</a:t>
            </a:r>
            <a:r>
              <a:rPr lang="fi-FI" b="1" dirty="0" smtClean="0"/>
              <a:t>:</a:t>
            </a:r>
            <a:r>
              <a:rPr lang="fi-FI" dirty="0" smtClean="0"/>
              <a:t> </a:t>
            </a:r>
            <a:r>
              <a:rPr lang="fi-FI" b="1" dirty="0" err="1" smtClean="0"/>
              <a:t>Starting</a:t>
            </a:r>
            <a:r>
              <a:rPr lang="fi-FI" b="1" dirty="0" smtClean="0"/>
              <a:t> </a:t>
            </a:r>
            <a:r>
              <a:rPr lang="fi-FI" b="1" dirty="0" err="1" smtClean="0"/>
              <a:t>from</a:t>
            </a:r>
            <a:r>
              <a:rPr lang="fi-FI" b="1" dirty="0" smtClean="0"/>
              <a:t> </a:t>
            </a:r>
            <a:r>
              <a:rPr lang="fi-FI" b="1" dirty="0" err="1" smtClean="0"/>
              <a:t>surface</a:t>
            </a:r>
            <a:r>
              <a:rPr lang="fi-FI" b="1" dirty="0" smtClean="0"/>
              <a:t> </a:t>
            </a:r>
            <a:r>
              <a:rPr lang="fi-FI" b="1" dirty="0" err="1" smtClean="0"/>
              <a:t>heat</a:t>
            </a:r>
            <a:r>
              <a:rPr lang="fi-FI" b="1" dirty="0" smtClean="0"/>
              <a:t> </a:t>
            </a:r>
            <a:r>
              <a:rPr lang="fi-FI" b="1" dirty="0" err="1" smtClean="0"/>
              <a:t>flow</a:t>
            </a:r>
            <a:r>
              <a:rPr lang="fi-FI" b="1" dirty="0" smtClean="0"/>
              <a:t> </a:t>
            </a:r>
            <a:r>
              <a:rPr lang="fi-FI" b="1" i="1" dirty="0" smtClean="0"/>
              <a:t>Q</a:t>
            </a:r>
            <a:r>
              <a:rPr lang="fi-FI" b="1" i="1" baseline="-25000" dirty="0" smtClean="0"/>
              <a:t>0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860032" y="170080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T</a:t>
            </a:r>
            <a:endParaRPr lang="en-US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971600" y="54452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z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230435" y="3897922"/>
                <a:ext cx="9668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i="1" dirty="0" smtClean="0"/>
                  <a:t>A =</a:t>
                </a:r>
                <a:r>
                  <a:rPr lang="fi-FI" i="1" dirty="0" err="1" smtClean="0"/>
                  <a:t>A</a:t>
                </a:r>
                <a:r>
                  <a:rPr lang="fi-FI" i="1" dirty="0" smtClean="0"/>
                  <a:t> (z)</a:t>
                </a:r>
              </a:p>
              <a:p>
                <a14:m>
                  <m:oMath xmlns:m="http://schemas.openxmlformats.org/officeDocument/2006/math">
                    <m:r>
                      <a:rPr lang="fi-FI">
                        <a:latin typeface="Cambria Math"/>
                      </a:rPr>
                      <m:t>𝜆</m:t>
                    </m:r>
                    <m:r>
                      <a:rPr lang="fi-FI">
                        <a:latin typeface="Cambria Math"/>
                      </a:rPr>
                      <m:t>=</m:t>
                    </m:r>
                    <m:r>
                      <a:rPr lang="fi-FI">
                        <a:latin typeface="Cambria Math"/>
                      </a:rPr>
                      <m:t>𝜆</m:t>
                    </m:r>
                  </m:oMath>
                </a14:m>
                <a:r>
                  <a:rPr lang="en-US" dirty="0"/>
                  <a:t>(z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435" y="3897922"/>
                <a:ext cx="966868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5696" t="-4717" r="-5063" b="-1415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2378884" y="4941168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i="1" dirty="0"/>
              <a:t>z</a:t>
            </a:r>
            <a:r>
              <a:rPr lang="fi-FI" i="1" dirty="0" smtClean="0"/>
              <a:t> =</a:t>
            </a:r>
            <a:r>
              <a:rPr lang="fi-FI" i="1" dirty="0"/>
              <a:t>d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160539" y="1710777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i="1" dirty="0" smtClean="0"/>
              <a:t>Q</a:t>
            </a:r>
            <a:r>
              <a:rPr lang="fi-FI" i="1" baseline="-25000" dirty="0" smtClean="0"/>
              <a:t>0</a:t>
            </a:r>
            <a:r>
              <a:rPr lang="fi-FI" i="1" dirty="0" smtClean="0"/>
              <a:t>, T</a:t>
            </a:r>
            <a:r>
              <a:rPr lang="fi-FI" i="1" baseline="-25000" dirty="0" smtClean="0"/>
              <a:t>0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240130" y="271388"/>
            <a:ext cx="6305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/>
              <a:t>Calculation</a:t>
            </a:r>
            <a:r>
              <a:rPr lang="fi-FI" sz="2400" b="1" dirty="0"/>
              <a:t> of </a:t>
            </a:r>
            <a:r>
              <a:rPr lang="fi-FI" sz="2400" b="1" dirty="0" err="1"/>
              <a:t>crustal</a:t>
            </a:r>
            <a:r>
              <a:rPr lang="fi-FI" sz="2400" b="1" dirty="0"/>
              <a:t> </a:t>
            </a:r>
            <a:r>
              <a:rPr lang="fi-FI" sz="2400" b="1" dirty="0" err="1"/>
              <a:t>temperatures</a:t>
            </a:r>
            <a:r>
              <a:rPr lang="fi-FI" sz="2400" b="1" dirty="0"/>
              <a:t> (</a:t>
            </a:r>
            <a:r>
              <a:rPr lang="fi-FI" sz="2400" b="1" dirty="0" err="1"/>
              <a:t>geotherms</a:t>
            </a:r>
            <a:r>
              <a:rPr lang="fi-FI" sz="2400" b="1" dirty="0" smtClean="0"/>
              <a:t>)</a:t>
            </a:r>
            <a:endParaRPr lang="fi-FI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04660" y="3420852"/>
            <a:ext cx="67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Crust</a:t>
            </a:r>
            <a:endParaRPr lang="fi-FI" dirty="0"/>
          </a:p>
        </p:txBody>
      </p:sp>
      <p:sp>
        <p:nvSpPr>
          <p:cNvPr id="20" name="TextBox 19"/>
          <p:cNvSpPr txBox="1"/>
          <p:nvPr/>
        </p:nvSpPr>
        <p:spPr>
          <a:xfrm>
            <a:off x="1761034" y="5316935"/>
            <a:ext cx="85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Mantle</a:t>
            </a:r>
            <a:endParaRPr lang="fi-FI" dirty="0"/>
          </a:p>
        </p:txBody>
      </p:sp>
      <p:sp>
        <p:nvSpPr>
          <p:cNvPr id="22" name="TextBox 21"/>
          <p:cNvSpPr txBox="1"/>
          <p:nvPr/>
        </p:nvSpPr>
        <p:spPr>
          <a:xfrm>
            <a:off x="1704660" y="4533613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i="1" dirty="0" err="1" smtClean="0"/>
              <a:t>Moho</a:t>
            </a:r>
            <a:endParaRPr lang="fi-FI" i="1" dirty="0"/>
          </a:p>
        </p:txBody>
      </p:sp>
      <p:sp>
        <p:nvSpPr>
          <p:cNvPr id="2" name="Oval 1"/>
          <p:cNvSpPr/>
          <p:nvPr/>
        </p:nvSpPr>
        <p:spPr>
          <a:xfrm>
            <a:off x="2159160" y="1700808"/>
            <a:ext cx="79208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568348" y="2064044"/>
            <a:ext cx="0" cy="627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227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00" y="355599"/>
            <a:ext cx="4825934" cy="595678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97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16" y="-69240"/>
            <a:ext cx="7217451" cy="627692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802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949" y="1514466"/>
            <a:ext cx="5798101" cy="3829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333" y="550333"/>
            <a:ext cx="3885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Sedimentary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cover</a:t>
            </a:r>
            <a:r>
              <a:rPr lang="fi-FI" sz="2400" b="1" dirty="0" smtClean="0"/>
              <a:t> in Estonia</a:t>
            </a:r>
            <a:endParaRPr lang="fi-FI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00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65" t="1406" r="3932" b="66093"/>
          <a:stretch/>
        </p:blipFill>
        <p:spPr>
          <a:xfrm>
            <a:off x="1109133" y="1625600"/>
            <a:ext cx="6866467" cy="3437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133" y="508000"/>
            <a:ext cx="6265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Mesoproterozoic</a:t>
            </a:r>
            <a:r>
              <a:rPr lang="fi-FI" sz="2400" b="1" dirty="0" smtClean="0"/>
              <a:t> – </a:t>
            </a:r>
            <a:r>
              <a:rPr lang="fi-FI" sz="2400" b="1" dirty="0" err="1" smtClean="0"/>
              <a:t>Paleogene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evolution</a:t>
            </a:r>
            <a:r>
              <a:rPr lang="fi-FI" sz="2400" b="1" dirty="0" smtClean="0"/>
              <a:t> (</a:t>
            </a:r>
            <a:r>
              <a:rPr lang="fi-FI" sz="2400" b="1" dirty="0" err="1" smtClean="0"/>
              <a:t>part</a:t>
            </a:r>
            <a:r>
              <a:rPr lang="fi-FI" sz="2400" b="1" dirty="0" smtClean="0"/>
              <a:t> 1)</a:t>
            </a:r>
            <a:endParaRPr lang="fi-FI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562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05" t="33829" r="4492" b="34069"/>
          <a:stretch/>
        </p:blipFill>
        <p:spPr>
          <a:xfrm>
            <a:off x="1109133" y="1667933"/>
            <a:ext cx="6866467" cy="3395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133" y="508000"/>
            <a:ext cx="6099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Mesoroterozoic</a:t>
            </a:r>
            <a:r>
              <a:rPr lang="fi-FI" sz="2400" b="1" dirty="0" smtClean="0"/>
              <a:t> – </a:t>
            </a:r>
            <a:r>
              <a:rPr lang="fi-FI" sz="2400" b="1" dirty="0" err="1" smtClean="0"/>
              <a:t>Paleogene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evolution</a:t>
            </a:r>
            <a:r>
              <a:rPr lang="fi-FI" sz="2400" b="1" dirty="0" smtClean="0"/>
              <a:t> (</a:t>
            </a:r>
            <a:r>
              <a:rPr lang="fi-FI" sz="2400" b="1" dirty="0" err="1" smtClean="0"/>
              <a:t>part</a:t>
            </a:r>
            <a:r>
              <a:rPr lang="fi-FI" sz="2400" b="1" dirty="0" smtClean="0"/>
              <a:t> 2)</a:t>
            </a:r>
            <a:endParaRPr lang="fi-FI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238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92" t="66091" r="4605" b="1807"/>
          <a:stretch/>
        </p:blipFill>
        <p:spPr>
          <a:xfrm>
            <a:off x="1109133" y="1811867"/>
            <a:ext cx="6866466" cy="3395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133" y="508000"/>
            <a:ext cx="6099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Mesoroterozoic</a:t>
            </a:r>
            <a:r>
              <a:rPr lang="fi-FI" sz="2400" b="1" dirty="0" smtClean="0"/>
              <a:t> – </a:t>
            </a:r>
            <a:r>
              <a:rPr lang="fi-FI" sz="2400" b="1" dirty="0" err="1" smtClean="0"/>
              <a:t>Paleogene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evolution</a:t>
            </a:r>
            <a:r>
              <a:rPr lang="fi-FI" sz="2400" b="1" dirty="0" smtClean="0"/>
              <a:t> (</a:t>
            </a:r>
            <a:r>
              <a:rPr lang="fi-FI" sz="2400" b="1" dirty="0" err="1" smtClean="0"/>
              <a:t>part</a:t>
            </a:r>
            <a:r>
              <a:rPr lang="fi-FI" sz="2400" b="1" dirty="0" smtClean="0"/>
              <a:t> 3)</a:t>
            </a:r>
            <a:endParaRPr lang="fi-FI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422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53" y="469371"/>
            <a:ext cx="4903514" cy="5812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9839" y="5720945"/>
            <a:ext cx="2347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Murrell</a:t>
            </a:r>
            <a:r>
              <a:rPr lang="fi-FI" sz="1400" dirty="0" smtClean="0"/>
              <a:t> and Andriessen, 2004</a:t>
            </a:r>
            <a:endParaRPr lang="fi-FI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5689600" y="1173018"/>
            <a:ext cx="274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Present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day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geology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87114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878" y="856362"/>
            <a:ext cx="4288335" cy="5524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4232" y="267150"/>
            <a:ext cx="713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Murrell</a:t>
            </a:r>
            <a:r>
              <a:rPr lang="fi-FI" sz="2400" b="1" dirty="0" smtClean="0"/>
              <a:t> and Andriessen: </a:t>
            </a:r>
            <a:r>
              <a:rPr lang="fi-FI" sz="2400" b="1" dirty="0" err="1" smtClean="0"/>
              <a:t>Sample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locations</a:t>
            </a:r>
            <a:r>
              <a:rPr lang="fi-FI" sz="2400" b="1" dirty="0" smtClean="0"/>
              <a:t> for AFT </a:t>
            </a:r>
            <a:r>
              <a:rPr lang="fi-FI" sz="2400" b="1" dirty="0" err="1" smtClean="0"/>
              <a:t>ages</a:t>
            </a:r>
            <a:endParaRPr lang="fi-FI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42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16" y="372532"/>
            <a:ext cx="3815390" cy="5936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2106" y="724350"/>
            <a:ext cx="3515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 smtClean="0"/>
              <a:t>Murrell</a:t>
            </a:r>
            <a:r>
              <a:rPr lang="fi-FI" sz="2400" b="1" dirty="0" smtClean="0"/>
              <a:t> and Andriessen: </a:t>
            </a:r>
            <a:r>
              <a:rPr lang="fi-FI" sz="2400" b="1" dirty="0" err="1" smtClean="0"/>
              <a:t>Summary</a:t>
            </a:r>
            <a:r>
              <a:rPr lang="fi-FI" sz="2400" b="1" dirty="0" smtClean="0"/>
              <a:t> of AFT </a:t>
            </a:r>
            <a:r>
              <a:rPr lang="fi-FI" sz="2400" b="1" dirty="0" err="1" smtClean="0"/>
              <a:t>ages</a:t>
            </a:r>
            <a:endParaRPr lang="fi-FI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5" name="Rectangle 4"/>
          <p:cNvSpPr/>
          <p:nvPr/>
        </p:nvSpPr>
        <p:spPr>
          <a:xfrm>
            <a:off x="848116" y="4424218"/>
            <a:ext cx="4453557" cy="16902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/>
          <p:cNvSpPr txBox="1"/>
          <p:nvPr/>
        </p:nvSpPr>
        <p:spPr>
          <a:xfrm>
            <a:off x="4663506" y="5607033"/>
            <a:ext cx="2271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Enlarged</a:t>
            </a:r>
            <a:r>
              <a:rPr lang="fi-FI" dirty="0" smtClean="0"/>
              <a:t> on </a:t>
            </a:r>
            <a:r>
              <a:rPr lang="fi-FI" dirty="0" err="1" smtClean="0"/>
              <a:t>next</a:t>
            </a:r>
            <a:r>
              <a:rPr lang="fi-FI" dirty="0" smtClean="0"/>
              <a:t> </a:t>
            </a:r>
            <a:r>
              <a:rPr lang="fi-FI" dirty="0" err="1" smtClean="0"/>
              <a:t>page</a:t>
            </a:r>
            <a:endParaRPr lang="fi-FI" dirty="0"/>
          </a:p>
        </p:txBody>
      </p:sp>
      <p:sp>
        <p:nvSpPr>
          <p:cNvPr id="7" name="TextBox 6"/>
          <p:cNvSpPr txBox="1"/>
          <p:nvPr/>
        </p:nvSpPr>
        <p:spPr>
          <a:xfrm>
            <a:off x="6329366" y="6231136"/>
            <a:ext cx="2347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Murrell</a:t>
            </a:r>
            <a:r>
              <a:rPr lang="fi-FI" sz="1400" dirty="0" smtClean="0"/>
              <a:t> and Andriessen, 2004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7329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9027" b="1536"/>
          <a:stretch/>
        </p:blipFill>
        <p:spPr>
          <a:xfrm>
            <a:off x="799125" y="1467813"/>
            <a:ext cx="7545749" cy="345609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6" name="TextBox 5"/>
          <p:cNvSpPr txBox="1"/>
          <p:nvPr/>
        </p:nvSpPr>
        <p:spPr>
          <a:xfrm>
            <a:off x="6384784" y="5905672"/>
            <a:ext cx="2347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Murrell</a:t>
            </a:r>
            <a:r>
              <a:rPr lang="fi-FI" sz="1400" dirty="0" smtClean="0"/>
              <a:t> and Andriessen, 2004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14979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959649" y="2909679"/>
                <a:ext cx="3424142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i="1">
                          <a:latin typeface="Cambria Math"/>
                        </a:rPr>
                        <m:t>𝑇</m:t>
                      </m:r>
                      <m:r>
                        <a:rPr lang="fi-FI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i-FI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fi-FI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fi-FI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i-FI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i-FI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fi-FI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i-FI" i="1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fi-FI" i="1">
                              <a:latin typeface="Cambria Math"/>
                            </a:rPr>
                            <m:t>+</m:t>
                          </m:r>
                          <m:r>
                            <a:rPr lang="fi-FI" i="1">
                              <a:latin typeface="Cambria Math"/>
                            </a:rPr>
                            <m:t>𝐴𝑑</m:t>
                          </m:r>
                        </m:num>
                        <m:den>
                          <m:r>
                            <a:rPr lang="fi-FI" i="1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r>
                        <a:rPr lang="fi-FI" i="1">
                          <a:latin typeface="Cambria Math"/>
                        </a:rPr>
                        <m:t>𝑧</m:t>
                      </m:r>
                      <m:r>
                        <a:rPr lang="fi-FI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i-FI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/>
                            </a:rPr>
                            <m:t>𝐴</m:t>
                          </m:r>
                        </m:num>
                        <m:den>
                          <m:r>
                            <a:rPr lang="fi-FI" i="1">
                              <a:latin typeface="Cambria Math"/>
                            </a:rPr>
                            <m:t>2</m:t>
                          </m:r>
                          <m:r>
                            <a:rPr lang="fi-FI" i="1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sSup>
                        <m:sSupPr>
                          <m:ctrlPr>
                            <a:rPr lang="fi-FI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fi-FI" i="1"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fi-FI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649" y="2909679"/>
                <a:ext cx="3424142" cy="6183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/>
          <p:cNvCxnSpPr/>
          <p:nvPr/>
        </p:nvCxnSpPr>
        <p:spPr>
          <a:xfrm>
            <a:off x="1475656" y="1988840"/>
            <a:ext cx="4248472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475656" y="1988840"/>
            <a:ext cx="0" cy="417646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75656" y="4725144"/>
            <a:ext cx="446449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14722" y="4730239"/>
            <a:ext cx="596766" cy="10614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0032" y="155679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T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530120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z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26001" y="3753906"/>
                <a:ext cx="9668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i="1" dirty="0" smtClean="0"/>
                  <a:t>A = A (z)</a:t>
                </a:r>
              </a:p>
              <a:p>
                <a14:m>
                  <m:oMath xmlns:m="http://schemas.openxmlformats.org/officeDocument/2006/math">
                    <m:r>
                      <a:rPr lang="fi-FI">
                        <a:latin typeface="Cambria Math"/>
                      </a:rPr>
                      <m:t>𝜆</m:t>
                    </m:r>
                    <m:r>
                      <a:rPr lang="fi-FI" b="0" i="0" smtClean="0">
                        <a:latin typeface="Cambria Math"/>
                      </a:rPr>
                      <m:t>=</m:t>
                    </m:r>
                    <m:r>
                      <a:rPr lang="fi-FI">
                        <a:latin typeface="Cambria Math"/>
                      </a:rPr>
                      <m:t>𝜆</m:t>
                    </m:r>
                  </m:oMath>
                </a14:m>
                <a:r>
                  <a:rPr lang="en-US" dirty="0" smtClean="0"/>
                  <a:t>(z)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001" y="3753906"/>
                <a:ext cx="966868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5031" t="-4717" r="-5031" b="-1415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2227947" y="4797151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i="1" dirty="0"/>
              <a:t>z</a:t>
            </a:r>
            <a:r>
              <a:rPr lang="fi-FI" i="1" dirty="0" smtClean="0"/>
              <a:t> =</a:t>
            </a:r>
            <a:r>
              <a:rPr lang="fi-FI" i="1" dirty="0"/>
              <a:t>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41043" y="155679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i="1" dirty="0" smtClean="0"/>
              <a:t> T</a:t>
            </a:r>
            <a:r>
              <a:rPr lang="fi-FI" i="1" baseline="-25000" dirty="0" smtClean="0"/>
              <a:t>0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04660" y="3276836"/>
            <a:ext cx="67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Crust</a:t>
            </a:r>
            <a:endParaRPr lang="fi-FI" dirty="0"/>
          </a:p>
        </p:txBody>
      </p:sp>
      <p:sp>
        <p:nvSpPr>
          <p:cNvPr id="14" name="TextBox 13"/>
          <p:cNvSpPr txBox="1"/>
          <p:nvPr/>
        </p:nvSpPr>
        <p:spPr>
          <a:xfrm>
            <a:off x="1761034" y="5172919"/>
            <a:ext cx="85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Mantle</a:t>
            </a:r>
            <a:endParaRPr lang="fi-FI" dirty="0"/>
          </a:p>
        </p:txBody>
      </p:sp>
      <p:sp>
        <p:nvSpPr>
          <p:cNvPr id="15" name="TextBox 14"/>
          <p:cNvSpPr txBox="1"/>
          <p:nvPr/>
        </p:nvSpPr>
        <p:spPr>
          <a:xfrm>
            <a:off x="1704660" y="4389597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i="1" dirty="0" err="1" smtClean="0"/>
              <a:t>Moho</a:t>
            </a:r>
            <a:endParaRPr lang="fi-FI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54910" y="295772"/>
            <a:ext cx="721024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/>
              <a:t>Calculation</a:t>
            </a:r>
            <a:r>
              <a:rPr lang="fi-FI" sz="2400" b="1" dirty="0"/>
              <a:t> of </a:t>
            </a:r>
            <a:r>
              <a:rPr lang="fi-FI" sz="2400" b="1" dirty="0" err="1"/>
              <a:t>crustal</a:t>
            </a:r>
            <a:r>
              <a:rPr lang="fi-FI" sz="2400" b="1" dirty="0"/>
              <a:t> </a:t>
            </a:r>
            <a:r>
              <a:rPr lang="fi-FI" sz="2400" b="1" dirty="0" err="1"/>
              <a:t>temperatures</a:t>
            </a:r>
            <a:r>
              <a:rPr lang="fi-FI" sz="2400" b="1" dirty="0"/>
              <a:t> (</a:t>
            </a:r>
            <a:r>
              <a:rPr lang="fi-FI" sz="2400" b="1" dirty="0" err="1"/>
              <a:t>geotherms</a:t>
            </a:r>
            <a:r>
              <a:rPr lang="fi-FI" sz="2400" b="1" dirty="0"/>
              <a:t>) (</a:t>
            </a:r>
            <a:r>
              <a:rPr lang="fi-FI" sz="2400" b="1" dirty="0" err="1"/>
              <a:t>cont</a:t>
            </a:r>
            <a:r>
              <a:rPr lang="fi-FI" sz="2400" b="1" dirty="0"/>
              <a:t>.)</a:t>
            </a:r>
          </a:p>
          <a:p>
            <a:endParaRPr lang="fi-FI" b="1" dirty="0" smtClean="0"/>
          </a:p>
          <a:p>
            <a:r>
              <a:rPr lang="fi-FI" b="1" dirty="0" err="1" smtClean="0"/>
              <a:t>Alternative</a:t>
            </a:r>
            <a:r>
              <a:rPr lang="fi-FI" b="1" dirty="0" smtClean="0"/>
              <a:t> </a:t>
            </a:r>
            <a:r>
              <a:rPr lang="fi-FI" b="1" dirty="0"/>
              <a:t>2</a:t>
            </a:r>
            <a:r>
              <a:rPr lang="fi-FI" b="1" dirty="0" smtClean="0"/>
              <a:t>: </a:t>
            </a:r>
            <a:r>
              <a:rPr lang="fi-FI" b="1" dirty="0" err="1"/>
              <a:t>Starting</a:t>
            </a:r>
            <a:r>
              <a:rPr lang="fi-FI" b="1" dirty="0"/>
              <a:t> </a:t>
            </a:r>
            <a:r>
              <a:rPr lang="fi-FI" b="1" dirty="0" err="1"/>
              <a:t>from</a:t>
            </a:r>
            <a:r>
              <a:rPr lang="fi-FI" b="1" dirty="0"/>
              <a:t> </a:t>
            </a:r>
            <a:r>
              <a:rPr lang="fi-FI" b="1" dirty="0" err="1"/>
              <a:t>mantle</a:t>
            </a:r>
            <a:r>
              <a:rPr lang="fi-FI" b="1" dirty="0"/>
              <a:t> </a:t>
            </a:r>
            <a:r>
              <a:rPr lang="fi-FI" b="1" dirty="0" err="1"/>
              <a:t>heat</a:t>
            </a:r>
            <a:r>
              <a:rPr lang="fi-FI" b="1" dirty="0"/>
              <a:t> </a:t>
            </a:r>
            <a:r>
              <a:rPr lang="fi-FI" b="1" dirty="0" err="1"/>
              <a:t>flow</a:t>
            </a:r>
            <a:endParaRPr lang="fi-FI" b="1" dirty="0"/>
          </a:p>
          <a:p>
            <a:endParaRPr lang="fi-FI" dirty="0"/>
          </a:p>
        </p:txBody>
      </p:sp>
      <p:sp>
        <p:nvSpPr>
          <p:cNvPr id="17" name="Rectangle 16"/>
          <p:cNvSpPr/>
          <p:nvPr/>
        </p:nvSpPr>
        <p:spPr>
          <a:xfrm>
            <a:off x="4184545" y="4851817"/>
            <a:ext cx="417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i="1" dirty="0" err="1" smtClean="0"/>
              <a:t>Q</a:t>
            </a:r>
            <a:r>
              <a:rPr lang="fi-FI" i="1" baseline="-25000" dirty="0" err="1" smtClean="0"/>
              <a:t>d</a:t>
            </a:r>
            <a:endParaRPr lang="fi-FI" dirty="0"/>
          </a:p>
        </p:txBody>
      </p:sp>
      <p:sp>
        <p:nvSpPr>
          <p:cNvPr id="18" name="Up Arrow 17"/>
          <p:cNvSpPr/>
          <p:nvPr/>
        </p:nvSpPr>
        <p:spPr>
          <a:xfrm>
            <a:off x="3975994" y="4825555"/>
            <a:ext cx="208551" cy="3693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Oval 19"/>
          <p:cNvSpPr/>
          <p:nvPr/>
        </p:nvSpPr>
        <p:spPr>
          <a:xfrm>
            <a:off x="2195736" y="1567840"/>
            <a:ext cx="79208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Freeform 20"/>
          <p:cNvSpPr/>
          <p:nvPr/>
        </p:nvSpPr>
        <p:spPr>
          <a:xfrm>
            <a:off x="2627784" y="1988840"/>
            <a:ext cx="1891809" cy="2753360"/>
          </a:xfrm>
          <a:custGeom>
            <a:avLst/>
            <a:gdLst>
              <a:gd name="connsiteX0" fmla="*/ 0 w 3088217"/>
              <a:gd name="connsiteY0" fmla="*/ 0 h 2681817"/>
              <a:gd name="connsiteX1" fmla="*/ 546100 w 3088217"/>
              <a:gd name="connsiteY1" fmla="*/ 393700 h 2681817"/>
              <a:gd name="connsiteX2" fmla="*/ 1244600 w 3088217"/>
              <a:gd name="connsiteY2" fmla="*/ 965200 h 2681817"/>
              <a:gd name="connsiteX3" fmla="*/ 1993900 w 3088217"/>
              <a:gd name="connsiteY3" fmla="*/ 1625600 h 2681817"/>
              <a:gd name="connsiteX4" fmla="*/ 2603500 w 3088217"/>
              <a:gd name="connsiteY4" fmla="*/ 2209800 h 2681817"/>
              <a:gd name="connsiteX5" fmla="*/ 3009900 w 3088217"/>
              <a:gd name="connsiteY5" fmla="*/ 2603500 h 2681817"/>
              <a:gd name="connsiteX6" fmla="*/ 3073400 w 3088217"/>
              <a:gd name="connsiteY6" fmla="*/ 2679700 h 2681817"/>
              <a:gd name="connsiteX7" fmla="*/ 3073400 w 3088217"/>
              <a:gd name="connsiteY7" fmla="*/ 2679700 h 2681817"/>
              <a:gd name="connsiteX8" fmla="*/ 3073400 w 3088217"/>
              <a:gd name="connsiteY8" fmla="*/ 2679700 h 2681817"/>
              <a:gd name="connsiteX0" fmla="*/ 0 w 3141246"/>
              <a:gd name="connsiteY0" fmla="*/ 0 h 2755900"/>
              <a:gd name="connsiteX1" fmla="*/ 546100 w 3141246"/>
              <a:gd name="connsiteY1" fmla="*/ 393700 h 2755900"/>
              <a:gd name="connsiteX2" fmla="*/ 1244600 w 3141246"/>
              <a:gd name="connsiteY2" fmla="*/ 965200 h 2755900"/>
              <a:gd name="connsiteX3" fmla="*/ 1993900 w 3141246"/>
              <a:gd name="connsiteY3" fmla="*/ 1625600 h 2755900"/>
              <a:gd name="connsiteX4" fmla="*/ 2603500 w 3141246"/>
              <a:gd name="connsiteY4" fmla="*/ 2209800 h 2755900"/>
              <a:gd name="connsiteX5" fmla="*/ 3009900 w 3141246"/>
              <a:gd name="connsiteY5" fmla="*/ 2603500 h 2755900"/>
              <a:gd name="connsiteX6" fmla="*/ 3073400 w 3141246"/>
              <a:gd name="connsiteY6" fmla="*/ 2679700 h 2755900"/>
              <a:gd name="connsiteX7" fmla="*/ 3073400 w 3141246"/>
              <a:gd name="connsiteY7" fmla="*/ 2679700 h 2755900"/>
              <a:gd name="connsiteX8" fmla="*/ 3141246 w 3141246"/>
              <a:gd name="connsiteY8" fmla="*/ 2755900 h 275590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3009900 w 3158207"/>
              <a:gd name="connsiteY5" fmla="*/ 2603500 h 2753360"/>
              <a:gd name="connsiteX6" fmla="*/ 3073400 w 3158207"/>
              <a:gd name="connsiteY6" fmla="*/ 2679700 h 2753360"/>
              <a:gd name="connsiteX7" fmla="*/ 3073400 w 3158207"/>
              <a:gd name="connsiteY7" fmla="*/ 267970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3009900 w 3158207"/>
              <a:gd name="connsiteY5" fmla="*/ 2603500 h 2753360"/>
              <a:gd name="connsiteX6" fmla="*/ 3073400 w 3158207"/>
              <a:gd name="connsiteY6" fmla="*/ 2679700 h 2753360"/>
              <a:gd name="connsiteX7" fmla="*/ 3094602 w 3158207"/>
              <a:gd name="connsiteY7" fmla="*/ 268224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933574 w 3158207"/>
              <a:gd name="connsiteY5" fmla="*/ 2522220 h 2753360"/>
              <a:gd name="connsiteX6" fmla="*/ 3073400 w 3158207"/>
              <a:gd name="connsiteY6" fmla="*/ 2679700 h 2753360"/>
              <a:gd name="connsiteX7" fmla="*/ 3094602 w 3158207"/>
              <a:gd name="connsiteY7" fmla="*/ 268224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933574 w 3158207"/>
              <a:gd name="connsiteY5" fmla="*/ 2522220 h 2753360"/>
              <a:gd name="connsiteX6" fmla="*/ 3073400 w 3158207"/>
              <a:gd name="connsiteY6" fmla="*/ 26797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933574 w 3158207"/>
              <a:gd name="connsiteY5" fmla="*/ 2522220 h 2753360"/>
              <a:gd name="connsiteX6" fmla="*/ 2997075 w 3158207"/>
              <a:gd name="connsiteY6" fmla="*/ 259588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933574 w 3158207"/>
              <a:gd name="connsiteY5" fmla="*/ 252222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  <a:gd name="connsiteX0" fmla="*/ 0 w 3158207"/>
              <a:gd name="connsiteY0" fmla="*/ 0 h 2753360"/>
              <a:gd name="connsiteX1" fmla="*/ 546100 w 3158207"/>
              <a:gd name="connsiteY1" fmla="*/ 393700 h 2753360"/>
              <a:gd name="connsiteX2" fmla="*/ 1244600 w 3158207"/>
              <a:gd name="connsiteY2" fmla="*/ 965200 h 2753360"/>
              <a:gd name="connsiteX3" fmla="*/ 1993900 w 3158207"/>
              <a:gd name="connsiteY3" fmla="*/ 1625600 h 2753360"/>
              <a:gd name="connsiteX4" fmla="*/ 2603500 w 3158207"/>
              <a:gd name="connsiteY4" fmla="*/ 2209800 h 2753360"/>
              <a:gd name="connsiteX5" fmla="*/ 2863609 w 3158207"/>
              <a:gd name="connsiteY5" fmla="*/ 2468880 h 2753360"/>
              <a:gd name="connsiteX6" fmla="*/ 3003436 w 3158207"/>
              <a:gd name="connsiteY6" fmla="*/ 2603500 h 2753360"/>
              <a:gd name="connsiteX7" fmla="*/ 3111564 w 3158207"/>
              <a:gd name="connsiteY7" fmla="*/ 2702560 h 2753360"/>
              <a:gd name="connsiteX8" fmla="*/ 3158207 w 3158207"/>
              <a:gd name="connsiteY8" fmla="*/ 2753360 h 275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8207" h="2753360">
                <a:moveTo>
                  <a:pt x="0" y="0"/>
                </a:moveTo>
                <a:cubicBezTo>
                  <a:pt x="169333" y="116416"/>
                  <a:pt x="338667" y="232833"/>
                  <a:pt x="546100" y="393700"/>
                </a:cubicBezTo>
                <a:cubicBezTo>
                  <a:pt x="753533" y="554567"/>
                  <a:pt x="1003300" y="759883"/>
                  <a:pt x="1244600" y="965200"/>
                </a:cubicBezTo>
                <a:cubicBezTo>
                  <a:pt x="1485900" y="1170517"/>
                  <a:pt x="1767417" y="1418167"/>
                  <a:pt x="1993900" y="1625600"/>
                </a:cubicBezTo>
                <a:cubicBezTo>
                  <a:pt x="2220383" y="1833033"/>
                  <a:pt x="2603500" y="2209800"/>
                  <a:pt x="2603500" y="2209800"/>
                </a:cubicBezTo>
                <a:lnTo>
                  <a:pt x="2863609" y="2468880"/>
                </a:lnTo>
                <a:cubicBezTo>
                  <a:pt x="2941926" y="2547197"/>
                  <a:pt x="3003436" y="2603500"/>
                  <a:pt x="3003436" y="2603500"/>
                </a:cubicBezTo>
                <a:lnTo>
                  <a:pt x="3111564" y="2702560"/>
                </a:lnTo>
                <a:lnTo>
                  <a:pt x="3158207" y="2753360"/>
                </a:ln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779912" y="4725144"/>
            <a:ext cx="79208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635404" y="1926124"/>
            <a:ext cx="0" cy="627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23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50" y="575733"/>
            <a:ext cx="4226690" cy="5858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6333" y="1007533"/>
            <a:ext cx="2064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Murrell</a:t>
            </a:r>
            <a:r>
              <a:rPr lang="fi-FI" dirty="0" smtClean="0"/>
              <a:t> 2001: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Ar-Ar</a:t>
            </a: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AFTT </a:t>
            </a:r>
            <a:r>
              <a:rPr lang="fi-FI" dirty="0" err="1" smtClean="0"/>
              <a:t>model</a:t>
            </a:r>
            <a:r>
              <a:rPr lang="fi-FI" dirty="0" smtClean="0"/>
              <a:t> </a:t>
            </a:r>
            <a:r>
              <a:rPr lang="fi-FI" dirty="0" err="1" smtClean="0"/>
              <a:t>ages</a:t>
            </a:r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(U-</a:t>
            </a:r>
            <a:r>
              <a:rPr lang="fi-FI" dirty="0" err="1" smtClean="0"/>
              <a:t>Th</a:t>
            </a:r>
            <a:r>
              <a:rPr lang="fi-FI" dirty="0" smtClean="0"/>
              <a:t>)/He </a:t>
            </a:r>
            <a:r>
              <a:rPr lang="fi-FI" dirty="0" err="1" smtClean="0"/>
              <a:t>ages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5839839" y="5720945"/>
            <a:ext cx="121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Murrell</a:t>
            </a:r>
            <a:r>
              <a:rPr lang="fi-FI" sz="1400" dirty="0" smtClean="0"/>
              <a:t>,  2001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29757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84" y="1032933"/>
            <a:ext cx="3461918" cy="51535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3533" y="1727200"/>
            <a:ext cx="3387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D</a:t>
            </a:r>
            <a:r>
              <a:rPr lang="fi-FI" dirty="0" err="1" smtClean="0"/>
              <a:t>istribution</a:t>
            </a:r>
            <a:r>
              <a:rPr lang="fi-FI" dirty="0" smtClean="0"/>
              <a:t> of AFT </a:t>
            </a:r>
            <a:r>
              <a:rPr lang="fi-FI" dirty="0" err="1" smtClean="0"/>
              <a:t>ages</a:t>
            </a:r>
            <a:r>
              <a:rPr lang="fi-FI" dirty="0" smtClean="0"/>
              <a:t> in Finland</a:t>
            </a:r>
          </a:p>
          <a:p>
            <a:endParaRPr lang="fi-FI" dirty="0"/>
          </a:p>
        </p:txBody>
      </p:sp>
      <p:sp>
        <p:nvSpPr>
          <p:cNvPr id="6" name="TextBox 5"/>
          <p:cNvSpPr txBox="1"/>
          <p:nvPr/>
        </p:nvSpPr>
        <p:spPr>
          <a:xfrm>
            <a:off x="4563533" y="4314614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smtClean="0"/>
          </a:p>
          <a:p>
            <a:endParaRPr lang="fi-FI" dirty="0"/>
          </a:p>
        </p:txBody>
      </p:sp>
      <p:sp>
        <p:nvSpPr>
          <p:cNvPr id="7" name="TextBox 6"/>
          <p:cNvSpPr txBox="1"/>
          <p:nvPr/>
        </p:nvSpPr>
        <p:spPr>
          <a:xfrm>
            <a:off x="4461933" y="5816600"/>
            <a:ext cx="117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Murrell</a:t>
            </a:r>
            <a:r>
              <a:rPr lang="fi-FI" sz="1400" dirty="0" smtClean="0"/>
              <a:t>, 2001</a:t>
            </a:r>
            <a:endParaRPr lang="fi-FI" sz="1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473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49" y="275801"/>
            <a:ext cx="6307551" cy="6137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8600" y="872067"/>
            <a:ext cx="2578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AFT </a:t>
            </a:r>
            <a:r>
              <a:rPr lang="fi-FI" dirty="0" err="1" smtClean="0"/>
              <a:t>ages</a:t>
            </a:r>
            <a:r>
              <a:rPr lang="fi-FI" dirty="0" smtClean="0"/>
              <a:t> in </a:t>
            </a:r>
            <a:r>
              <a:rPr lang="fi-FI" dirty="0" err="1" smtClean="0"/>
              <a:t>Fennoscandia</a:t>
            </a:r>
            <a:endParaRPr lang="fi-FI" dirty="0"/>
          </a:p>
        </p:txBody>
      </p:sp>
      <p:sp>
        <p:nvSpPr>
          <p:cNvPr id="6" name="TextBox 5"/>
          <p:cNvSpPr txBox="1"/>
          <p:nvPr/>
        </p:nvSpPr>
        <p:spPr>
          <a:xfrm>
            <a:off x="6519333" y="5232400"/>
            <a:ext cx="2109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Hendriks</a:t>
            </a:r>
            <a:r>
              <a:rPr lang="fi-FI" dirty="0" smtClean="0"/>
              <a:t> et al., 2007</a:t>
            </a:r>
            <a:endParaRPr lang="fi-FI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051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49" y="1018533"/>
            <a:ext cx="8292901" cy="4820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33867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Temperature</a:t>
            </a:r>
            <a:endParaRPr lang="fi-FI" dirty="0"/>
          </a:p>
        </p:txBody>
      </p:sp>
      <p:sp>
        <p:nvSpPr>
          <p:cNvPr id="6" name="TextBox 5"/>
          <p:cNvSpPr txBox="1"/>
          <p:nvPr/>
        </p:nvSpPr>
        <p:spPr>
          <a:xfrm>
            <a:off x="4010310" y="5728577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Time (Ma)</a:t>
            </a:r>
            <a:endParaRPr lang="fi-FI" dirty="0"/>
          </a:p>
        </p:txBody>
      </p:sp>
      <p:sp>
        <p:nvSpPr>
          <p:cNvPr id="7" name="TextBox 6"/>
          <p:cNvSpPr txBox="1"/>
          <p:nvPr/>
        </p:nvSpPr>
        <p:spPr>
          <a:xfrm>
            <a:off x="5710238" y="6232161"/>
            <a:ext cx="3123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Andriessen and Kukkonen (</a:t>
            </a:r>
            <a:r>
              <a:rPr lang="fi-FI" sz="1400" dirty="0" err="1" smtClean="0"/>
              <a:t>unpublished</a:t>
            </a:r>
            <a:r>
              <a:rPr lang="fi-FI" sz="1400" dirty="0" smtClean="0"/>
              <a:t>)</a:t>
            </a:r>
            <a:endParaRPr lang="fi-FI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814162" y="234644"/>
            <a:ext cx="5344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/>
              <a:t>Time-</a:t>
            </a:r>
            <a:r>
              <a:rPr lang="fi-FI" sz="2400" b="1" dirty="0" err="1" smtClean="0"/>
              <a:t>temperature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history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model</a:t>
            </a:r>
            <a:endParaRPr lang="fi-FI" sz="2400" b="1" dirty="0" smtClean="0"/>
          </a:p>
          <a:p>
            <a:r>
              <a:rPr lang="fi-FI" sz="2400" b="1" dirty="0" smtClean="0"/>
              <a:t>Outokumpu 157 m AFTT </a:t>
            </a:r>
            <a:r>
              <a:rPr lang="fi-FI" sz="2400" b="1" dirty="0" err="1" smtClean="0"/>
              <a:t>model</a:t>
            </a:r>
            <a:r>
              <a:rPr lang="fi-FI" sz="2400" b="1" dirty="0" smtClean="0"/>
              <a:t> (</a:t>
            </a:r>
            <a:r>
              <a:rPr lang="fi-FI" sz="2400" b="1" dirty="0" err="1" smtClean="0"/>
              <a:t>Pecube</a:t>
            </a:r>
            <a:r>
              <a:rPr lang="fi-FI" sz="2400" b="1" dirty="0" smtClean="0"/>
              <a:t>)</a:t>
            </a:r>
            <a:endParaRPr lang="fi-FI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0360" y="2382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60</a:t>
            </a:r>
            <a:endParaRPr lang="fi-FI" dirty="0"/>
          </a:p>
        </p:txBody>
      </p:sp>
      <p:sp>
        <p:nvSpPr>
          <p:cNvPr id="10" name="TextBox 9"/>
          <p:cNvSpPr txBox="1"/>
          <p:nvPr/>
        </p:nvSpPr>
        <p:spPr>
          <a:xfrm>
            <a:off x="157687" y="360824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120</a:t>
            </a:r>
            <a:endParaRPr lang="fi-FI" dirty="0"/>
          </a:p>
        </p:txBody>
      </p:sp>
      <p:sp>
        <p:nvSpPr>
          <p:cNvPr id="11" name="TextBox 10"/>
          <p:cNvSpPr txBox="1"/>
          <p:nvPr/>
        </p:nvSpPr>
        <p:spPr>
          <a:xfrm>
            <a:off x="340360" y="1156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0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3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22"/>
          <a:stretch/>
        </p:blipFill>
        <p:spPr>
          <a:xfrm>
            <a:off x="425549" y="1116862"/>
            <a:ext cx="8246785" cy="474596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814162" y="234644"/>
            <a:ext cx="5500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/>
              <a:t>Time-</a:t>
            </a:r>
            <a:r>
              <a:rPr lang="fi-FI" sz="2400" b="1" dirty="0" err="1" smtClean="0"/>
              <a:t>temperature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history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model</a:t>
            </a:r>
            <a:endParaRPr lang="fi-FI" sz="2400" b="1" dirty="0" smtClean="0"/>
          </a:p>
          <a:p>
            <a:r>
              <a:rPr lang="fi-FI" sz="2400" b="1" dirty="0" smtClean="0"/>
              <a:t>Outokumpu 1818 m AFTT </a:t>
            </a:r>
            <a:r>
              <a:rPr lang="fi-FI" sz="2400" b="1" dirty="0" err="1" smtClean="0"/>
              <a:t>model</a:t>
            </a:r>
            <a:r>
              <a:rPr lang="fi-FI" sz="2400" b="1" dirty="0" smtClean="0"/>
              <a:t> (</a:t>
            </a:r>
            <a:r>
              <a:rPr lang="fi-FI" sz="2400" b="1" dirty="0" err="1" smtClean="0"/>
              <a:t>Pecube</a:t>
            </a:r>
            <a:r>
              <a:rPr lang="fi-FI" sz="2400" b="1" dirty="0" smtClean="0"/>
              <a:t>)</a:t>
            </a:r>
            <a:endParaRPr lang="fi-FI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560" y="798526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Temperature</a:t>
            </a:r>
            <a:endParaRPr lang="fi-FI" dirty="0"/>
          </a:p>
        </p:txBody>
      </p:sp>
      <p:sp>
        <p:nvSpPr>
          <p:cNvPr id="6" name="TextBox 5"/>
          <p:cNvSpPr txBox="1"/>
          <p:nvPr/>
        </p:nvSpPr>
        <p:spPr>
          <a:xfrm>
            <a:off x="3996361" y="5924924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Time (Ma)</a:t>
            </a:r>
            <a:endParaRPr lang="fi-FI" dirty="0"/>
          </a:p>
        </p:txBody>
      </p:sp>
      <p:sp>
        <p:nvSpPr>
          <p:cNvPr id="7" name="TextBox 6"/>
          <p:cNvSpPr txBox="1"/>
          <p:nvPr/>
        </p:nvSpPr>
        <p:spPr>
          <a:xfrm>
            <a:off x="5710238" y="6232161"/>
            <a:ext cx="3123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Andriessen and Kukkonen (</a:t>
            </a:r>
            <a:r>
              <a:rPr lang="fi-FI" sz="1400" dirty="0" err="1" smtClean="0"/>
              <a:t>unpublished</a:t>
            </a:r>
            <a:r>
              <a:rPr lang="fi-FI" sz="1400" dirty="0" smtClean="0"/>
              <a:t>)</a:t>
            </a:r>
            <a:endParaRPr lang="fi-FI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40360" y="2382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60</a:t>
            </a:r>
            <a:endParaRPr lang="fi-FI" dirty="0"/>
          </a:p>
        </p:txBody>
      </p:sp>
      <p:sp>
        <p:nvSpPr>
          <p:cNvPr id="10" name="TextBox 9"/>
          <p:cNvSpPr txBox="1"/>
          <p:nvPr/>
        </p:nvSpPr>
        <p:spPr>
          <a:xfrm>
            <a:off x="157687" y="360824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120</a:t>
            </a:r>
            <a:endParaRPr lang="fi-FI" dirty="0"/>
          </a:p>
        </p:txBody>
      </p:sp>
      <p:sp>
        <p:nvSpPr>
          <p:cNvPr id="11" name="TextBox 10"/>
          <p:cNvSpPr txBox="1"/>
          <p:nvPr/>
        </p:nvSpPr>
        <p:spPr>
          <a:xfrm>
            <a:off x="340360" y="1156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0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696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mtClean="0"/>
              <a:t>Lithosphere structure and dynamics</a:t>
            </a:r>
            <a:endParaRPr lang="fi-FI" altLang="en-US" smtClean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12875"/>
            <a:ext cx="55451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1908175" y="333375"/>
            <a:ext cx="52117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en-US" sz="2400" b="1">
                <a:latin typeface="Arial" panose="020B0604020202020204" pitchFamily="34" charset="0"/>
              </a:rPr>
              <a:t>   North Sea and Fennoscandia: </a:t>
            </a:r>
          </a:p>
          <a:p>
            <a:pPr eaLnBrk="1" hangingPunct="1"/>
            <a:r>
              <a:rPr lang="fi-FI" altLang="en-US" sz="2400" b="1">
                <a:latin typeface="Arial" panose="020B0604020202020204" pitchFamily="34" charset="0"/>
              </a:rPr>
              <a:t>The </a:t>
            </a:r>
            <a:r>
              <a:rPr lang="fi-FI" altLang="en-US" sz="2400" b="1" i="1">
                <a:latin typeface="Arial" panose="020B0604020202020204" pitchFamily="34" charset="0"/>
              </a:rPr>
              <a:t>Eridanos </a:t>
            </a:r>
            <a:r>
              <a:rPr lang="fi-FI" altLang="en-US" sz="2400" b="1">
                <a:latin typeface="Arial" panose="020B0604020202020204" pitchFamily="34" charset="0"/>
              </a:rPr>
              <a:t>fluvio-deltaic system</a:t>
            </a:r>
            <a:endParaRPr lang="en-US" altLang="en-US" sz="2400" b="1">
              <a:latin typeface="Arial" panose="020B0604020202020204" pitchFamily="34" charset="0"/>
            </a:endParaRP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4427538" y="5805488"/>
            <a:ext cx="1627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en-US" sz="1400"/>
              <a:t>Overeem et al. 2001</a:t>
            </a:r>
            <a:endParaRPr lang="en-US" altLang="en-US" sz="1400"/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226050" y="2478088"/>
            <a:ext cx="3810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i-FI" altLang="en-US" sz="2000"/>
              <a:t> Erosion and transport from </a:t>
            </a:r>
          </a:p>
          <a:p>
            <a:pPr eaLnBrk="1" hangingPunct="1"/>
            <a:r>
              <a:rPr lang="fi-FI" altLang="en-US" sz="2000"/>
              <a:t>  Fennoscandia</a:t>
            </a:r>
          </a:p>
          <a:p>
            <a:pPr eaLnBrk="1" hangingPunct="1"/>
            <a:endParaRPr lang="fi-FI" altLang="en-US" sz="2000"/>
          </a:p>
          <a:p>
            <a:pPr eaLnBrk="1" hangingPunct="1">
              <a:buFontTx/>
              <a:buChar char="•"/>
            </a:pPr>
            <a:r>
              <a:rPr lang="fi-FI" altLang="en-US" sz="2000"/>
              <a:t> Deposition in the North Sea Basin</a:t>
            </a:r>
          </a:p>
          <a:p>
            <a:pPr eaLnBrk="1" hangingPunct="1"/>
            <a:r>
              <a:rPr lang="fi-FI" altLang="en-US" sz="2000"/>
              <a:t>   &lt; 10 Ma</a:t>
            </a:r>
            <a:endParaRPr lang="en-US" altLang="en-US" sz="20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 Kukkonen 14.12.2016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27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3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mtClean="0"/>
              <a:t>Lithosphere structure and dynamics</a:t>
            </a:r>
            <a:endParaRPr lang="fi-FI" altLang="en-US" smtClean="0"/>
          </a:p>
        </p:txBody>
      </p:sp>
      <p:pic>
        <p:nvPicPr>
          <p:cNvPr id="8195" name="Picture 2" descr="MN0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109538"/>
            <a:ext cx="7283450" cy="67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2030413" y="187325"/>
            <a:ext cx="54165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en-US" sz="2400" b="1">
                <a:latin typeface="Arial" panose="020B0604020202020204" pitchFamily="34" charset="0"/>
              </a:rPr>
              <a:t>Present topography and bathymetry</a:t>
            </a:r>
            <a:endParaRPr lang="en-US" altLang="en-US" sz="2400" b="1">
              <a:latin typeface="Arial" panose="020B0604020202020204" pitchFamily="34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082675" y="6021388"/>
            <a:ext cx="6875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en-US" sz="1400"/>
              <a:t>Topographic and bathymetric data from IUGG Data Centre, Boulder (2 arc minute resolution)</a:t>
            </a:r>
            <a:endParaRPr lang="en-US" altLang="en-US" sz="1400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924300" y="2636838"/>
            <a:ext cx="1871663" cy="2376487"/>
            <a:chOff x="2472" y="1661"/>
            <a:chExt cx="1179" cy="1497"/>
          </a:xfrm>
        </p:grpSpPr>
        <p:sp>
          <p:nvSpPr>
            <p:cNvPr id="8199" name="Line 10"/>
            <p:cNvSpPr>
              <a:spLocks noChangeShapeType="1"/>
            </p:cNvSpPr>
            <p:nvPr/>
          </p:nvSpPr>
          <p:spPr bwMode="auto">
            <a:xfrm flipH="1">
              <a:off x="2835" y="1661"/>
              <a:ext cx="181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0" name="Line 11"/>
            <p:cNvSpPr>
              <a:spLocks noChangeShapeType="1"/>
            </p:cNvSpPr>
            <p:nvPr/>
          </p:nvSpPr>
          <p:spPr bwMode="auto">
            <a:xfrm flipH="1">
              <a:off x="2744" y="2523"/>
              <a:ext cx="907" cy="22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1" name="Line 12"/>
            <p:cNvSpPr>
              <a:spLocks noChangeShapeType="1"/>
            </p:cNvSpPr>
            <p:nvPr/>
          </p:nvSpPr>
          <p:spPr bwMode="auto">
            <a:xfrm flipH="1">
              <a:off x="2472" y="2795"/>
              <a:ext cx="181" cy="31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2" name="Line 13"/>
            <p:cNvSpPr>
              <a:spLocks noChangeShapeType="1"/>
            </p:cNvSpPr>
            <p:nvPr/>
          </p:nvSpPr>
          <p:spPr bwMode="auto">
            <a:xfrm>
              <a:off x="2744" y="2840"/>
              <a:ext cx="0" cy="31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3" name="Line 14"/>
            <p:cNvSpPr>
              <a:spLocks noChangeShapeType="1"/>
            </p:cNvSpPr>
            <p:nvPr/>
          </p:nvSpPr>
          <p:spPr bwMode="auto">
            <a:xfrm flipH="1">
              <a:off x="2699" y="2024"/>
              <a:ext cx="45" cy="9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4" name="Line 15"/>
            <p:cNvSpPr>
              <a:spLocks noChangeShapeType="1"/>
            </p:cNvSpPr>
            <p:nvPr/>
          </p:nvSpPr>
          <p:spPr bwMode="auto">
            <a:xfrm>
              <a:off x="2699" y="2115"/>
              <a:ext cx="136" cy="1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5" name="Line 16"/>
            <p:cNvSpPr>
              <a:spLocks noChangeShapeType="1"/>
            </p:cNvSpPr>
            <p:nvPr/>
          </p:nvSpPr>
          <p:spPr bwMode="auto">
            <a:xfrm flipH="1">
              <a:off x="2653" y="2341"/>
              <a:ext cx="136" cy="13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6" name="Line 17"/>
            <p:cNvSpPr>
              <a:spLocks noChangeShapeType="1"/>
            </p:cNvSpPr>
            <p:nvPr/>
          </p:nvSpPr>
          <p:spPr bwMode="auto">
            <a:xfrm>
              <a:off x="2653" y="2568"/>
              <a:ext cx="91" cy="9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 Kukkonen 14.12.2016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52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3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mtClean="0"/>
              <a:t>Lithosphere structure and dynamics</a:t>
            </a:r>
            <a:endParaRPr lang="fi-FI" altLang="en-US" smtClean="0"/>
          </a:p>
        </p:txBody>
      </p:sp>
      <p:pic>
        <p:nvPicPr>
          <p:cNvPr id="9219" name="Picture 2" descr="MN0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0" t="37227" r="46133" b="30669"/>
          <a:stretch>
            <a:fillRect/>
          </a:stretch>
        </p:blipFill>
        <p:spPr bwMode="auto">
          <a:xfrm>
            <a:off x="2916238" y="765175"/>
            <a:ext cx="3344862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900113" y="188913"/>
            <a:ext cx="74676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en-US" sz="2400" b="1">
                <a:latin typeface="Arial" panose="020B0604020202020204" pitchFamily="34" charset="0"/>
              </a:rPr>
              <a:t>Present topography and bathymetry: Detail image</a:t>
            </a:r>
            <a:endParaRPr lang="en-US" altLang="en-US" sz="2400" b="1">
              <a:latin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 Kukkonen 14.12.2016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42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3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mtClean="0"/>
              <a:t>Lithosphere structure and dynamics</a:t>
            </a:r>
            <a:endParaRPr lang="fi-FI" altLang="en-US" smtClean="0"/>
          </a:p>
        </p:txBody>
      </p:sp>
      <p:pic>
        <p:nvPicPr>
          <p:cNvPr id="10243" name="Picture 4" descr="Fen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28663"/>
            <a:ext cx="5399087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179388" y="187325"/>
            <a:ext cx="88153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en-US" sz="2400" b="1">
                <a:latin typeface="Arial" panose="020B0604020202020204" pitchFamily="34" charset="0"/>
              </a:rPr>
              <a:t>Present topography, bathymetry and major geological units</a:t>
            </a:r>
            <a:endParaRPr lang="en-US" altLang="en-US" sz="2400" b="1">
              <a:latin typeface="Arial" panose="020B0604020202020204" pitchFamily="34" charset="0"/>
            </a:endParaRPr>
          </a:p>
        </p:txBody>
      </p:sp>
      <p:pic>
        <p:nvPicPr>
          <p:cNvPr id="10245" name="Picture 6" descr="Fen_ge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81075"/>
            <a:ext cx="26066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5821363" y="4470400"/>
            <a:ext cx="32146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en-US"/>
              <a:t>5 = Middle Cambrian to Permian</a:t>
            </a:r>
          </a:p>
          <a:p>
            <a:pPr eaLnBrk="1" hangingPunct="1"/>
            <a:r>
              <a:rPr lang="fi-FI" altLang="en-US"/>
              <a:t>6 =Vendian to Lower Cambrian</a:t>
            </a:r>
          </a:p>
          <a:p>
            <a:pPr eaLnBrk="1" hangingPunct="1"/>
            <a:r>
              <a:rPr lang="fi-FI" altLang="en-US"/>
              <a:t>7 = Upper Riphean</a:t>
            </a:r>
          </a:p>
          <a:p>
            <a:pPr eaLnBrk="1" hangingPunct="1"/>
            <a:r>
              <a:rPr lang="fi-FI" altLang="en-US"/>
              <a:t>8 = Mesoproterozoic</a:t>
            </a:r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28650" y="5973861"/>
            <a:ext cx="4556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Riphean</a:t>
            </a:r>
            <a:r>
              <a:rPr lang="fi-FI" sz="1400" dirty="0" smtClean="0"/>
              <a:t>: 1400 – 800 Ma; </a:t>
            </a:r>
            <a:r>
              <a:rPr lang="fi-FI" sz="1400" dirty="0" err="1" smtClean="0"/>
              <a:t>Mesoproterozoic</a:t>
            </a:r>
            <a:r>
              <a:rPr lang="fi-FI" sz="1400" dirty="0" smtClean="0"/>
              <a:t>: 1600 – 1000 Ma</a:t>
            </a:r>
            <a:endParaRPr lang="en-GB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 Kukkonen 14.12.2016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89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Lithosphere structure and dynamics</a:t>
            </a:r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309890" y="365193"/>
            <a:ext cx="3779522" cy="5824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6887" y="2348880"/>
            <a:ext cx="4680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hlinkClick r:id="rId3" tooltip="Aioni (geologia)"/>
              </a:rPr>
              <a:t>Aikajaksojen suomenkieliset ni</a:t>
            </a:r>
            <a:r>
              <a:rPr lang="fi-FI" dirty="0">
                <a:hlinkClick r:id="rId3" tooltip="Aioni (geologia)"/>
              </a:rPr>
              <a:t>m</a:t>
            </a:r>
            <a:r>
              <a:rPr lang="fi-FI" dirty="0" smtClean="0">
                <a:hlinkClick r:id=""/>
              </a:rPr>
              <a:t>itykset</a:t>
            </a:r>
          </a:p>
          <a:p>
            <a:endParaRPr lang="fi-FI" dirty="0" smtClean="0">
              <a:hlinkClick r:id=""/>
            </a:endParaRPr>
          </a:p>
          <a:p>
            <a:r>
              <a:rPr lang="fi-FI" dirty="0" err="1" smtClean="0">
                <a:hlinkClick r:id="rId3" tooltip="Aioni (geologia)"/>
              </a:rPr>
              <a:t>Eon</a:t>
            </a:r>
            <a:r>
              <a:rPr lang="fi-FI" dirty="0">
                <a:hlinkClick r:id="rId3" tooltip="Aioni (geologia)"/>
              </a:rPr>
              <a:t>: </a:t>
            </a:r>
            <a:r>
              <a:rPr lang="fi-FI" dirty="0" err="1">
                <a:hlinkClick r:id="rId3" tooltip="Aioni (geologia)"/>
              </a:rPr>
              <a:t>aioni</a:t>
            </a:r>
            <a:r>
              <a:rPr lang="fi-FI" dirty="0"/>
              <a:t>, puolesta miljardista kahteen miljardia vuotta</a:t>
            </a:r>
          </a:p>
          <a:p>
            <a:r>
              <a:rPr lang="fi-FI" dirty="0" err="1">
                <a:hlinkClick r:id="rId4" tooltip="Maailmankausi"/>
              </a:rPr>
              <a:t>Era</a:t>
            </a:r>
            <a:r>
              <a:rPr lang="fi-FI" dirty="0">
                <a:hlinkClick r:id="rId4" tooltip="Maailmankausi"/>
              </a:rPr>
              <a:t>: maailmankausi</a:t>
            </a:r>
            <a:r>
              <a:rPr lang="fi-FI" dirty="0"/>
              <a:t>, yleensä satoja miljoonia vuosia</a:t>
            </a:r>
          </a:p>
          <a:p>
            <a:r>
              <a:rPr lang="fi-FI" dirty="0" err="1">
                <a:hlinkClick r:id="rId5" tooltip="Kausi (geologia)"/>
              </a:rPr>
              <a:t>Period</a:t>
            </a:r>
            <a:r>
              <a:rPr lang="fi-FI" dirty="0">
                <a:hlinkClick r:id="rId5" tooltip="Kausi (geologia)"/>
              </a:rPr>
              <a:t>: kausi</a:t>
            </a:r>
            <a:r>
              <a:rPr lang="fi-FI" dirty="0"/>
              <a:t>, yleensä alle sata miljoonaa vuotta</a:t>
            </a:r>
          </a:p>
          <a:p>
            <a:r>
              <a:rPr lang="fi-FI" dirty="0" err="1">
                <a:hlinkClick r:id="rId6" tooltip="Epookki (geologia)"/>
              </a:rPr>
              <a:t>Epoch</a:t>
            </a:r>
            <a:r>
              <a:rPr lang="fi-FI" dirty="0">
                <a:hlinkClick r:id="rId6" tooltip="Epookki (geologia)"/>
              </a:rPr>
              <a:t>: epookki</a:t>
            </a:r>
            <a:r>
              <a:rPr lang="fi-FI" dirty="0"/>
              <a:t>, yleensä kymmeniä miljoonia vuosia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476672"/>
            <a:ext cx="42880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Reminder</a:t>
            </a:r>
            <a:r>
              <a:rPr lang="fi-FI" sz="2400" b="1" dirty="0" smtClean="0"/>
              <a:t>: </a:t>
            </a:r>
            <a:r>
              <a:rPr lang="fi-FI" sz="2400" b="1" dirty="0" err="1" smtClean="0"/>
              <a:t>Geologigal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time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scale</a:t>
            </a:r>
            <a:endParaRPr lang="fi-FI" sz="2400" b="1" dirty="0" smtClean="0"/>
          </a:p>
          <a:p>
            <a:endParaRPr lang="fi-FI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Age</a:t>
            </a:r>
            <a:r>
              <a:rPr lang="fi-FI" dirty="0" smtClean="0"/>
              <a:t> in </a:t>
            </a:r>
            <a:r>
              <a:rPr lang="fi-FI" dirty="0" err="1" smtClean="0"/>
              <a:t>million</a:t>
            </a:r>
            <a:r>
              <a:rPr lang="fi-FI" dirty="0" smtClean="0"/>
              <a:t> of </a:t>
            </a:r>
            <a:r>
              <a:rPr lang="fi-FI" dirty="0" err="1" smtClean="0"/>
              <a:t>years</a:t>
            </a:r>
            <a:r>
              <a:rPr lang="fi-FI" dirty="0" smtClean="0"/>
              <a:t> (Ma)</a:t>
            </a:r>
          </a:p>
          <a:p>
            <a:endParaRPr lang="en-GB" sz="2400" b="1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067944" y="1385158"/>
            <a:ext cx="43204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 Kukkonen 14.12.2016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02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1096" y="404664"/>
            <a:ext cx="5416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 err="1" smtClean="0"/>
              <a:t>Tectonic</a:t>
            </a:r>
            <a:r>
              <a:rPr lang="fi-FI" sz="2800" b="1" dirty="0" smtClean="0"/>
              <a:t> </a:t>
            </a:r>
            <a:r>
              <a:rPr lang="fi-FI" sz="2800" b="1" dirty="0" err="1" smtClean="0"/>
              <a:t>phases</a:t>
            </a:r>
            <a:r>
              <a:rPr lang="fi-FI" sz="2800" b="1" dirty="0" smtClean="0"/>
              <a:t> of the Wilson </a:t>
            </a:r>
            <a:r>
              <a:rPr lang="fi-FI" sz="2800" b="1" dirty="0" err="1" smtClean="0"/>
              <a:t>cycle</a:t>
            </a:r>
            <a:endParaRPr lang="en-US" sz="2800" b="1" dirty="0"/>
          </a:p>
        </p:txBody>
      </p:sp>
      <p:pic>
        <p:nvPicPr>
          <p:cNvPr id="129026" name="Picture 2" descr="C:\Documents and Settings\ikukkone\My Documents\My files\tekstit\Reflektiokurssi_2003\Stuwe_Fig2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090" y="1340768"/>
            <a:ext cx="4838238" cy="40324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1" y="1916832"/>
            <a:ext cx="1800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Extension</a:t>
            </a:r>
          </a:p>
          <a:p>
            <a:endParaRPr lang="fi-FI" dirty="0" smtClean="0"/>
          </a:p>
          <a:p>
            <a:endParaRPr lang="fi-FI" dirty="0" smtClean="0"/>
          </a:p>
          <a:p>
            <a:r>
              <a:rPr lang="fi-FI" dirty="0" err="1" smtClean="0"/>
              <a:t>Opening</a:t>
            </a:r>
            <a:r>
              <a:rPr lang="fi-FI" dirty="0" smtClean="0"/>
              <a:t> of </a:t>
            </a:r>
          </a:p>
          <a:p>
            <a:r>
              <a:rPr lang="fi-FI" dirty="0" err="1" smtClean="0"/>
              <a:t>sea</a:t>
            </a:r>
            <a:r>
              <a:rPr lang="fi-FI" dirty="0" smtClean="0"/>
              <a:t> </a:t>
            </a:r>
            <a:r>
              <a:rPr lang="fi-FI" dirty="0" err="1" smtClean="0"/>
              <a:t>basin</a:t>
            </a:r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r>
              <a:rPr lang="fi-FI" dirty="0" err="1" smtClean="0"/>
              <a:t>Production</a:t>
            </a:r>
            <a:r>
              <a:rPr lang="fi-FI" dirty="0" smtClean="0"/>
              <a:t> of </a:t>
            </a:r>
            <a:r>
              <a:rPr lang="fi-FI" dirty="0" err="1" smtClean="0"/>
              <a:t>oceanic</a:t>
            </a:r>
            <a:r>
              <a:rPr lang="fi-FI" dirty="0" smtClean="0"/>
              <a:t> </a:t>
            </a:r>
            <a:r>
              <a:rPr lang="fi-FI" dirty="0" err="1" smtClean="0"/>
              <a:t>crust</a:t>
            </a:r>
            <a:r>
              <a:rPr lang="fi-FI" dirty="0" smtClean="0"/>
              <a:t> in the </a:t>
            </a:r>
            <a:r>
              <a:rPr lang="fi-FI" dirty="0" err="1" smtClean="0"/>
              <a:t>mid-oceanic</a:t>
            </a:r>
            <a:r>
              <a:rPr lang="fi-FI" dirty="0" smtClean="0"/>
              <a:t> </a:t>
            </a:r>
            <a:r>
              <a:rPr lang="fi-FI" dirty="0" err="1" smtClean="0"/>
              <a:t>ridge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8264" y="1628800"/>
            <a:ext cx="1872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Subduction</a:t>
            </a:r>
            <a:r>
              <a:rPr lang="fi-FI" dirty="0" smtClean="0"/>
              <a:t> of an </a:t>
            </a:r>
            <a:r>
              <a:rPr lang="fi-FI" dirty="0" err="1" smtClean="0"/>
              <a:t>oceanic</a:t>
            </a:r>
            <a:r>
              <a:rPr lang="fi-FI" dirty="0" smtClean="0"/>
              <a:t> </a:t>
            </a:r>
            <a:r>
              <a:rPr lang="fi-FI" dirty="0" err="1" smtClean="0"/>
              <a:t>plate</a:t>
            </a:r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r>
              <a:rPr lang="fi-FI" dirty="0" err="1" smtClean="0"/>
              <a:t>Subduction</a:t>
            </a:r>
            <a:r>
              <a:rPr lang="fi-FI" dirty="0" smtClean="0"/>
              <a:t> of a </a:t>
            </a:r>
            <a:r>
              <a:rPr lang="fi-FI" dirty="0" err="1" smtClean="0"/>
              <a:t>ridge</a:t>
            </a:r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r>
              <a:rPr lang="fi-FI" dirty="0" err="1" smtClean="0"/>
              <a:t>Closure</a:t>
            </a:r>
            <a:r>
              <a:rPr lang="fi-FI" dirty="0" smtClean="0"/>
              <a:t> of </a:t>
            </a:r>
            <a:r>
              <a:rPr lang="fi-FI" dirty="0" err="1" smtClean="0"/>
              <a:t>basin</a:t>
            </a:r>
            <a:endParaRPr lang="fi-FI" dirty="0" smtClean="0"/>
          </a:p>
          <a:p>
            <a:r>
              <a:rPr lang="fi-FI" dirty="0" err="1" smtClean="0"/>
              <a:t>Collision</a:t>
            </a:r>
            <a:endParaRPr lang="fi-FI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940152" y="5805264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Stüwe</a:t>
            </a:r>
            <a:r>
              <a:rPr lang="fi-FI" dirty="0" smtClean="0"/>
              <a:t> 2002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57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mtClean="0"/>
              <a:t>Lithosphere structure and dynamics</a:t>
            </a:r>
            <a:endParaRPr lang="fi-FI" altLang="en-US" smtClean="0"/>
          </a:p>
        </p:txBody>
      </p:sp>
      <p:pic>
        <p:nvPicPr>
          <p:cNvPr id="11267" name="Picture 2" descr="Baltic_Sea_depths_table_Ignatius-etal_19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14536" r="24721" b="48447"/>
          <a:stretch>
            <a:fillRect/>
          </a:stretch>
        </p:blipFill>
        <p:spPr bwMode="auto">
          <a:xfrm>
            <a:off x="1619250" y="1412875"/>
            <a:ext cx="5472113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423863" y="639763"/>
            <a:ext cx="841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en-US" sz="2400" b="1">
                <a:latin typeface="Arial" panose="020B0604020202020204" pitchFamily="34" charset="0"/>
              </a:rPr>
              <a:t>The Baltic Sea and subareas: areas, volumes and depths</a:t>
            </a:r>
            <a:endParaRPr lang="en-US" altLang="en-US" sz="2400" b="1">
              <a:latin typeface="Arial" panose="020B0604020202020204" pitchFamily="34" charset="0"/>
            </a:endParaRP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6496050" y="5683250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en-US"/>
              <a:t>Ignatius et al. (1981)</a:t>
            </a:r>
            <a:endParaRPr lang="en-US" altLang="en-US"/>
          </a:p>
        </p:txBody>
      </p:sp>
      <p:sp>
        <p:nvSpPr>
          <p:cNvPr id="11270" name="Oval 5"/>
          <p:cNvSpPr>
            <a:spLocks noChangeArrowheads="1"/>
          </p:cNvSpPr>
          <p:nvPr/>
        </p:nvSpPr>
        <p:spPr bwMode="auto">
          <a:xfrm>
            <a:off x="5081588" y="2627313"/>
            <a:ext cx="360362" cy="2159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1" name="Oval 6"/>
          <p:cNvSpPr>
            <a:spLocks noChangeArrowheads="1"/>
          </p:cNvSpPr>
          <p:nvPr/>
        </p:nvSpPr>
        <p:spPr bwMode="auto">
          <a:xfrm>
            <a:off x="5076825" y="2952750"/>
            <a:ext cx="360363" cy="2159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2" name="Oval 7"/>
          <p:cNvSpPr>
            <a:spLocks noChangeArrowheads="1"/>
          </p:cNvSpPr>
          <p:nvPr/>
        </p:nvSpPr>
        <p:spPr bwMode="auto">
          <a:xfrm>
            <a:off x="5078413" y="3275013"/>
            <a:ext cx="360362" cy="2159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3" name="Oval 8"/>
          <p:cNvSpPr>
            <a:spLocks noChangeArrowheads="1"/>
          </p:cNvSpPr>
          <p:nvPr/>
        </p:nvSpPr>
        <p:spPr bwMode="auto">
          <a:xfrm>
            <a:off x="5067300" y="3611563"/>
            <a:ext cx="360363" cy="2159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4" name="Oval 9"/>
          <p:cNvSpPr>
            <a:spLocks noChangeArrowheads="1"/>
          </p:cNvSpPr>
          <p:nvPr/>
        </p:nvSpPr>
        <p:spPr bwMode="auto">
          <a:xfrm>
            <a:off x="5086350" y="4575175"/>
            <a:ext cx="360363" cy="2159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5" name="Oval 10"/>
          <p:cNvSpPr>
            <a:spLocks noChangeArrowheads="1"/>
          </p:cNvSpPr>
          <p:nvPr/>
        </p:nvSpPr>
        <p:spPr bwMode="auto">
          <a:xfrm>
            <a:off x="5086350" y="4743450"/>
            <a:ext cx="360363" cy="2159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6" name="Oval 11"/>
          <p:cNvSpPr>
            <a:spLocks noChangeArrowheads="1"/>
          </p:cNvSpPr>
          <p:nvPr/>
        </p:nvSpPr>
        <p:spPr bwMode="auto">
          <a:xfrm>
            <a:off x="5080000" y="4086225"/>
            <a:ext cx="360363" cy="2159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 Kukkonen 14.12.2016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91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mtClean="0"/>
              <a:t>Lithosphere structure and dynamics</a:t>
            </a:r>
            <a:endParaRPr lang="fi-FI" altLang="en-US" smtClean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12875"/>
            <a:ext cx="55451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1908175" y="333375"/>
            <a:ext cx="52117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en-US" sz="2400" b="1">
                <a:latin typeface="Arial" panose="020B0604020202020204" pitchFamily="34" charset="0"/>
              </a:rPr>
              <a:t>   North Sea and Fennoscandia: </a:t>
            </a:r>
          </a:p>
          <a:p>
            <a:pPr eaLnBrk="1" hangingPunct="1"/>
            <a:r>
              <a:rPr lang="fi-FI" altLang="en-US" sz="2400" b="1">
                <a:latin typeface="Arial" panose="020B0604020202020204" pitchFamily="34" charset="0"/>
              </a:rPr>
              <a:t>The </a:t>
            </a:r>
            <a:r>
              <a:rPr lang="fi-FI" altLang="en-US" sz="2400" b="1" i="1">
                <a:latin typeface="Arial" panose="020B0604020202020204" pitchFamily="34" charset="0"/>
              </a:rPr>
              <a:t>Eridanos </a:t>
            </a:r>
            <a:r>
              <a:rPr lang="fi-FI" altLang="en-US" sz="2400" b="1">
                <a:latin typeface="Arial" panose="020B0604020202020204" pitchFamily="34" charset="0"/>
              </a:rPr>
              <a:t>fluvio-deltaic system</a:t>
            </a:r>
            <a:endParaRPr lang="en-US" altLang="en-US" sz="2400" b="1">
              <a:latin typeface="Arial" panose="020B0604020202020204" pitchFamily="34" charset="0"/>
            </a:endParaRP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4427538" y="5805488"/>
            <a:ext cx="1627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en-US" sz="1400"/>
              <a:t>Overeem et al. 2001</a:t>
            </a:r>
            <a:endParaRPr lang="en-US" altLang="en-US" sz="1400"/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226050" y="2478088"/>
            <a:ext cx="3810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i-FI" altLang="en-US" sz="2000"/>
              <a:t> Erosion and transport from </a:t>
            </a:r>
          </a:p>
          <a:p>
            <a:pPr eaLnBrk="1" hangingPunct="1"/>
            <a:r>
              <a:rPr lang="fi-FI" altLang="en-US" sz="2000"/>
              <a:t>  Fennoscandia</a:t>
            </a:r>
          </a:p>
          <a:p>
            <a:pPr eaLnBrk="1" hangingPunct="1"/>
            <a:endParaRPr lang="fi-FI" altLang="en-US" sz="2000"/>
          </a:p>
          <a:p>
            <a:pPr eaLnBrk="1" hangingPunct="1">
              <a:buFontTx/>
              <a:buChar char="•"/>
            </a:pPr>
            <a:r>
              <a:rPr lang="fi-FI" altLang="en-US" sz="2000"/>
              <a:t> Deposition in the North Sea Basin</a:t>
            </a:r>
          </a:p>
          <a:p>
            <a:pPr eaLnBrk="1" hangingPunct="1"/>
            <a:r>
              <a:rPr lang="fi-FI" altLang="en-US" sz="2000"/>
              <a:t>   &lt; 10 Ma</a:t>
            </a:r>
            <a:endParaRPr lang="en-US" altLang="en-US" sz="20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 Kukkonen 14.12.2016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3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mtClean="0"/>
              <a:t>Lithosphere structure and dynamics</a:t>
            </a:r>
            <a:endParaRPr lang="fi-FI" altLang="en-US" smtClean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46188"/>
            <a:ext cx="7704137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304800" y="331788"/>
            <a:ext cx="8645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i-FI" altLang="en-US" sz="2400" b="1">
                <a:latin typeface="Arial" panose="020B0604020202020204" pitchFamily="34" charset="0"/>
              </a:rPr>
              <a:t>Pliocene-Pleistocene sedimentation on the Eridanos delta </a:t>
            </a:r>
          </a:p>
          <a:p>
            <a:pPr algn="ctr" eaLnBrk="1" hangingPunct="1"/>
            <a:r>
              <a:rPr lang="fi-FI" altLang="en-US" sz="2400" b="1">
                <a:latin typeface="Arial" panose="020B0604020202020204" pitchFamily="34" charset="0"/>
              </a:rPr>
              <a:t>in the North Sea and Fennoscandian uplift </a:t>
            </a:r>
            <a:endParaRPr lang="en-US" altLang="en-US" sz="2400" b="1">
              <a:latin typeface="Arial" panose="020B0604020202020204" pitchFamily="34" charset="0"/>
            </a:endParaRP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7308850" y="5949950"/>
            <a:ext cx="1627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i-FI" altLang="en-US" sz="1400"/>
              <a:t>Overeem et al. 2001</a:t>
            </a:r>
            <a:endParaRPr lang="en-US" altLang="en-US" sz="1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 Kukkonen 14.12.2016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59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8291" y="1057013"/>
            <a:ext cx="76004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Back-of-</a:t>
            </a:r>
            <a:r>
              <a:rPr lang="fi-FI" b="1" dirty="0" err="1" smtClean="0"/>
              <a:t>the</a:t>
            </a:r>
            <a:r>
              <a:rPr lang="fi-FI" b="1" dirty="0"/>
              <a:t>-</a:t>
            </a:r>
            <a:r>
              <a:rPr lang="fi-FI" b="1" dirty="0" err="1" smtClean="0"/>
              <a:t>envelope</a:t>
            </a:r>
            <a:r>
              <a:rPr lang="fi-FI" b="1" dirty="0" smtClean="0"/>
              <a:t> </a:t>
            </a:r>
            <a:r>
              <a:rPr lang="fi-FI" b="1" dirty="0" err="1" smtClean="0"/>
              <a:t>calculation</a:t>
            </a:r>
            <a:r>
              <a:rPr lang="fi-FI" b="1" dirty="0" smtClean="0"/>
              <a:t> on </a:t>
            </a:r>
            <a:r>
              <a:rPr lang="fi-FI" b="1" dirty="0" err="1" smtClean="0"/>
              <a:t>erosion</a:t>
            </a:r>
            <a:r>
              <a:rPr lang="fi-FI" b="1" dirty="0" smtClean="0"/>
              <a:t> </a:t>
            </a:r>
            <a:r>
              <a:rPr lang="fi-FI" b="1" dirty="0" err="1" smtClean="0"/>
              <a:t>depths</a:t>
            </a:r>
            <a:r>
              <a:rPr lang="fi-FI" b="1" dirty="0" smtClean="0"/>
              <a:t> in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last</a:t>
            </a:r>
            <a:r>
              <a:rPr lang="fi-FI" b="1" dirty="0" smtClean="0"/>
              <a:t> 5 Ma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Average</a:t>
            </a:r>
            <a:r>
              <a:rPr lang="fi-FI" dirty="0" smtClean="0"/>
              <a:t> </a:t>
            </a:r>
            <a:r>
              <a:rPr lang="fi-FI" dirty="0" err="1" smtClean="0"/>
              <a:t>accumulation</a:t>
            </a:r>
            <a:r>
              <a:rPr lang="fi-FI" dirty="0" smtClean="0"/>
              <a:t> </a:t>
            </a:r>
            <a:r>
              <a:rPr lang="fi-FI" dirty="0" err="1" smtClean="0"/>
              <a:t>rate</a:t>
            </a:r>
            <a:r>
              <a:rPr lang="fi-FI" dirty="0" smtClean="0"/>
              <a:t> of </a:t>
            </a:r>
            <a:r>
              <a:rPr lang="fi-FI" dirty="0" err="1" smtClean="0"/>
              <a:t>sediments</a:t>
            </a:r>
            <a:r>
              <a:rPr lang="fi-FI" dirty="0" smtClean="0"/>
              <a:t> in </a:t>
            </a:r>
            <a:r>
              <a:rPr lang="fi-FI" dirty="0" err="1" smtClean="0"/>
              <a:t>the</a:t>
            </a:r>
            <a:r>
              <a:rPr lang="fi-FI" dirty="0" smtClean="0"/>
              <a:t> North </a:t>
            </a:r>
            <a:r>
              <a:rPr lang="fi-FI" dirty="0" err="1" smtClean="0"/>
              <a:t>Sea</a:t>
            </a:r>
            <a:r>
              <a:rPr lang="fi-FI" dirty="0" smtClean="0"/>
              <a:t> 10 × 10</a:t>
            </a:r>
            <a:r>
              <a:rPr lang="fi-FI" baseline="30000" dirty="0" smtClean="0"/>
              <a:t>3</a:t>
            </a:r>
            <a:r>
              <a:rPr lang="fi-FI" dirty="0" smtClean="0"/>
              <a:t> km</a:t>
            </a:r>
            <a:r>
              <a:rPr lang="fi-FI" baseline="30000" dirty="0" smtClean="0"/>
              <a:t>3</a:t>
            </a:r>
            <a:r>
              <a:rPr lang="fi-FI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Area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Eridanos</a:t>
            </a:r>
            <a:r>
              <a:rPr lang="fi-FI" dirty="0" smtClean="0"/>
              <a:t> </a:t>
            </a:r>
            <a:r>
              <a:rPr lang="fi-FI" dirty="0" err="1" smtClean="0"/>
              <a:t>river</a:t>
            </a:r>
            <a:r>
              <a:rPr lang="fi-FI" dirty="0" smtClean="0"/>
              <a:t> </a:t>
            </a:r>
            <a:r>
              <a:rPr lang="fi-FI" dirty="0" err="1" smtClean="0"/>
              <a:t>system</a:t>
            </a:r>
            <a:r>
              <a:rPr lang="fi-FI" dirty="0" smtClean="0"/>
              <a:t> 1000 km x 200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>
                <a:sym typeface="Wingdings" panose="05000000000000000000" pitchFamily="2" charset="2"/>
              </a:rPr>
              <a:t> </a:t>
            </a:r>
            <a:r>
              <a:rPr lang="fi-FI" dirty="0" err="1" smtClean="0">
                <a:sym typeface="Wingdings" panose="05000000000000000000" pitchFamily="2" charset="2"/>
              </a:rPr>
              <a:t>about</a:t>
            </a:r>
            <a:r>
              <a:rPr lang="fi-FI" dirty="0" smtClean="0">
                <a:sym typeface="Wingdings" panose="05000000000000000000" pitchFamily="2" charset="2"/>
              </a:rPr>
              <a:t> 250 m of rock </a:t>
            </a:r>
            <a:r>
              <a:rPr lang="fi-FI" dirty="0" err="1" smtClean="0">
                <a:sym typeface="Wingdings" panose="05000000000000000000" pitchFamily="2" charset="2"/>
              </a:rPr>
              <a:t>has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been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removed</a:t>
            </a:r>
            <a:endParaRPr lang="fi-FI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>
                <a:sym typeface="Wingdings" panose="05000000000000000000" pitchFamily="2" charset="2"/>
              </a:rPr>
              <a:t>Average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depth</a:t>
            </a:r>
            <a:r>
              <a:rPr lang="fi-FI" dirty="0" smtClean="0">
                <a:sym typeface="Wingdings" panose="05000000000000000000" pitchFamily="2" charset="2"/>
              </a:rPr>
              <a:t> of </a:t>
            </a:r>
            <a:r>
              <a:rPr lang="fi-FI" dirty="0" err="1" smtClean="0">
                <a:sym typeface="Wingdings" panose="05000000000000000000" pitchFamily="2" charset="2"/>
              </a:rPr>
              <a:t>the</a:t>
            </a:r>
            <a:r>
              <a:rPr lang="fi-FI" dirty="0" smtClean="0">
                <a:sym typeface="Wingdings" panose="05000000000000000000" pitchFamily="2" charset="2"/>
              </a:rPr>
              <a:t> Baltic </a:t>
            </a:r>
            <a:r>
              <a:rPr lang="fi-FI" dirty="0" err="1" smtClean="0">
                <a:sym typeface="Wingdings" panose="05000000000000000000" pitchFamily="2" charset="2"/>
              </a:rPr>
              <a:t>Sea</a:t>
            </a:r>
            <a:r>
              <a:rPr lang="fi-FI" dirty="0" smtClean="0">
                <a:sym typeface="Wingdings" panose="05000000000000000000" pitchFamily="2" charset="2"/>
              </a:rPr>
              <a:t> and </a:t>
            </a:r>
            <a:r>
              <a:rPr lang="fi-FI" dirty="0" err="1" smtClean="0">
                <a:sym typeface="Wingdings" panose="05000000000000000000" pitchFamily="2" charset="2"/>
              </a:rPr>
              <a:t>basins</a:t>
            </a:r>
            <a:r>
              <a:rPr lang="fi-FI" dirty="0" smtClean="0">
                <a:sym typeface="Wingdings" panose="05000000000000000000" pitchFamily="2" charset="2"/>
              </a:rPr>
              <a:t> is 60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>
                <a:sym typeface="Wingdings" panose="05000000000000000000" pitchFamily="2" charset="2"/>
              </a:rPr>
              <a:t>Deep </a:t>
            </a:r>
            <a:r>
              <a:rPr lang="fi-FI" dirty="0" err="1" smtClean="0">
                <a:sym typeface="Wingdings" panose="05000000000000000000" pitchFamily="2" charset="2"/>
              </a:rPr>
              <a:t>basins</a:t>
            </a:r>
            <a:r>
              <a:rPr lang="fi-FI" dirty="0" smtClean="0">
                <a:sym typeface="Wingdings" panose="05000000000000000000" pitchFamily="2" charset="2"/>
              </a:rPr>
              <a:t> 150 – 460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>
                <a:sym typeface="Wingdings" panose="05000000000000000000" pitchFamily="2" charset="2"/>
              </a:rPr>
              <a:t>Thus</a:t>
            </a:r>
            <a:r>
              <a:rPr lang="fi-FI" dirty="0" smtClean="0">
                <a:sym typeface="Wingdings" panose="05000000000000000000" pitchFamily="2" charset="2"/>
              </a:rPr>
              <a:t>, </a:t>
            </a:r>
            <a:r>
              <a:rPr lang="fi-FI" dirty="0" err="1" smtClean="0">
                <a:sym typeface="Wingdings" panose="05000000000000000000" pitchFamily="2" charset="2"/>
              </a:rPr>
              <a:t>relatively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recent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uplift</a:t>
            </a:r>
            <a:r>
              <a:rPr lang="fi-FI" dirty="0" smtClean="0">
                <a:sym typeface="Wingdings" panose="05000000000000000000" pitchFamily="2" charset="2"/>
              </a:rPr>
              <a:t> of </a:t>
            </a:r>
            <a:r>
              <a:rPr lang="fi-FI" dirty="0" err="1" smtClean="0">
                <a:sym typeface="Wingdings" panose="05000000000000000000" pitchFamily="2" charset="2"/>
              </a:rPr>
              <a:t>Fennoscandia</a:t>
            </a:r>
            <a:r>
              <a:rPr lang="fi-FI" dirty="0" smtClean="0">
                <a:sym typeface="Wingdings" panose="05000000000000000000" pitchFamily="2" charset="2"/>
              </a:rPr>
              <a:t> and </a:t>
            </a:r>
            <a:r>
              <a:rPr lang="fi-FI" dirty="0" err="1" smtClean="0">
                <a:sym typeface="Wingdings" panose="05000000000000000000" pitchFamily="2" charset="2"/>
              </a:rPr>
              <a:t>erosion</a:t>
            </a:r>
            <a:r>
              <a:rPr lang="fi-FI" dirty="0" smtClean="0">
                <a:sym typeface="Wingdings" panose="05000000000000000000" pitchFamily="2" charset="2"/>
              </a:rPr>
              <a:t> in </a:t>
            </a:r>
            <a:r>
              <a:rPr lang="fi-FI" dirty="0" err="1" smtClean="0">
                <a:sym typeface="Wingdings" panose="05000000000000000000" pitchFamily="2" charset="2"/>
              </a:rPr>
              <a:t>the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Eridanos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system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would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explain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the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sedimentation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rates</a:t>
            </a:r>
            <a:r>
              <a:rPr lang="fi-FI" dirty="0" smtClean="0">
                <a:sym typeface="Wingdings" panose="05000000000000000000" pitchFamily="2" charset="2"/>
              </a:rPr>
              <a:t> and </a:t>
            </a:r>
            <a:r>
              <a:rPr lang="fi-FI" dirty="0" err="1" smtClean="0">
                <a:sym typeface="Wingdings" panose="05000000000000000000" pitchFamily="2" charset="2"/>
              </a:rPr>
              <a:t>young-looking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erosional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features</a:t>
            </a:r>
            <a:r>
              <a:rPr lang="fi-FI" dirty="0" smtClean="0">
                <a:sym typeface="Wingdings" panose="05000000000000000000" pitchFamily="2" charset="2"/>
              </a:rPr>
              <a:t> in </a:t>
            </a:r>
            <a:r>
              <a:rPr lang="fi-FI" dirty="0" err="1" smtClean="0">
                <a:sym typeface="Wingdings" panose="05000000000000000000" pitchFamily="2" charset="2"/>
              </a:rPr>
              <a:t>the</a:t>
            </a:r>
            <a:r>
              <a:rPr lang="fi-FI" dirty="0" smtClean="0">
                <a:sym typeface="Wingdings" panose="05000000000000000000" pitchFamily="2" charset="2"/>
              </a:rPr>
              <a:t> Baltic </a:t>
            </a:r>
            <a:r>
              <a:rPr lang="fi-FI" dirty="0" err="1" smtClean="0">
                <a:sym typeface="Wingdings" panose="05000000000000000000" pitchFamily="2" charset="2"/>
              </a:rPr>
              <a:t>Sea</a:t>
            </a:r>
            <a:endParaRPr lang="fi-FI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dirty="0" smtClean="0"/>
              <a:t>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Lithosphere structure and dynamics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I. Kukkonen 14.12.2016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0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  <p:sp>
        <p:nvSpPr>
          <p:cNvPr id="3" name="TextBox 2"/>
          <p:cNvSpPr txBox="1"/>
          <p:nvPr/>
        </p:nvSpPr>
        <p:spPr>
          <a:xfrm>
            <a:off x="1248449" y="1843425"/>
            <a:ext cx="6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It </a:t>
            </a:r>
            <a:r>
              <a:rPr lang="fi-FI" dirty="0" err="1" smtClean="0"/>
              <a:t>would</a:t>
            </a:r>
            <a:r>
              <a:rPr lang="fi-FI" dirty="0" smtClean="0"/>
              <a:t> </a:t>
            </a:r>
            <a:r>
              <a:rPr lang="fi-FI" dirty="0" err="1" smtClean="0"/>
              <a:t>seem</a:t>
            </a:r>
            <a:r>
              <a:rPr lang="fi-FI" dirty="0" smtClean="0"/>
              <a:t> to me </a:t>
            </a:r>
            <a:r>
              <a:rPr lang="fi-FI" dirty="0" err="1" smtClean="0"/>
              <a:t>that</a:t>
            </a:r>
            <a:r>
              <a:rPr lang="fi-FI" dirty="0" smtClean="0"/>
              <a:t> </a:t>
            </a:r>
            <a:r>
              <a:rPr lang="fi-FI" dirty="0" err="1" smtClean="0"/>
              <a:t>there’s</a:t>
            </a:r>
            <a:r>
              <a:rPr lang="fi-FI" dirty="0" smtClean="0"/>
              <a:t> a </a:t>
            </a:r>
            <a:r>
              <a:rPr lang="fi-FI" dirty="0" err="1" smtClean="0"/>
              <a:t>lot</a:t>
            </a:r>
            <a:r>
              <a:rPr lang="fi-FI" dirty="0" smtClean="0"/>
              <a:t> of </a:t>
            </a:r>
            <a:r>
              <a:rPr lang="fi-FI" dirty="0" err="1" smtClean="0"/>
              <a:t>undiscovered</a:t>
            </a:r>
            <a:r>
              <a:rPr lang="fi-FI" dirty="0" smtClean="0"/>
              <a:t> </a:t>
            </a:r>
            <a:r>
              <a:rPr lang="fi-FI" dirty="0" err="1" smtClean="0"/>
              <a:t>issues</a:t>
            </a:r>
            <a:r>
              <a:rPr lang="fi-FI" dirty="0" smtClean="0"/>
              <a:t> in </a:t>
            </a:r>
            <a:r>
              <a:rPr lang="fi-FI" dirty="0" err="1" smtClean="0"/>
              <a:t>low</a:t>
            </a:r>
            <a:r>
              <a:rPr lang="fi-FI" dirty="0" smtClean="0"/>
              <a:t>-T </a:t>
            </a:r>
            <a:r>
              <a:rPr lang="fi-FI" dirty="0" err="1" smtClean="0"/>
              <a:t>thermochronology</a:t>
            </a:r>
            <a:r>
              <a:rPr lang="fi-FI" dirty="0" smtClean="0"/>
              <a:t> in </a:t>
            </a:r>
            <a:r>
              <a:rPr lang="fi-FI" dirty="0" err="1" smtClean="0"/>
              <a:t>Fennoscandia</a:t>
            </a:r>
            <a:r>
              <a:rPr lang="fi-FI" dirty="0" smtClean="0"/>
              <a:t>.</a:t>
            </a:r>
          </a:p>
          <a:p>
            <a:endParaRPr lang="fi-FI" dirty="0"/>
          </a:p>
          <a:p>
            <a:r>
              <a:rPr lang="fi-FI" dirty="0" err="1" smtClean="0"/>
              <a:t>Thank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for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attention</a:t>
            </a:r>
            <a:r>
              <a:rPr lang="fi-FI" dirty="0" smtClean="0"/>
              <a:t>!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238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417" y="611888"/>
            <a:ext cx="82236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 smtClean="0"/>
              <a:t>Duration</a:t>
            </a:r>
            <a:r>
              <a:rPr lang="fi-FI" sz="2400" b="1" dirty="0" smtClean="0"/>
              <a:t> of </a:t>
            </a:r>
            <a:r>
              <a:rPr lang="fi-FI" sz="2400" b="1" dirty="0" err="1" smtClean="0"/>
              <a:t>conductive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thermal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disturbances</a:t>
            </a:r>
            <a:r>
              <a:rPr lang="fi-FI" sz="2400" b="1" dirty="0" smtClean="0"/>
              <a:t> in the </a:t>
            </a:r>
            <a:r>
              <a:rPr lang="fi-FI" sz="2400" b="1" dirty="0" err="1" smtClean="0"/>
              <a:t>lithosphere</a:t>
            </a:r>
            <a:endParaRPr lang="en-US" sz="2400" b="1" dirty="0" smtClean="0"/>
          </a:p>
          <a:p>
            <a:endParaRPr lang="en-US" dirty="0"/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71795" y="2663032"/>
            <a:ext cx="77335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where</a:t>
            </a:r>
            <a:r>
              <a:rPr lang="fi-FI" dirty="0" smtClean="0"/>
              <a:t> </a:t>
            </a:r>
            <a:endParaRPr lang="en-US" dirty="0" smtClean="0"/>
          </a:p>
          <a:p>
            <a:r>
              <a:rPr lang="fi-FI" dirty="0" smtClean="0"/>
              <a:t>t is the </a:t>
            </a:r>
            <a:r>
              <a:rPr lang="fi-FI" dirty="0" err="1" smtClean="0"/>
              <a:t>thermal</a:t>
            </a:r>
            <a:r>
              <a:rPr lang="fi-FI" dirty="0" smtClean="0"/>
              <a:t> </a:t>
            </a:r>
            <a:r>
              <a:rPr lang="fi-FI" dirty="0" err="1" smtClean="0"/>
              <a:t>time</a:t>
            </a:r>
            <a:r>
              <a:rPr lang="fi-FI" dirty="0" smtClean="0"/>
              <a:t> </a:t>
            </a:r>
            <a:r>
              <a:rPr lang="fi-FI" dirty="0" err="1" smtClean="0"/>
              <a:t>constant</a:t>
            </a:r>
            <a:r>
              <a:rPr lang="fi-FI" dirty="0" smtClean="0"/>
              <a:t> of the </a:t>
            </a:r>
            <a:r>
              <a:rPr lang="fi-FI" dirty="0" err="1" smtClean="0"/>
              <a:t>lithosphere</a:t>
            </a:r>
            <a:r>
              <a:rPr lang="fi-FI" dirty="0" smtClean="0"/>
              <a:t> </a:t>
            </a:r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which</a:t>
            </a:r>
            <a:r>
              <a:rPr lang="fi-FI" dirty="0" smtClean="0"/>
              <a:t> </a:t>
            </a:r>
            <a:r>
              <a:rPr lang="fi-FI" dirty="0" err="1" smtClean="0"/>
              <a:t>time</a:t>
            </a:r>
            <a:r>
              <a:rPr lang="fi-FI" dirty="0" smtClean="0"/>
              <a:t> the </a:t>
            </a:r>
            <a:r>
              <a:rPr lang="fi-FI" dirty="0" err="1" smtClean="0"/>
              <a:t>disturbances</a:t>
            </a:r>
            <a:r>
              <a:rPr lang="fi-FI" dirty="0" smtClean="0"/>
              <a:t> </a:t>
            </a:r>
            <a:r>
              <a:rPr lang="fi-FI" dirty="0" err="1" smtClean="0"/>
              <a:t>have</a:t>
            </a:r>
            <a:r>
              <a:rPr lang="fi-FI" dirty="0" smtClean="0"/>
              <a:t> </a:t>
            </a:r>
            <a:r>
              <a:rPr lang="fi-FI" dirty="0" err="1" smtClean="0"/>
              <a:t>vanished</a:t>
            </a:r>
            <a:r>
              <a:rPr lang="fi-FI" dirty="0" smtClean="0"/>
              <a:t>,</a:t>
            </a:r>
            <a:endParaRPr lang="en-US" dirty="0" smtClean="0"/>
          </a:p>
          <a:p>
            <a:r>
              <a:rPr lang="fi-FI" dirty="0" smtClean="0"/>
              <a:t>L is </a:t>
            </a:r>
            <a:r>
              <a:rPr lang="fi-FI" dirty="0" err="1" smtClean="0"/>
              <a:t>lithosphere</a:t>
            </a:r>
            <a:r>
              <a:rPr lang="fi-FI" dirty="0" smtClean="0"/>
              <a:t> </a:t>
            </a:r>
            <a:r>
              <a:rPr lang="fi-FI" dirty="0" err="1" smtClean="0"/>
              <a:t>thickness</a:t>
            </a:r>
            <a:r>
              <a:rPr lang="fi-FI" dirty="0" smtClean="0"/>
              <a:t> and</a:t>
            </a:r>
          </a:p>
          <a:p>
            <a:r>
              <a:rPr lang="fi-FI" dirty="0" smtClean="0"/>
              <a:t>s is </a:t>
            </a:r>
            <a:r>
              <a:rPr lang="fi-FI" dirty="0" err="1" smtClean="0"/>
              <a:t>diffusivity</a:t>
            </a:r>
            <a:endParaRPr lang="fi-FI" dirty="0" smtClean="0"/>
          </a:p>
          <a:p>
            <a:endParaRPr lang="fi-FI" dirty="0" smtClean="0"/>
          </a:p>
          <a:p>
            <a:r>
              <a:rPr lang="fi-FI" dirty="0" err="1" smtClean="0"/>
              <a:t>Examples</a:t>
            </a:r>
            <a:endParaRPr lang="en-US" dirty="0" smtClean="0"/>
          </a:p>
          <a:p>
            <a:r>
              <a:rPr lang="fi-FI" dirty="0" err="1" smtClean="0"/>
              <a:t>Thick</a:t>
            </a:r>
            <a:r>
              <a:rPr lang="fi-FI" dirty="0" smtClean="0"/>
              <a:t> </a:t>
            </a:r>
            <a:r>
              <a:rPr lang="fi-FI" dirty="0" err="1" smtClean="0"/>
              <a:t>lithosphere</a:t>
            </a:r>
            <a:r>
              <a:rPr lang="fi-FI" dirty="0" smtClean="0"/>
              <a:t> :</a:t>
            </a:r>
            <a:endParaRPr lang="en-US" dirty="0" smtClean="0"/>
          </a:p>
          <a:p>
            <a:r>
              <a:rPr lang="fi-FI" dirty="0" smtClean="0"/>
              <a:t>L = 150 km, a = 1 10</a:t>
            </a:r>
            <a:r>
              <a:rPr lang="fi-FI" baseline="30000" dirty="0" smtClean="0"/>
              <a:t>-6</a:t>
            </a:r>
            <a:r>
              <a:rPr lang="fi-FI" dirty="0" smtClean="0"/>
              <a:t> m</a:t>
            </a:r>
            <a:r>
              <a:rPr lang="fi-FI" baseline="30000" dirty="0" smtClean="0"/>
              <a:t>2</a:t>
            </a:r>
            <a:r>
              <a:rPr lang="fi-FI" dirty="0" smtClean="0"/>
              <a:t>s</a:t>
            </a:r>
            <a:r>
              <a:rPr lang="fi-FI" baseline="30000" dirty="0" smtClean="0"/>
              <a:t>-1</a:t>
            </a:r>
            <a:r>
              <a:rPr lang="fi-FI" dirty="0" smtClean="0"/>
              <a:t>, t = 710 ·10</a:t>
            </a:r>
            <a:r>
              <a:rPr lang="fi-FI" baseline="30000" dirty="0"/>
              <a:t>6</a:t>
            </a:r>
            <a:r>
              <a:rPr lang="fi-FI" dirty="0" smtClean="0"/>
              <a:t> a</a:t>
            </a:r>
            <a:endParaRPr lang="en-US" dirty="0" smtClean="0"/>
          </a:p>
          <a:p>
            <a:r>
              <a:rPr lang="en-US" dirty="0" smtClean="0"/>
              <a:t>Thin lithosphere</a:t>
            </a:r>
          </a:p>
          <a:p>
            <a:r>
              <a:rPr lang="en-US" dirty="0" smtClean="0"/>
              <a:t>L = 50 km, a = 1 10</a:t>
            </a:r>
            <a:r>
              <a:rPr lang="en-US" baseline="30000" dirty="0" smtClean="0"/>
              <a:t>-6</a:t>
            </a:r>
            <a:r>
              <a:rPr lang="en-US" dirty="0" smtClean="0"/>
              <a:t> m</a:t>
            </a:r>
            <a:r>
              <a:rPr lang="en-US" baseline="30000" dirty="0" smtClean="0"/>
              <a:t>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t = 80 </a:t>
            </a:r>
            <a:r>
              <a:rPr lang="fi-FI" dirty="0" smtClean="0"/>
              <a:t>·10</a:t>
            </a:r>
            <a:r>
              <a:rPr lang="fi-FI" baseline="30000" dirty="0"/>
              <a:t>6</a:t>
            </a:r>
            <a:r>
              <a:rPr lang="fi-FI" dirty="0" smtClean="0"/>
              <a:t> a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43608" y="1547356"/>
                <a:ext cx="853439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/>
                        </a:rPr>
                        <m:t>𝑡</m:t>
                      </m:r>
                      <m:r>
                        <a:rPr lang="fi-FI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i-FI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fi-FI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i-FI" b="0" i="1" smtClean="0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547356"/>
                <a:ext cx="853439" cy="6481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939248" y="1701444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(10.1)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969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115615" y="836712"/>
            <a:ext cx="7256154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 b="1" dirty="0" err="1" smtClean="0"/>
              <a:t>Heat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sources</a:t>
            </a:r>
            <a:r>
              <a:rPr lang="fi-FI" sz="2400" b="1" dirty="0" smtClean="0"/>
              <a:t> in </a:t>
            </a:r>
            <a:r>
              <a:rPr lang="fi-FI" sz="2400" b="1" dirty="0" err="1" smtClean="0"/>
              <a:t>different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tectonic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processes</a:t>
            </a:r>
            <a:r>
              <a:rPr lang="fi-FI" sz="2400" b="1" dirty="0" smtClean="0"/>
              <a:t> of the </a:t>
            </a:r>
            <a:r>
              <a:rPr lang="fi-FI" sz="2400" b="1" dirty="0" err="1" smtClean="0"/>
              <a:t>crust</a:t>
            </a:r>
            <a:endParaRPr lang="fi-FI" sz="2400" b="1" dirty="0"/>
          </a:p>
          <a:p>
            <a:endParaRPr lang="fi-FI" sz="2000" b="1" dirty="0"/>
          </a:p>
          <a:p>
            <a:r>
              <a:rPr lang="fi-FI" sz="1400" u="sng" dirty="0" err="1" smtClean="0"/>
              <a:t>Heat</a:t>
            </a:r>
            <a:r>
              <a:rPr lang="fi-FI" sz="1400" u="sng" dirty="0" smtClean="0"/>
              <a:t> </a:t>
            </a:r>
            <a:r>
              <a:rPr lang="fi-FI" sz="1400" u="sng" dirty="0" err="1" smtClean="0"/>
              <a:t>source/mechanism</a:t>
            </a:r>
            <a:r>
              <a:rPr lang="fi-FI" sz="1400" u="sng" dirty="0" smtClean="0"/>
              <a:t> </a:t>
            </a:r>
            <a:r>
              <a:rPr lang="fi-FI" sz="1400" dirty="0"/>
              <a:t>	</a:t>
            </a:r>
            <a:r>
              <a:rPr lang="fi-FI" sz="1400" dirty="0" smtClean="0"/>
              <a:t>	</a:t>
            </a:r>
            <a:r>
              <a:rPr lang="fi-FI" sz="1400" u="sng" dirty="0" err="1" smtClean="0"/>
              <a:t>Importance</a:t>
            </a:r>
            <a:r>
              <a:rPr lang="fi-FI" sz="1400" u="sng" dirty="0" smtClean="0"/>
              <a:t> </a:t>
            </a:r>
            <a:r>
              <a:rPr lang="fi-FI" sz="1400" u="sng" dirty="0"/>
              <a:t>	</a:t>
            </a:r>
            <a:r>
              <a:rPr lang="fi-FI" sz="1400" dirty="0"/>
              <a:t>	</a:t>
            </a:r>
            <a:r>
              <a:rPr lang="fi-FI" sz="1400" u="sng" dirty="0" err="1" smtClean="0"/>
              <a:t>Characteristic</a:t>
            </a:r>
            <a:r>
              <a:rPr lang="fi-FI" sz="1400" u="sng" dirty="0" smtClean="0"/>
              <a:t> </a:t>
            </a:r>
            <a:r>
              <a:rPr lang="fi-FI" sz="1400" u="sng" dirty="0" err="1" smtClean="0"/>
              <a:t>parameter</a:t>
            </a:r>
            <a:endParaRPr lang="fi-FI" sz="1400" u="sng" dirty="0"/>
          </a:p>
          <a:p>
            <a:r>
              <a:rPr lang="fi-FI" sz="1400" u="sng" dirty="0"/>
              <a:t>of </a:t>
            </a:r>
            <a:r>
              <a:rPr lang="fi-FI" sz="1400" u="sng" dirty="0" err="1"/>
              <a:t>heat</a:t>
            </a:r>
            <a:r>
              <a:rPr lang="fi-FI" sz="1400" u="sng" dirty="0"/>
              <a:t> </a:t>
            </a:r>
            <a:r>
              <a:rPr lang="fi-FI" sz="1400" u="sng" dirty="0" err="1"/>
              <a:t>transfer</a:t>
            </a:r>
            <a:endParaRPr lang="fi-FI" sz="1400" u="sng" dirty="0"/>
          </a:p>
          <a:p>
            <a:endParaRPr lang="fi-FI" sz="1400" b="1" dirty="0" smtClean="0"/>
          </a:p>
          <a:p>
            <a:r>
              <a:rPr lang="fi-FI" sz="1400" b="1" dirty="0" err="1" smtClean="0"/>
              <a:t>Conduction</a:t>
            </a:r>
            <a:r>
              <a:rPr lang="fi-FI" sz="1400" dirty="0" smtClean="0"/>
              <a:t> </a:t>
            </a:r>
            <a:r>
              <a:rPr lang="fi-FI" sz="1400" dirty="0"/>
              <a:t>		</a:t>
            </a:r>
            <a:r>
              <a:rPr lang="fi-FI" sz="1400" dirty="0" smtClean="0"/>
              <a:t>		</a:t>
            </a:r>
            <a:r>
              <a:rPr lang="fi-FI" sz="1400" dirty="0" err="1" smtClean="0"/>
              <a:t>Big</a:t>
            </a:r>
            <a:r>
              <a:rPr lang="fi-FI" sz="1400" dirty="0"/>
              <a:t>		</a:t>
            </a:r>
            <a:r>
              <a:rPr lang="fi-FI" sz="1400" dirty="0" smtClean="0"/>
              <a:t>	</a:t>
            </a:r>
            <a:r>
              <a:rPr lang="fi-FI" sz="1400" dirty="0" err="1" smtClean="0"/>
              <a:t>Characteristic</a:t>
            </a:r>
            <a:r>
              <a:rPr lang="fi-FI" sz="1400" dirty="0" smtClean="0"/>
              <a:t> </a:t>
            </a:r>
            <a:r>
              <a:rPr lang="fi-FI" sz="1400" dirty="0" err="1" smtClean="0"/>
              <a:t>time</a:t>
            </a:r>
            <a:endParaRPr lang="fi-FI" sz="1400" dirty="0"/>
          </a:p>
          <a:p>
            <a:r>
              <a:rPr lang="fi-FI" sz="1400" dirty="0"/>
              <a:t>					</a:t>
            </a:r>
            <a:r>
              <a:rPr lang="fi-FI" sz="1400" dirty="0" smtClean="0"/>
              <a:t>			</a:t>
            </a:r>
            <a:r>
              <a:rPr lang="fi-FI" sz="1400" dirty="0" smtClean="0">
                <a:latin typeface="Times New Roman"/>
                <a:cs typeface="Times New Roman"/>
                <a:sym typeface="WP Greek Century" pitchFamily="2" charset="2"/>
              </a:rPr>
              <a:t>τ</a:t>
            </a:r>
            <a:r>
              <a:rPr lang="fi-FI" sz="1400" dirty="0" smtClean="0">
                <a:sym typeface="WP Greek Century" pitchFamily="2" charset="2"/>
              </a:rPr>
              <a:t> </a:t>
            </a:r>
            <a:r>
              <a:rPr lang="fi-FI" sz="1400" dirty="0">
                <a:sym typeface="WP Greek Century" pitchFamily="2" charset="2"/>
              </a:rPr>
              <a:t>= L</a:t>
            </a:r>
            <a:r>
              <a:rPr lang="fi-FI" sz="1400" baseline="30000" dirty="0">
                <a:sym typeface="WP Greek Century" pitchFamily="2" charset="2"/>
              </a:rPr>
              <a:t>2</a:t>
            </a:r>
            <a:r>
              <a:rPr lang="fi-FI" sz="1400" dirty="0">
                <a:sym typeface="WP Greek Century" pitchFamily="2" charset="2"/>
              </a:rPr>
              <a:t> / </a:t>
            </a:r>
            <a:r>
              <a:rPr lang="fi-FI" sz="1400" dirty="0" smtClean="0">
                <a:sym typeface="WP Greek Century" pitchFamily="2" charset="2"/>
              </a:rPr>
              <a:t>s</a:t>
            </a:r>
            <a:endParaRPr lang="fi-FI" sz="1400" dirty="0">
              <a:sym typeface="WP Greek Century" pitchFamily="2" charset="2"/>
            </a:endParaRPr>
          </a:p>
          <a:p>
            <a:r>
              <a:rPr lang="fi-FI" sz="1400" b="1" dirty="0" err="1" smtClean="0">
                <a:sym typeface="WP Greek Century" pitchFamily="2" charset="2"/>
              </a:rPr>
              <a:t>Advection</a:t>
            </a:r>
            <a:endParaRPr lang="fi-FI" sz="1400" b="1" dirty="0">
              <a:sym typeface="WP Greek Century" pitchFamily="2" charset="2"/>
            </a:endParaRPr>
          </a:p>
          <a:p>
            <a:r>
              <a:rPr lang="fi-FI" sz="1400" dirty="0">
                <a:sym typeface="WP Greek Century" pitchFamily="2" charset="2"/>
              </a:rPr>
              <a:t>   </a:t>
            </a:r>
            <a:r>
              <a:rPr lang="fi-FI" sz="1400" dirty="0" err="1" smtClean="0">
                <a:sym typeface="WP Greek Century" pitchFamily="2" charset="2"/>
              </a:rPr>
              <a:t>Fluid</a:t>
            </a:r>
            <a:r>
              <a:rPr lang="fi-FI" sz="1400" dirty="0" smtClean="0">
                <a:sym typeface="WP Greek Century" pitchFamily="2" charset="2"/>
              </a:rPr>
              <a:t> </a:t>
            </a:r>
            <a:r>
              <a:rPr lang="fi-FI" sz="1400" dirty="0" err="1" smtClean="0">
                <a:sym typeface="WP Greek Century" pitchFamily="2" charset="2"/>
              </a:rPr>
              <a:t>flow</a:t>
            </a:r>
            <a:r>
              <a:rPr lang="fi-FI" sz="1400" dirty="0" smtClean="0">
                <a:sym typeface="WP Greek Century" pitchFamily="2" charset="2"/>
              </a:rPr>
              <a:t> </a:t>
            </a:r>
            <a:r>
              <a:rPr lang="fi-FI" sz="1400" dirty="0">
                <a:sym typeface="WP Greek Century" pitchFamily="2" charset="2"/>
              </a:rPr>
              <a:t>		</a:t>
            </a:r>
            <a:r>
              <a:rPr lang="fi-FI" sz="1400" dirty="0" smtClean="0">
                <a:sym typeface="WP Greek Century" pitchFamily="2" charset="2"/>
              </a:rPr>
              <a:t>		</a:t>
            </a:r>
            <a:r>
              <a:rPr lang="fi-FI" sz="1400" dirty="0" err="1" smtClean="0">
                <a:sym typeface="WP Greek Century" pitchFamily="2" charset="2"/>
              </a:rPr>
              <a:t>small</a:t>
            </a:r>
            <a:r>
              <a:rPr lang="fi-FI" sz="1400" dirty="0" smtClean="0">
                <a:sym typeface="WP Greek Century" pitchFamily="2" charset="2"/>
              </a:rPr>
              <a:t> </a:t>
            </a:r>
            <a:r>
              <a:rPr lang="fi-FI" sz="1400" dirty="0">
                <a:sym typeface="WP Greek Century" pitchFamily="2" charset="2"/>
              </a:rPr>
              <a:t>		</a:t>
            </a:r>
            <a:r>
              <a:rPr lang="fi-FI" sz="1400" dirty="0" smtClean="0">
                <a:sym typeface="WP Greek Century" pitchFamily="2" charset="2"/>
              </a:rPr>
              <a:t>	</a:t>
            </a:r>
            <a:r>
              <a:rPr lang="fi-FI" sz="1400" dirty="0" err="1" smtClean="0">
                <a:sym typeface="WP Greek Century" pitchFamily="2" charset="2"/>
              </a:rPr>
              <a:t>Peclet</a:t>
            </a:r>
            <a:r>
              <a:rPr lang="fi-FI" sz="1400" dirty="0" smtClean="0">
                <a:sym typeface="WP Greek Century" pitchFamily="2" charset="2"/>
              </a:rPr>
              <a:t> </a:t>
            </a:r>
            <a:r>
              <a:rPr lang="fi-FI" sz="1400" dirty="0" err="1" smtClean="0">
                <a:sym typeface="WP Greek Century" pitchFamily="2" charset="2"/>
              </a:rPr>
              <a:t>number</a:t>
            </a:r>
            <a:endParaRPr lang="fi-FI" sz="1400" dirty="0">
              <a:sym typeface="WP Greek Century" pitchFamily="2" charset="2"/>
            </a:endParaRPr>
          </a:p>
          <a:p>
            <a:r>
              <a:rPr lang="fi-FI" sz="1400" dirty="0">
                <a:sym typeface="WP Greek Century" pitchFamily="2" charset="2"/>
              </a:rPr>
              <a:t>   Magma					</a:t>
            </a:r>
            <a:r>
              <a:rPr lang="fi-FI" sz="1400" dirty="0" smtClean="0">
                <a:sym typeface="WP Greek Century" pitchFamily="2" charset="2"/>
              </a:rPr>
              <a:t>		Pe </a:t>
            </a:r>
            <a:r>
              <a:rPr lang="fi-FI" sz="1400" dirty="0">
                <a:sym typeface="WP Greek Century" pitchFamily="2" charset="2"/>
              </a:rPr>
              <a:t>= </a:t>
            </a:r>
            <a:r>
              <a:rPr lang="fi-FI" sz="1400" dirty="0" err="1">
                <a:sym typeface="WP Greek Century" pitchFamily="2" charset="2"/>
              </a:rPr>
              <a:t>uL</a:t>
            </a:r>
            <a:r>
              <a:rPr lang="fi-FI" sz="1400" dirty="0">
                <a:sym typeface="WP Greek Century" pitchFamily="2" charset="2"/>
              </a:rPr>
              <a:t> / </a:t>
            </a:r>
            <a:r>
              <a:rPr lang="fi-FI" sz="1400" dirty="0" smtClean="0">
                <a:sym typeface="WP Greek Century" pitchFamily="2" charset="2"/>
              </a:rPr>
              <a:t>s   </a:t>
            </a:r>
            <a:r>
              <a:rPr lang="fi-FI" sz="1400" dirty="0">
                <a:sym typeface="WP Greek Century" pitchFamily="2" charset="2"/>
              </a:rPr>
              <a:t>(Pe &gt;1)</a:t>
            </a:r>
          </a:p>
          <a:p>
            <a:r>
              <a:rPr lang="fi-FI" sz="1400" dirty="0">
                <a:sym typeface="WP Greek Century" pitchFamily="2" charset="2"/>
              </a:rPr>
              <a:t>       </a:t>
            </a:r>
            <a:r>
              <a:rPr lang="fi-FI" sz="1400" dirty="0" smtClean="0">
                <a:sym typeface="WP Greek Century" pitchFamily="2" charset="2"/>
              </a:rPr>
              <a:t>-</a:t>
            </a:r>
            <a:r>
              <a:rPr lang="fi-FI" sz="1400" dirty="0" err="1" smtClean="0">
                <a:sym typeface="WP Greek Century" pitchFamily="2" charset="2"/>
              </a:rPr>
              <a:t>Intrusions</a:t>
            </a:r>
            <a:r>
              <a:rPr lang="fi-FI" sz="1400" dirty="0" smtClean="0">
                <a:sym typeface="WP Greek Century" pitchFamily="2" charset="2"/>
              </a:rPr>
              <a:t> </a:t>
            </a:r>
            <a:r>
              <a:rPr lang="fi-FI" sz="1400" dirty="0">
                <a:sym typeface="WP Greek Century" pitchFamily="2" charset="2"/>
              </a:rPr>
              <a:t>		</a:t>
            </a:r>
            <a:r>
              <a:rPr lang="fi-FI" sz="1400" dirty="0" smtClean="0">
                <a:sym typeface="WP Greek Century" pitchFamily="2" charset="2"/>
              </a:rPr>
              <a:t>	</a:t>
            </a:r>
            <a:r>
              <a:rPr lang="fi-FI" sz="1400" dirty="0" err="1" smtClean="0">
                <a:sym typeface="WP Greek Century" pitchFamily="2" charset="2"/>
              </a:rPr>
              <a:t>Big</a:t>
            </a:r>
            <a:r>
              <a:rPr lang="fi-FI" sz="1400" dirty="0" smtClean="0">
                <a:sym typeface="WP Greek Century" pitchFamily="2" charset="2"/>
              </a:rPr>
              <a:t> (</a:t>
            </a:r>
            <a:r>
              <a:rPr lang="fi-FI" sz="1400" dirty="0" err="1" smtClean="0">
                <a:sym typeface="WP Greek Century" pitchFamily="2" charset="2"/>
              </a:rPr>
              <a:t>locally</a:t>
            </a:r>
            <a:r>
              <a:rPr lang="fi-FI" sz="1400" dirty="0" smtClean="0">
                <a:sym typeface="WP Greek Century" pitchFamily="2" charset="2"/>
              </a:rPr>
              <a:t>)</a:t>
            </a:r>
            <a:r>
              <a:rPr lang="fi-FI" sz="1400" dirty="0">
                <a:sym typeface="WP Greek Century" pitchFamily="2" charset="2"/>
              </a:rPr>
              <a:t>	</a:t>
            </a:r>
          </a:p>
          <a:p>
            <a:r>
              <a:rPr lang="fi-FI" sz="1400" dirty="0">
                <a:sym typeface="WP Greek Century" pitchFamily="2" charset="2"/>
              </a:rPr>
              <a:t>       - </a:t>
            </a:r>
            <a:r>
              <a:rPr lang="fi-FI" sz="1400" dirty="0" err="1">
                <a:sym typeface="WP Greek Century" pitchFamily="2" charset="2"/>
              </a:rPr>
              <a:t>underplating</a:t>
            </a:r>
            <a:r>
              <a:rPr lang="fi-FI" sz="1400" dirty="0">
                <a:sym typeface="WP Greek Century" pitchFamily="2" charset="2"/>
              </a:rPr>
              <a:t>		</a:t>
            </a:r>
            <a:r>
              <a:rPr lang="fi-FI" sz="1400" dirty="0" smtClean="0">
                <a:sym typeface="WP Greek Century" pitchFamily="2" charset="2"/>
              </a:rPr>
              <a:t>	</a:t>
            </a:r>
            <a:r>
              <a:rPr lang="fi-FI" sz="1400" dirty="0" err="1" smtClean="0">
                <a:sym typeface="WP Greek Century" pitchFamily="2" charset="2"/>
              </a:rPr>
              <a:t>Big</a:t>
            </a:r>
            <a:r>
              <a:rPr lang="fi-FI" sz="1400" dirty="0" smtClean="0">
                <a:sym typeface="WP Greek Century" pitchFamily="2" charset="2"/>
              </a:rPr>
              <a:t> (</a:t>
            </a:r>
            <a:r>
              <a:rPr lang="fi-FI" sz="1400" dirty="0" err="1" smtClean="0">
                <a:sym typeface="WP Greek Century" pitchFamily="2" charset="2"/>
              </a:rPr>
              <a:t>locally</a:t>
            </a:r>
            <a:r>
              <a:rPr lang="fi-FI" sz="1400" dirty="0" smtClean="0">
                <a:sym typeface="WP Greek Century" pitchFamily="2" charset="2"/>
              </a:rPr>
              <a:t>)</a:t>
            </a:r>
            <a:r>
              <a:rPr lang="fi-FI" sz="1400" dirty="0">
                <a:sym typeface="WP Greek Century" pitchFamily="2" charset="2"/>
              </a:rPr>
              <a:t>	</a:t>
            </a:r>
            <a:endParaRPr lang="fi-FI" sz="1400" dirty="0"/>
          </a:p>
          <a:p>
            <a:r>
              <a:rPr lang="fi-FI" sz="1400" dirty="0"/>
              <a:t>    </a:t>
            </a:r>
            <a:r>
              <a:rPr lang="fi-FI" sz="1400" dirty="0" err="1" smtClean="0"/>
              <a:t>Erosion</a:t>
            </a:r>
            <a:r>
              <a:rPr lang="fi-FI" sz="1400" dirty="0" smtClean="0"/>
              <a:t>, </a:t>
            </a:r>
            <a:r>
              <a:rPr lang="fi-FI" sz="1400" dirty="0" err="1" smtClean="0"/>
              <a:t>exhumation</a:t>
            </a:r>
            <a:r>
              <a:rPr lang="fi-FI" sz="1400" dirty="0"/>
              <a:t>		</a:t>
            </a:r>
            <a:r>
              <a:rPr lang="fi-FI" sz="1400" dirty="0" smtClean="0"/>
              <a:t>Big</a:t>
            </a:r>
            <a:r>
              <a:rPr lang="fi-FI" sz="1400" dirty="0"/>
              <a:t>		</a:t>
            </a:r>
          </a:p>
          <a:p>
            <a:endParaRPr lang="fi-FI" sz="1400" dirty="0"/>
          </a:p>
          <a:p>
            <a:r>
              <a:rPr lang="fi-FI" sz="1400" b="1" dirty="0" err="1" smtClean="0"/>
              <a:t>Heat</a:t>
            </a:r>
            <a:r>
              <a:rPr lang="fi-FI" sz="1400" b="1" dirty="0" smtClean="0"/>
              <a:t> </a:t>
            </a:r>
            <a:r>
              <a:rPr lang="fi-FI" sz="1400" b="1" dirty="0" err="1" smtClean="0"/>
              <a:t>production</a:t>
            </a:r>
            <a:r>
              <a:rPr lang="fi-FI" sz="1400" b="1" dirty="0" smtClean="0"/>
              <a:t> </a:t>
            </a:r>
            <a:endParaRPr lang="fi-FI" sz="1400" b="1" dirty="0"/>
          </a:p>
          <a:p>
            <a:r>
              <a:rPr lang="fi-FI" sz="1400" dirty="0" err="1" smtClean="0"/>
              <a:t>Radioactive</a:t>
            </a:r>
            <a:r>
              <a:rPr lang="fi-FI" sz="1400" dirty="0" smtClean="0"/>
              <a:t>	</a:t>
            </a:r>
            <a:r>
              <a:rPr lang="fi-FI" sz="1400" dirty="0"/>
              <a:t>		</a:t>
            </a:r>
            <a:r>
              <a:rPr lang="fi-FI" sz="1400" dirty="0" smtClean="0"/>
              <a:t>	</a:t>
            </a:r>
            <a:r>
              <a:rPr lang="fi-FI" sz="1400" dirty="0" err="1" smtClean="0"/>
              <a:t>Big</a:t>
            </a:r>
            <a:endParaRPr lang="fi-FI" sz="1400" dirty="0"/>
          </a:p>
          <a:p>
            <a:r>
              <a:rPr lang="fi-FI" sz="1400" dirty="0" err="1" smtClean="0"/>
              <a:t>Chemical</a:t>
            </a:r>
            <a:endParaRPr lang="fi-FI" sz="1400" dirty="0"/>
          </a:p>
          <a:p>
            <a:r>
              <a:rPr lang="fi-FI" sz="1400" dirty="0"/>
              <a:t>      </a:t>
            </a:r>
            <a:r>
              <a:rPr lang="fi-FI" sz="1400" dirty="0" smtClean="0"/>
              <a:t>-</a:t>
            </a:r>
            <a:r>
              <a:rPr lang="fi-FI" sz="1400" dirty="0" err="1" smtClean="0"/>
              <a:t>latent</a:t>
            </a:r>
            <a:r>
              <a:rPr lang="fi-FI" sz="1400" dirty="0" smtClean="0"/>
              <a:t> </a:t>
            </a:r>
            <a:r>
              <a:rPr lang="fi-FI" sz="1400" dirty="0" err="1" smtClean="0"/>
              <a:t>heat</a:t>
            </a:r>
            <a:r>
              <a:rPr lang="fi-FI" sz="1400" dirty="0" smtClean="0"/>
              <a:t> </a:t>
            </a:r>
            <a:r>
              <a:rPr lang="fi-FI" sz="1400" dirty="0"/>
              <a:t>		</a:t>
            </a:r>
            <a:r>
              <a:rPr lang="fi-FI" sz="1400" dirty="0" smtClean="0"/>
              <a:t>	</a:t>
            </a:r>
            <a:r>
              <a:rPr lang="fi-FI" sz="1400" dirty="0" err="1" smtClean="0"/>
              <a:t>Big</a:t>
            </a:r>
            <a:r>
              <a:rPr lang="fi-FI" sz="1400" dirty="0" smtClean="0"/>
              <a:t> (</a:t>
            </a:r>
            <a:r>
              <a:rPr lang="fi-FI" sz="1400" dirty="0" err="1" smtClean="0"/>
              <a:t>locally</a:t>
            </a:r>
            <a:r>
              <a:rPr lang="fi-FI" sz="1400" dirty="0" smtClean="0"/>
              <a:t>)</a:t>
            </a:r>
            <a:r>
              <a:rPr lang="fi-FI" sz="1400" dirty="0"/>
              <a:t>	</a:t>
            </a:r>
            <a:r>
              <a:rPr lang="fi-FI" sz="1400" dirty="0" smtClean="0"/>
              <a:t>	S </a:t>
            </a:r>
            <a:r>
              <a:rPr lang="fi-FI" sz="1400" dirty="0">
                <a:cs typeface="Times New Roman" pitchFamily="18" charset="0"/>
              </a:rPr>
              <a:t>× </a:t>
            </a:r>
            <a:r>
              <a:rPr lang="fi-FI" sz="1400" dirty="0" smtClean="0"/>
              <a:t>t</a:t>
            </a:r>
            <a:endParaRPr lang="fi-FI" sz="1400" dirty="0"/>
          </a:p>
          <a:p>
            <a:r>
              <a:rPr lang="fi-FI" sz="1400" dirty="0"/>
              <a:t>       </a:t>
            </a:r>
            <a:r>
              <a:rPr lang="fi-FI" sz="1400" dirty="0" smtClean="0"/>
              <a:t>-</a:t>
            </a:r>
            <a:r>
              <a:rPr lang="fi-FI" sz="1400" dirty="0" err="1" smtClean="0"/>
              <a:t>reactions</a:t>
            </a:r>
            <a:r>
              <a:rPr lang="fi-FI" sz="1400" dirty="0" smtClean="0"/>
              <a:t> </a:t>
            </a:r>
            <a:r>
              <a:rPr lang="fi-FI" sz="1400" dirty="0"/>
              <a:t>		</a:t>
            </a:r>
            <a:r>
              <a:rPr lang="fi-FI" sz="1400" dirty="0" smtClean="0"/>
              <a:t>	Short-</a:t>
            </a:r>
            <a:r>
              <a:rPr lang="fi-FI" sz="1400" dirty="0" err="1" smtClean="0"/>
              <a:t>lived</a:t>
            </a:r>
            <a:r>
              <a:rPr lang="fi-FI" sz="1400" dirty="0" smtClean="0"/>
              <a:t>, 		(S is </a:t>
            </a:r>
            <a:r>
              <a:rPr lang="fi-FI" sz="1400" dirty="0" err="1" smtClean="0"/>
              <a:t>heat</a:t>
            </a:r>
            <a:r>
              <a:rPr lang="fi-FI" sz="1400" dirty="0" smtClean="0"/>
              <a:t> </a:t>
            </a:r>
            <a:r>
              <a:rPr lang="fi-FI" sz="1400" dirty="0" err="1" smtClean="0"/>
              <a:t>production</a:t>
            </a:r>
            <a:r>
              <a:rPr lang="fi-FI" sz="1400" dirty="0" smtClean="0"/>
              <a:t>)</a:t>
            </a:r>
            <a:endParaRPr lang="fi-FI" sz="1400" dirty="0"/>
          </a:p>
          <a:p>
            <a:r>
              <a:rPr lang="fi-FI" sz="1400" dirty="0"/>
              <a:t>			</a:t>
            </a:r>
            <a:r>
              <a:rPr lang="fi-FI" sz="1400" dirty="0" smtClean="0"/>
              <a:t>		</a:t>
            </a:r>
            <a:r>
              <a:rPr lang="fi-FI" sz="1400" dirty="0" err="1" smtClean="0"/>
              <a:t>local</a:t>
            </a:r>
            <a:endParaRPr lang="fi-FI" sz="1400" dirty="0"/>
          </a:p>
          <a:p>
            <a:endParaRPr lang="fi-FI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228184" y="5839410"/>
            <a:ext cx="2140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 smtClean="0"/>
              <a:t>Modified</a:t>
            </a:r>
            <a:r>
              <a:rPr lang="fi-FI" sz="1400" dirty="0" smtClean="0"/>
              <a:t> </a:t>
            </a:r>
            <a:r>
              <a:rPr lang="fi-FI" sz="1400" dirty="0" err="1" smtClean="0"/>
              <a:t>from</a:t>
            </a:r>
            <a:r>
              <a:rPr lang="fi-FI" sz="1400" dirty="0" smtClean="0"/>
              <a:t> </a:t>
            </a:r>
            <a:r>
              <a:rPr lang="fi-FI" sz="1400" dirty="0" err="1" smtClean="0"/>
              <a:t>Stüwe</a:t>
            </a:r>
            <a:r>
              <a:rPr lang="fi-FI" sz="1400" dirty="0" smtClean="0"/>
              <a:t> 2002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Ilmo Kukkonen 23.10.2017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977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758</TotalTime>
  <Words>3665</Words>
  <Application>Microsoft Macintosh PowerPoint</Application>
  <PresentationFormat>On-screen Show (4:3)</PresentationFormat>
  <Paragraphs>697</Paragraphs>
  <Slides>74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Arial</vt:lpstr>
      <vt:lpstr>Calibri</vt:lpstr>
      <vt:lpstr>Calibri Light</vt:lpstr>
      <vt:lpstr>Cambria Math</vt:lpstr>
      <vt:lpstr>Times New Roman</vt:lpstr>
      <vt:lpstr>Wingdings</vt:lpstr>
      <vt:lpstr>WP Greek Century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Helsinki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Kukkonen, Ilmo T</dc:creator>
  <cp:lastModifiedBy>Dave Whipp</cp:lastModifiedBy>
  <cp:revision>29</cp:revision>
  <dcterms:created xsi:type="dcterms:W3CDTF">2017-10-20T08:46:17Z</dcterms:created>
  <dcterms:modified xsi:type="dcterms:W3CDTF">2017-10-23T17:34:25Z</dcterms:modified>
</cp:coreProperties>
</file>