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303" r:id="rId3"/>
    <p:sldId id="275" r:id="rId4"/>
    <p:sldId id="276" r:id="rId5"/>
    <p:sldId id="257" r:id="rId6"/>
    <p:sldId id="274" r:id="rId7"/>
    <p:sldId id="284" r:id="rId8"/>
    <p:sldId id="279" r:id="rId9"/>
    <p:sldId id="280" r:id="rId10"/>
    <p:sldId id="282" r:id="rId11"/>
    <p:sldId id="290" r:id="rId12"/>
    <p:sldId id="285" r:id="rId13"/>
    <p:sldId id="288" r:id="rId14"/>
    <p:sldId id="304" r:id="rId15"/>
    <p:sldId id="310" r:id="rId16"/>
    <p:sldId id="315" r:id="rId17"/>
    <p:sldId id="268" r:id="rId18"/>
    <p:sldId id="270" r:id="rId19"/>
    <p:sldId id="287" r:id="rId20"/>
    <p:sldId id="289" r:id="rId21"/>
    <p:sldId id="294" r:id="rId22"/>
    <p:sldId id="291" r:id="rId23"/>
    <p:sldId id="295" r:id="rId24"/>
    <p:sldId id="272" r:id="rId25"/>
    <p:sldId id="286" r:id="rId26"/>
    <p:sldId id="264" r:id="rId27"/>
    <p:sldId id="292" r:id="rId28"/>
    <p:sldId id="301" r:id="rId29"/>
    <p:sldId id="312" r:id="rId30"/>
    <p:sldId id="313" r:id="rId31"/>
    <p:sldId id="317" r:id="rId32"/>
    <p:sldId id="321" r:id="rId33"/>
    <p:sldId id="302" r:id="rId34"/>
    <p:sldId id="314" r:id="rId35"/>
    <p:sldId id="300" r:id="rId36"/>
    <p:sldId id="269" r:id="rId37"/>
    <p:sldId id="258" r:id="rId38"/>
    <p:sldId id="277" r:id="rId39"/>
    <p:sldId id="293" r:id="rId40"/>
    <p:sldId id="296" r:id="rId41"/>
    <p:sldId id="273" r:id="rId42"/>
    <p:sldId id="322" r:id="rId43"/>
    <p:sldId id="297" r:id="rId44"/>
    <p:sldId id="307" r:id="rId45"/>
    <p:sldId id="323" r:id="rId46"/>
    <p:sldId id="316" r:id="rId47"/>
    <p:sldId id="324" r:id="rId48"/>
    <p:sldId id="318" r:id="rId49"/>
    <p:sldId id="319" r:id="rId50"/>
    <p:sldId id="311" r:id="rId51"/>
    <p:sldId id="299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99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w6522:Dropbox:Conferences:2017%20Helsinki:40Ar39Ar%20age%20calculat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w6522:Dropbox:Conferences:2017%20Helsinki:40Ar39Ar%20age%20calcul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/>
          </c:spPr>
          <c:marker>
            <c:symbol val="diamond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Sheet1!$K$10:$K$19</c:f>
              <c:numCache>
                <c:formatCode>0.0</c:formatCode>
                <c:ptCount val="10"/>
                <c:pt idx="0">
                  <c:v>378.6056698574235</c:v>
                </c:pt>
                <c:pt idx="1">
                  <c:v>383.3397127321163</c:v>
                </c:pt>
                <c:pt idx="2">
                  <c:v>383.8481805286599</c:v>
                </c:pt>
                <c:pt idx="3">
                  <c:v>384.0675356174339</c:v>
                </c:pt>
                <c:pt idx="4">
                  <c:v>384.1610790907722</c:v>
                </c:pt>
                <c:pt idx="5">
                  <c:v>384.5863224151626</c:v>
                </c:pt>
                <c:pt idx="6">
                  <c:v>384.7916602945402</c:v>
                </c:pt>
                <c:pt idx="7">
                  <c:v>386.0920442264672</c:v>
                </c:pt>
                <c:pt idx="8">
                  <c:v>388.5596556209186</c:v>
                </c:pt>
                <c:pt idx="9">
                  <c:v>398.6710843936375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358920"/>
        <c:axId val="-2127655432"/>
      </c:scatterChart>
      <c:valAx>
        <c:axId val="-212835892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Sample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27655432"/>
        <c:crosses val="autoZero"/>
        <c:crossBetween val="midCat"/>
      </c:valAx>
      <c:valAx>
        <c:axId val="-2127655432"/>
        <c:scaling>
          <c:orientation val="minMax"/>
        </c:scaling>
        <c:delete val="0"/>
        <c:axPos val="l"/>
        <c:majorGridlines/>
        <c:title>
          <c:layout/>
          <c:overlay val="0"/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283589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  <a:effectLst/>
          </c:spPr>
          <c:marker>
            <c:symbol val="diamond"/>
            <c:size val="11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</c:marker>
          <c:xVal>
            <c:numRef>
              <c:f>Sheet1!$N$10:$N$19</c:f>
              <c:numCache>
                <c:formatCode>General</c:formatCode>
                <c:ptCount val="10"/>
                <c:pt idx="0">
                  <c:v>0.0373590803214261</c:v>
                </c:pt>
                <c:pt idx="1">
                  <c:v>0.0368873474999495</c:v>
                </c:pt>
                <c:pt idx="2">
                  <c:v>0.036609627206276</c:v>
                </c:pt>
                <c:pt idx="3">
                  <c:v>0.0364587444594233</c:v>
                </c:pt>
                <c:pt idx="4">
                  <c:v>0.0366232709361086</c:v>
                </c:pt>
                <c:pt idx="5">
                  <c:v>0.0366520124448626</c:v>
                </c:pt>
                <c:pt idx="6">
                  <c:v>0.0367023094860593</c:v>
                </c:pt>
                <c:pt idx="7">
                  <c:v>0.0364818873563408</c:v>
                </c:pt>
                <c:pt idx="8">
                  <c:v>0.0361160687975777</c:v>
                </c:pt>
                <c:pt idx="9">
                  <c:v>0.0350919691489804</c:v>
                </c:pt>
              </c:numCache>
            </c:numRef>
          </c:xVal>
          <c:yVal>
            <c:numRef>
              <c:f>Sheet1!$O$10:$O$19</c:f>
              <c:numCache>
                <c:formatCode>General</c:formatCode>
                <c:ptCount val="10"/>
                <c:pt idx="0">
                  <c:v>3.60588659151083E-6</c:v>
                </c:pt>
                <c:pt idx="1">
                  <c:v>0.0</c:v>
                </c:pt>
                <c:pt idx="2">
                  <c:v>2.03223183661182E-5</c:v>
                </c:pt>
                <c:pt idx="3">
                  <c:v>3.19393711985684E-5</c:v>
                </c:pt>
                <c:pt idx="4">
                  <c:v>1.60675697099479E-5</c:v>
                </c:pt>
                <c:pt idx="5">
                  <c:v>9.35130529714092E-6</c:v>
                </c:pt>
                <c:pt idx="6">
                  <c:v>2.78480924932801E-6</c:v>
                </c:pt>
                <c:pt idx="7">
                  <c:v>1.03957536501803E-5</c:v>
                </c:pt>
                <c:pt idx="8">
                  <c:v>2.03936251853261E-5</c:v>
                </c:pt>
                <c:pt idx="9">
                  <c:v>2.09640314160719E-5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7037544"/>
        <c:axId val="-2126065800"/>
      </c:scatterChart>
      <c:valAx>
        <c:axId val="-2127037544"/>
        <c:scaling>
          <c:orientation val="minMax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39Ar/40Ar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26065800"/>
        <c:crosses val="autoZero"/>
        <c:crossBetween val="midCat"/>
      </c:valAx>
      <c:valAx>
        <c:axId val="-2126065800"/>
        <c:scaling>
          <c:orientation val="minMax"/>
          <c:max val="0.0033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36Ar/40Ar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270375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26D79-843F-1A4D-BCF6-19E9B7930D88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D69DA-168B-E244-90CC-DF4C18E8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8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Placeholder 2"/>
          <p:cNvSpPr>
            <a:spLocks noGrp="1" noRot="1" noChangeAspec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Placeholder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Placeholder 2"/>
          <p:cNvSpPr>
            <a:spLocks noGrp="1" noRot="1" noChangeAspec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Placeholder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Placeholder 2"/>
          <p:cNvSpPr>
            <a:spLocks noGrp="1" noRot="1" noChangeAspec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Placeholder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6D86-8B12-E44B-B583-A7B1E6C95FAD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60C-284A-D140-8E4A-1869507F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6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6D86-8B12-E44B-B583-A7B1E6C95FAD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60C-284A-D140-8E4A-1869507F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6D86-8B12-E44B-B583-A7B1E6C95FAD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60C-284A-D140-8E4A-1869507F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9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6D86-8B12-E44B-B583-A7B1E6C95FAD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60C-284A-D140-8E4A-1869507F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2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6D86-8B12-E44B-B583-A7B1E6C95FAD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60C-284A-D140-8E4A-1869507F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5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6D86-8B12-E44B-B583-A7B1E6C95FAD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60C-284A-D140-8E4A-1869507F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3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6D86-8B12-E44B-B583-A7B1E6C95FAD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60C-284A-D140-8E4A-1869507F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1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6D86-8B12-E44B-B583-A7B1E6C95FAD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60C-284A-D140-8E4A-1869507F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2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6D86-8B12-E44B-B583-A7B1E6C95FAD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60C-284A-D140-8E4A-1869507F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6D86-8B12-E44B-B583-A7B1E6C95FAD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60C-284A-D140-8E4A-1869507F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8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6D86-8B12-E44B-B583-A7B1E6C95FAD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A60C-284A-D140-8E4A-1869507F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7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26D86-8B12-E44B-B583-A7B1E6C95FAD}" type="datetimeFigureOut">
              <a:rPr lang="en-US" smtClean="0"/>
              <a:t>17-10-25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0A60C-284A-D140-8E4A-1869507F6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</a:t>
            </a:r>
            <a:r>
              <a:rPr lang="en-US" baseline="30000" dirty="0" smtClean="0"/>
              <a:t>40</a:t>
            </a:r>
            <a:r>
              <a:rPr lang="en-US" dirty="0" smtClean="0"/>
              <a:t>Ar/</a:t>
            </a:r>
            <a:r>
              <a:rPr lang="en-US" baseline="30000" dirty="0" smtClean="0"/>
              <a:t>39</a:t>
            </a:r>
            <a:r>
              <a:rPr lang="en-US" dirty="0" smtClean="0"/>
              <a:t>Ar geochronology and </a:t>
            </a:r>
            <a:r>
              <a:rPr lang="en-US" dirty="0" err="1" smtClean="0"/>
              <a:t>thermochronology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3975" y="3886200"/>
            <a:ext cx="6400800" cy="26543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 Clare Warren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Helsinki,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24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October 2017</a:t>
            </a:r>
          </a:p>
        </p:txBody>
      </p:sp>
      <p:pic>
        <p:nvPicPr>
          <p:cNvPr id="5" name="Picture 4" descr="Black OU 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5121275"/>
            <a:ext cx="2463800" cy="17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2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75376" y="2571750"/>
            <a:ext cx="5127625" cy="1333500"/>
          </a:xfrm>
          <a:prstGeom prst="rect">
            <a:avLst/>
          </a:prstGeom>
          <a:solidFill>
            <a:srgbClr val="DCE6F2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et’s rearrange for 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3125" y="1762125"/>
            <a:ext cx="4315002" cy="584776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sz="3200" baseline="30000" dirty="0" smtClean="0"/>
              <a:t>40</a:t>
            </a:r>
            <a:r>
              <a:rPr lang="en-US" sz="3200" dirty="0" smtClean="0"/>
              <a:t>Ar* = 0.1048 </a:t>
            </a:r>
            <a:r>
              <a:rPr lang="en-US" sz="3200" baseline="30000" dirty="0" smtClean="0"/>
              <a:t>40</a:t>
            </a:r>
            <a:r>
              <a:rPr lang="en-US" sz="3200" dirty="0" smtClean="0"/>
              <a:t>K (</a:t>
            </a:r>
            <a:r>
              <a:rPr lang="en-US" sz="3200" i="1" dirty="0" err="1" smtClean="0"/>
              <a:t>e</a:t>
            </a:r>
            <a:r>
              <a:rPr lang="en-US" sz="3200" baseline="30000" dirty="0" err="1" smtClean="0"/>
              <a:t>λt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-1)</a:t>
            </a:r>
            <a:endParaRPr lang="en-US" sz="32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3202376" y="2587625"/>
            <a:ext cx="48490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 = </a:t>
            </a:r>
            <a:r>
              <a:rPr lang="en-US" sz="3200" dirty="0" err="1" smtClean="0"/>
              <a:t>ln</a:t>
            </a:r>
            <a:r>
              <a:rPr lang="en-US" sz="3200" dirty="0" smtClean="0"/>
              <a:t> [ (</a:t>
            </a:r>
            <a:r>
              <a:rPr lang="en-US" sz="3200" baseline="30000" dirty="0" smtClean="0"/>
              <a:t>40</a:t>
            </a:r>
            <a:r>
              <a:rPr lang="en-US" sz="3200" dirty="0" smtClean="0"/>
              <a:t>Ar/0.1048 </a:t>
            </a:r>
            <a:r>
              <a:rPr lang="en-US" sz="3200" baseline="30000" dirty="0" smtClean="0"/>
              <a:t>40</a:t>
            </a:r>
            <a:r>
              <a:rPr lang="en-US" sz="3200" dirty="0" smtClean="0"/>
              <a:t>K) +1 ]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789751" y="3172401"/>
            <a:ext cx="426162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0001" y="3188276"/>
            <a:ext cx="3874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λ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44500" y="4667250"/>
            <a:ext cx="56861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0"/>
              <a:buChar char="à"/>
            </a:pPr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he unknowns are </a:t>
            </a:r>
            <a:r>
              <a:rPr lang="en-US" sz="3200" baseline="30000" dirty="0" smtClean="0">
                <a:solidFill>
                  <a:srgbClr val="FF0000"/>
                </a:solidFill>
              </a:rPr>
              <a:t>40</a:t>
            </a:r>
            <a:r>
              <a:rPr lang="en-US" sz="3200" dirty="0" smtClean="0">
                <a:solidFill>
                  <a:srgbClr val="FF0000"/>
                </a:solidFill>
              </a:rPr>
              <a:t>K and </a:t>
            </a:r>
            <a:r>
              <a:rPr lang="en-US" sz="3200" baseline="30000" dirty="0" smtClean="0">
                <a:solidFill>
                  <a:srgbClr val="FF0000"/>
                </a:solidFill>
              </a:rPr>
              <a:t>40</a:t>
            </a:r>
            <a:r>
              <a:rPr lang="en-US" sz="3200" dirty="0" smtClean="0">
                <a:solidFill>
                  <a:srgbClr val="FF0000"/>
                </a:solidFill>
              </a:rPr>
              <a:t>Ar</a:t>
            </a:r>
          </a:p>
          <a:p>
            <a:pPr marL="457200" indent="-457200">
              <a:buFont typeface="Wingdings" charset="0"/>
              <a:buChar char="à"/>
            </a:pPr>
            <a:r>
              <a:rPr lang="en-US" sz="3200" dirty="0" smtClean="0"/>
              <a:t>What is 1/</a:t>
            </a:r>
            <a:r>
              <a:rPr lang="en-US" sz="3200" dirty="0" err="1" smtClean="0"/>
              <a:t>λ</a:t>
            </a:r>
            <a:r>
              <a:rPr lang="en-US" sz="3200" dirty="0" smtClean="0"/>
              <a:t> in Ma?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9275" y="5120535"/>
            <a:ext cx="31485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λ</a:t>
            </a:r>
            <a:r>
              <a:rPr lang="en-US" sz="3200" dirty="0" smtClean="0"/>
              <a:t>=5.543 x 10</a:t>
            </a:r>
            <a:r>
              <a:rPr lang="en-US" sz="3200" baseline="30000" dirty="0" smtClean="0"/>
              <a:t>-10 </a:t>
            </a:r>
            <a:r>
              <a:rPr lang="en-US" sz="3200" dirty="0" smtClean="0"/>
              <a:t>a</a:t>
            </a:r>
            <a:r>
              <a:rPr lang="en-US" sz="3200" baseline="30000" dirty="0" smtClean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05866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75376" y="2571750"/>
            <a:ext cx="5127625" cy="1333500"/>
          </a:xfrm>
          <a:prstGeom prst="rect">
            <a:avLst/>
          </a:prstGeom>
          <a:solidFill>
            <a:srgbClr val="DCE6F2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et’s rearrange for 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3125" y="1762125"/>
            <a:ext cx="4315002" cy="584776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sz="3200" baseline="30000" dirty="0" smtClean="0"/>
              <a:t>40</a:t>
            </a:r>
            <a:r>
              <a:rPr lang="en-US" sz="3200" dirty="0" smtClean="0"/>
              <a:t>Ar* = 0.1048 </a:t>
            </a:r>
            <a:r>
              <a:rPr lang="en-US" sz="3200" baseline="30000" dirty="0" smtClean="0"/>
              <a:t>40</a:t>
            </a:r>
            <a:r>
              <a:rPr lang="en-US" sz="3200" dirty="0" smtClean="0"/>
              <a:t>K (</a:t>
            </a:r>
            <a:r>
              <a:rPr lang="en-US" sz="3200" i="1" dirty="0" err="1" smtClean="0"/>
              <a:t>e</a:t>
            </a:r>
            <a:r>
              <a:rPr lang="en-US" sz="3200" baseline="30000" dirty="0" err="1" smtClean="0"/>
              <a:t>λt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-1)</a:t>
            </a:r>
            <a:endParaRPr lang="en-US" sz="32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3202376" y="2587625"/>
            <a:ext cx="48490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 = </a:t>
            </a:r>
            <a:r>
              <a:rPr lang="en-US" sz="3200" dirty="0" err="1" smtClean="0"/>
              <a:t>ln</a:t>
            </a:r>
            <a:r>
              <a:rPr lang="en-US" sz="3200" dirty="0" smtClean="0"/>
              <a:t> [ (</a:t>
            </a:r>
            <a:r>
              <a:rPr lang="en-US" sz="3200" baseline="30000" dirty="0" smtClean="0"/>
              <a:t>40</a:t>
            </a:r>
            <a:r>
              <a:rPr lang="en-US" sz="3200" dirty="0" smtClean="0"/>
              <a:t>Ar/0.1048 </a:t>
            </a:r>
            <a:r>
              <a:rPr lang="en-US" sz="3200" baseline="30000" dirty="0" smtClean="0"/>
              <a:t>40</a:t>
            </a:r>
            <a:r>
              <a:rPr lang="en-US" sz="3200" dirty="0" smtClean="0"/>
              <a:t>K) +1 ]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789751" y="3172401"/>
            <a:ext cx="426162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90001" y="3188276"/>
            <a:ext cx="3874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λ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44500" y="4667250"/>
            <a:ext cx="56861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0"/>
              <a:buChar char="à"/>
            </a:pPr>
            <a:r>
              <a:rPr lang="en-US" sz="3200" dirty="0" smtClean="0">
                <a:solidFill>
                  <a:srgbClr val="FF0000"/>
                </a:solidFill>
                <a:sym typeface="Wingdings"/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he unknowns are </a:t>
            </a:r>
            <a:r>
              <a:rPr lang="en-US" sz="3200" baseline="30000" dirty="0" smtClean="0">
                <a:solidFill>
                  <a:srgbClr val="FF0000"/>
                </a:solidFill>
              </a:rPr>
              <a:t>40</a:t>
            </a:r>
            <a:r>
              <a:rPr lang="en-US" sz="3200" dirty="0" smtClean="0">
                <a:solidFill>
                  <a:srgbClr val="FF0000"/>
                </a:solidFill>
              </a:rPr>
              <a:t>K and </a:t>
            </a:r>
            <a:r>
              <a:rPr lang="en-US" sz="3200" baseline="30000" dirty="0" smtClean="0">
                <a:solidFill>
                  <a:srgbClr val="FF0000"/>
                </a:solidFill>
              </a:rPr>
              <a:t>40</a:t>
            </a:r>
            <a:r>
              <a:rPr lang="en-US" sz="3200" dirty="0" smtClean="0">
                <a:solidFill>
                  <a:srgbClr val="FF0000"/>
                </a:solidFill>
              </a:rPr>
              <a:t>Ar</a:t>
            </a:r>
          </a:p>
          <a:p>
            <a:pPr marL="457200" indent="-457200">
              <a:buFont typeface="Wingdings" charset="0"/>
              <a:buChar char="à"/>
            </a:pPr>
            <a:r>
              <a:rPr lang="en-US" sz="3200" dirty="0" smtClean="0"/>
              <a:t>What is 1/</a:t>
            </a:r>
            <a:r>
              <a:rPr lang="en-US" sz="3200" dirty="0" err="1" smtClean="0"/>
              <a:t>λ</a:t>
            </a:r>
            <a:r>
              <a:rPr lang="en-US" sz="3200" dirty="0" smtClean="0"/>
              <a:t> in Ma?</a:t>
            </a:r>
          </a:p>
          <a:p>
            <a:pPr marL="914400" lvl="1" indent="-457200">
              <a:buFont typeface="Wingdings" charset="0"/>
              <a:buChar char="à"/>
            </a:pPr>
            <a:r>
              <a:rPr lang="en-US" sz="3200" dirty="0" smtClean="0"/>
              <a:t>1804.077</a:t>
            </a:r>
          </a:p>
        </p:txBody>
      </p:sp>
    </p:spTree>
    <p:extLst>
      <p:ext uri="{BB962C8B-B14F-4D97-AF65-F5344CB8AC3E}">
        <p14:creationId xmlns:p14="http://schemas.microsoft.com/office/powerpoint/2010/main" val="235788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a K-</a:t>
            </a:r>
            <a:r>
              <a:rPr lang="en-US" dirty="0" err="1" smtClean="0"/>
              <a:t>Ar</a:t>
            </a:r>
            <a:r>
              <a:rPr lang="en-US" dirty="0" smtClean="0"/>
              <a:t>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47925"/>
          </a:xfrm>
        </p:spPr>
        <p:txBody>
          <a:bodyPr/>
          <a:lstStyle/>
          <a:p>
            <a:r>
              <a:rPr lang="en-US" dirty="0" smtClean="0"/>
              <a:t>Constant decay constants </a:t>
            </a:r>
          </a:p>
          <a:p>
            <a:r>
              <a:rPr lang="en-US" dirty="0" smtClean="0"/>
              <a:t>Sample </a:t>
            </a:r>
            <a:r>
              <a:rPr lang="en-US" baseline="30000" dirty="0" smtClean="0"/>
              <a:t>40</a:t>
            </a:r>
            <a:r>
              <a:rPr lang="en-US" dirty="0" smtClean="0"/>
              <a:t>Ar is either all radiogenic OR non-radiogenic </a:t>
            </a:r>
            <a:r>
              <a:rPr lang="en-US" baseline="30000" dirty="0" smtClean="0"/>
              <a:t>40</a:t>
            </a:r>
            <a:r>
              <a:rPr lang="en-US" dirty="0" smtClean="0"/>
              <a:t>Ar can be corrected</a:t>
            </a:r>
          </a:p>
          <a:p>
            <a:r>
              <a:rPr lang="en-US" dirty="0" smtClean="0"/>
              <a:t>Closed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874" y="3376126"/>
            <a:ext cx="4365625" cy="2922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9734" y="6387584"/>
            <a:ext cx="2162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</a:t>
            </a:r>
            <a:r>
              <a:rPr lang="en-US" dirty="0" err="1" smtClean="0"/>
              <a:t>YouTube.com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let’s calculate!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179513"/>
            <a:ext cx="6788150" cy="4437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875" y="4476750"/>
            <a:ext cx="28963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McDougall 1964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350125" y="5877121"/>
            <a:ext cx="152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Image: state-</a:t>
            </a:r>
            <a:r>
              <a:rPr lang="en-US" dirty="0" err="1" smtClean="0"/>
              <a:t>maps.org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125" y="142875"/>
            <a:ext cx="1663700" cy="1663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5696" y="5713373"/>
            <a:ext cx="6877050" cy="932418"/>
          </a:xfrm>
          <a:prstGeom prst="rect">
            <a:avLst/>
          </a:prstGeom>
          <a:solidFill>
            <a:srgbClr val="DCE6F2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3572" y="5855412"/>
            <a:ext cx="65012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 = 1804.077 </a:t>
            </a:r>
            <a:r>
              <a:rPr lang="en-US" sz="3200" dirty="0" err="1" smtClean="0"/>
              <a:t>ln</a:t>
            </a:r>
            <a:r>
              <a:rPr lang="en-US" sz="3200" dirty="0" smtClean="0"/>
              <a:t> [ (</a:t>
            </a:r>
            <a:r>
              <a:rPr lang="en-US" sz="3200" baseline="30000" dirty="0" smtClean="0"/>
              <a:t>40</a:t>
            </a:r>
            <a:r>
              <a:rPr lang="en-US" sz="3200" dirty="0" smtClean="0"/>
              <a:t>Ar/0.1048 </a:t>
            </a:r>
            <a:r>
              <a:rPr lang="en-US" sz="3200" baseline="30000" dirty="0" smtClean="0"/>
              <a:t>40</a:t>
            </a:r>
            <a:r>
              <a:rPr lang="en-US" sz="3200" dirty="0" smtClean="0"/>
              <a:t>K) +1 ]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2208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age range for each island?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916384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smtClean="0"/>
                        <a:t>40</a:t>
                      </a:r>
                      <a:r>
                        <a:rPr lang="en-US" smtClean="0"/>
                        <a:t>Ar/</a:t>
                      </a:r>
                      <a:r>
                        <a:rPr lang="en-US" baseline="30000" smtClean="0"/>
                        <a:t>40</a:t>
                      </a:r>
                      <a:r>
                        <a:rPr lang="en-US" smtClean="0"/>
                        <a:t>K 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30000" dirty="0" smtClean="0"/>
                        <a:t>40</a:t>
                      </a:r>
                      <a:r>
                        <a:rPr lang="en-US" dirty="0" smtClean="0"/>
                        <a:t>Ar/</a:t>
                      </a:r>
                      <a:r>
                        <a:rPr lang="en-US" baseline="30000" dirty="0" smtClean="0"/>
                        <a:t>40</a:t>
                      </a:r>
                      <a:r>
                        <a:rPr lang="en-US" dirty="0" smtClean="0"/>
                        <a:t>K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r>
                        <a:rPr lang="en-US" baseline="0" dirty="0" smtClean="0"/>
                        <a:t> in Ma?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Kauai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3.34 x 10</a:t>
                      </a:r>
                      <a:r>
                        <a:rPr lang="en-US" baseline="30000" dirty="0" smtClean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x 10</a:t>
                      </a:r>
                      <a:r>
                        <a:rPr lang="en-US" baseline="30000" dirty="0" smtClean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 Oahu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2.14 x 10</a:t>
                      </a:r>
                      <a:r>
                        <a:rPr lang="en-US" baseline="30000" dirty="0" smtClean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1.60 x 10</a:t>
                      </a:r>
                      <a:r>
                        <a:rPr lang="en-US" baseline="30000" dirty="0" smtClean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East</a:t>
                      </a:r>
                      <a:r>
                        <a:rPr lang="en-US" baseline="0" dirty="0" smtClean="0"/>
                        <a:t> Oahu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1.50 </a:t>
                      </a:r>
                      <a:r>
                        <a:rPr lang="en-US" dirty="0" smtClean="0"/>
                        <a:t>x 10</a:t>
                      </a:r>
                      <a:r>
                        <a:rPr lang="en-US" baseline="30000" dirty="0" smtClean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1.30 </a:t>
                      </a:r>
                      <a:r>
                        <a:rPr lang="en-US" dirty="0" smtClean="0"/>
                        <a:t>x 10</a:t>
                      </a:r>
                      <a:r>
                        <a:rPr lang="en-US" baseline="30000" dirty="0" smtClean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 Molokai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1.08 x 10</a:t>
                      </a:r>
                      <a:r>
                        <a:rPr lang="en-US" baseline="30000" dirty="0" smtClean="0"/>
                        <a:t>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Molokai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8.81 x 10</a:t>
                      </a:r>
                      <a:r>
                        <a:rPr lang="en-US" baseline="30000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7.74 x 10</a:t>
                      </a:r>
                      <a:r>
                        <a:rPr lang="en-US" baseline="30000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r>
                        <a:rPr lang="en-US" baseline="0" dirty="0" smtClean="0"/>
                        <a:t> Maui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7.68 x 10</a:t>
                      </a:r>
                      <a:r>
                        <a:rPr lang="en-US" baseline="30000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6.77 x 10</a:t>
                      </a:r>
                      <a:r>
                        <a:rPr lang="en-US" baseline="30000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Maui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4.86 x 10</a:t>
                      </a:r>
                      <a:r>
                        <a:rPr lang="en-US" baseline="30000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5696" y="5713373"/>
            <a:ext cx="6877050" cy="932418"/>
          </a:xfrm>
          <a:prstGeom prst="rect">
            <a:avLst/>
          </a:prstGeom>
          <a:solidFill>
            <a:srgbClr val="DCE6F2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3572" y="5855412"/>
            <a:ext cx="65012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 = 1804.077 </a:t>
            </a:r>
            <a:r>
              <a:rPr lang="en-US" sz="3200" dirty="0" err="1" smtClean="0"/>
              <a:t>ln</a:t>
            </a:r>
            <a:r>
              <a:rPr lang="en-US" sz="3200" dirty="0" smtClean="0"/>
              <a:t> [ (</a:t>
            </a:r>
            <a:r>
              <a:rPr lang="en-US" sz="3200" baseline="30000" dirty="0" smtClean="0"/>
              <a:t>40</a:t>
            </a:r>
            <a:r>
              <a:rPr lang="en-US" sz="3200" dirty="0" smtClean="0"/>
              <a:t>Ar/0.1048 </a:t>
            </a:r>
            <a:r>
              <a:rPr lang="en-US" sz="3200" baseline="30000" dirty="0" smtClean="0"/>
              <a:t>40</a:t>
            </a:r>
            <a:r>
              <a:rPr lang="en-US" sz="3200" dirty="0" smtClean="0"/>
              <a:t>K) +1 ]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954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you found?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501240"/>
            <a:ext cx="6788150" cy="4437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0125" y="5877121"/>
            <a:ext cx="152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Image: state-</a:t>
            </a:r>
            <a:r>
              <a:rPr lang="en-US" dirty="0" err="1" smtClean="0"/>
              <a:t>maps.org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125" y="142875"/>
            <a:ext cx="16637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61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you found?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501240"/>
            <a:ext cx="6788150" cy="44377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0125" y="5877121"/>
            <a:ext cx="152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Image: state-</a:t>
            </a:r>
            <a:r>
              <a:rPr lang="en-US" dirty="0" err="1" smtClean="0"/>
              <a:t>maps.org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125" y="142875"/>
            <a:ext cx="1663700" cy="1663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6934" y="2065867"/>
            <a:ext cx="829733" cy="3217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04533" y="1730373"/>
            <a:ext cx="829733" cy="3217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63333" y="2001307"/>
            <a:ext cx="829733" cy="3217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51199" y="2810933"/>
            <a:ext cx="829733" cy="3217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84138" y="2212972"/>
            <a:ext cx="829733" cy="3217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12265" y="2514597"/>
            <a:ext cx="1100668" cy="3217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2800" y="2878659"/>
            <a:ext cx="829733" cy="3217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01071" y="3364428"/>
            <a:ext cx="829733" cy="3217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82532" y="3703094"/>
            <a:ext cx="1354668" cy="3217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63728" y="3736960"/>
            <a:ext cx="829733" cy="3217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55981" y="4487331"/>
            <a:ext cx="829733" cy="32173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70667" y="1451504"/>
            <a:ext cx="2128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5.74-3.82 Ma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6517" y="2248347"/>
            <a:ext cx="2128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3.68-2.75 Ma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3339" y="2056387"/>
            <a:ext cx="2046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2.58-2.24Ma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2207" y="2538049"/>
            <a:ext cx="2128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1.52-1.33 Ma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1381" y="2776984"/>
            <a:ext cx="1381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1.86 Ma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61690" y="3271634"/>
            <a:ext cx="1199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</a:rPr>
              <a:t>0.8 Ma</a:t>
            </a:r>
            <a:endParaRPr lang="en-US" sz="2800" dirty="0">
              <a:solidFill>
                <a:srgbClr val="4F81B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1953" y="3332756"/>
            <a:ext cx="2046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</a:rPr>
              <a:t>1.32-1.17Ma</a:t>
            </a:r>
            <a:endParaRPr lang="en-US" sz="2800" dirty="0">
              <a:solidFill>
                <a:srgbClr val="4F81BD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2247" y="4809064"/>
            <a:ext cx="19415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Present-day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eruptions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107" y="6292619"/>
            <a:ext cx="2218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McDougall 1964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63453" y="4394544"/>
            <a:ext cx="2678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Implications?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4244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/</a:t>
            </a:r>
            <a:r>
              <a:rPr lang="en-US" dirty="0" err="1" smtClean="0"/>
              <a:t>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24024"/>
            <a:ext cx="3966633" cy="2974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2250" y="6302375"/>
            <a:ext cx="181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Wikipedia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774" y="1724023"/>
            <a:ext cx="4470591" cy="2974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1500" y="6318250"/>
            <a:ext cx="244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</a:t>
            </a:r>
            <a:r>
              <a:rPr lang="en-US" dirty="0" err="1" smtClean="0"/>
              <a:t>istockphoto.com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21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36724"/>
            <a:ext cx="5757224" cy="4295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4750" y="6361668"/>
            <a:ext cx="2611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from The Simpsons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54750" y="1301750"/>
            <a:ext cx="288925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smtClean="0"/>
              <a:t>39</a:t>
            </a:r>
            <a:r>
              <a:rPr lang="en-US" sz="2800" dirty="0" smtClean="0"/>
              <a:t>K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baseline="30000" dirty="0" smtClean="0">
                <a:sym typeface="Wingdings"/>
              </a:rPr>
              <a:t>39</a:t>
            </a:r>
            <a:r>
              <a:rPr lang="en-US" sz="2800" dirty="0" smtClean="0">
                <a:sym typeface="Wingdings"/>
              </a:rPr>
              <a:t>Ar</a:t>
            </a:r>
          </a:p>
          <a:p>
            <a:r>
              <a:rPr lang="en-US" sz="2800" dirty="0" smtClean="0">
                <a:sym typeface="Wingdings"/>
              </a:rPr>
              <a:t>by neutron bombardment</a:t>
            </a:r>
          </a:p>
          <a:p>
            <a:endParaRPr lang="en-US" sz="2800" dirty="0">
              <a:sym typeface="Wingdings"/>
            </a:endParaRPr>
          </a:p>
          <a:p>
            <a:r>
              <a:rPr lang="en-US" sz="2800" dirty="0" smtClean="0">
                <a:sym typeface="Wingdings"/>
              </a:rPr>
              <a:t>93.26% of all K is </a:t>
            </a:r>
            <a:r>
              <a:rPr lang="en-US" sz="2800" baseline="30000" dirty="0" smtClean="0">
                <a:sym typeface="Wingdings"/>
              </a:rPr>
              <a:t>39</a:t>
            </a:r>
            <a:r>
              <a:rPr lang="en-US" sz="2800" dirty="0" smtClean="0">
                <a:sym typeface="Wingdings"/>
              </a:rPr>
              <a:t>K</a:t>
            </a:r>
          </a:p>
          <a:p>
            <a:endParaRPr lang="en-US" sz="2800" dirty="0">
              <a:sym typeface="Wingdings"/>
            </a:endParaRPr>
          </a:p>
          <a:p>
            <a:r>
              <a:rPr lang="en-US" sz="2800" dirty="0" smtClean="0">
                <a:sym typeface="Wingdings"/>
              </a:rPr>
              <a:t>We can then just measure </a:t>
            </a:r>
            <a:r>
              <a:rPr lang="en-US" sz="2800" baseline="30000" dirty="0" smtClean="0">
                <a:sym typeface="Wingdings"/>
              </a:rPr>
              <a:t>40</a:t>
            </a:r>
            <a:r>
              <a:rPr lang="en-US" sz="2800" dirty="0" smtClean="0">
                <a:sym typeface="Wingdings"/>
              </a:rPr>
              <a:t>Ar and </a:t>
            </a:r>
            <a:r>
              <a:rPr lang="en-US" sz="2800" baseline="30000" dirty="0" smtClean="0">
                <a:sym typeface="Wingdings"/>
              </a:rPr>
              <a:t>39</a:t>
            </a:r>
            <a:r>
              <a:rPr lang="en-US" sz="2800" dirty="0" smtClean="0">
                <a:sym typeface="Wingdings"/>
              </a:rPr>
              <a:t>Ar instead of </a:t>
            </a:r>
            <a:r>
              <a:rPr lang="en-US" sz="2800" baseline="30000" dirty="0" smtClean="0">
                <a:sym typeface="Wingdings"/>
              </a:rPr>
              <a:t>40</a:t>
            </a:r>
            <a:r>
              <a:rPr lang="en-US" sz="2800" dirty="0" smtClean="0">
                <a:sym typeface="Wingdings"/>
              </a:rPr>
              <a:t>Ar and </a:t>
            </a:r>
            <a:r>
              <a:rPr lang="en-US" sz="2800" baseline="30000" dirty="0" smtClean="0">
                <a:sym typeface="Wingdings"/>
              </a:rPr>
              <a:t>40</a:t>
            </a:r>
            <a:r>
              <a:rPr lang="en-US" sz="2800" dirty="0" smtClean="0">
                <a:sym typeface="Wingdings"/>
              </a:rPr>
              <a:t>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1603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 between </a:t>
            </a:r>
            <a:r>
              <a:rPr lang="en-US" baseline="30000" dirty="0" smtClean="0"/>
              <a:t>39</a:t>
            </a:r>
            <a:r>
              <a:rPr lang="en-US" dirty="0" smtClean="0"/>
              <a:t>Ar </a:t>
            </a:r>
            <a:r>
              <a:rPr lang="en-US" dirty="0" smtClean="0">
                <a:sym typeface="Wingdings"/>
              </a:rPr>
              <a:t> </a:t>
            </a:r>
            <a:r>
              <a:rPr lang="en-US" baseline="30000" dirty="0" smtClean="0">
                <a:sym typeface="Wingdings"/>
              </a:rPr>
              <a:t>40</a:t>
            </a:r>
            <a:r>
              <a:rPr lang="en-US" dirty="0" smtClean="0">
                <a:sym typeface="Wingdings"/>
              </a:rPr>
              <a:t>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</a:t>
            </a:r>
            <a:r>
              <a:rPr lang="en-US" baseline="30000" dirty="0" smtClean="0"/>
              <a:t>39</a:t>
            </a:r>
            <a:r>
              <a:rPr lang="en-US" dirty="0" smtClean="0"/>
              <a:t>Ar forms from a </a:t>
            </a:r>
            <a:r>
              <a:rPr lang="en-US" baseline="30000" dirty="0" smtClean="0"/>
              <a:t>39</a:t>
            </a:r>
            <a:r>
              <a:rPr lang="en-US" dirty="0" smtClean="0"/>
              <a:t>K</a:t>
            </a:r>
          </a:p>
          <a:p>
            <a:pPr marL="457200" lvl="1" indent="-457200">
              <a:spcBef>
                <a:spcPts val="0"/>
              </a:spcBef>
              <a:buFont typeface="Arial"/>
              <a:buChar char="•"/>
            </a:pPr>
            <a:r>
              <a:rPr lang="en-US" sz="3200" baseline="30000" dirty="0"/>
              <a:t>39</a:t>
            </a:r>
            <a:r>
              <a:rPr lang="en-US" sz="3200" dirty="0"/>
              <a:t>K (stable; 93.2581%)</a:t>
            </a:r>
          </a:p>
          <a:p>
            <a:pPr marL="457200" lvl="1" indent="-457200">
              <a:spcBef>
                <a:spcPts val="0"/>
              </a:spcBef>
              <a:buFont typeface="Arial"/>
              <a:buChar char="•"/>
            </a:pPr>
            <a:r>
              <a:rPr lang="en-US" sz="3200" baseline="30000" dirty="0">
                <a:solidFill>
                  <a:schemeClr val="accent1"/>
                </a:solidFill>
              </a:rPr>
              <a:t>40</a:t>
            </a:r>
            <a:r>
              <a:rPr lang="en-US" sz="3200" dirty="0">
                <a:solidFill>
                  <a:schemeClr val="accent1"/>
                </a:solidFill>
              </a:rPr>
              <a:t>K</a:t>
            </a:r>
            <a:r>
              <a:rPr lang="en-US" sz="3200" baseline="300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(radioactive; 0.0117%)</a:t>
            </a:r>
          </a:p>
          <a:p>
            <a:endParaRPr lang="en-US" dirty="0" smtClean="0"/>
          </a:p>
          <a:p>
            <a:r>
              <a:rPr lang="en-US" dirty="0" smtClean="0"/>
              <a:t>For every </a:t>
            </a:r>
            <a:r>
              <a:rPr lang="en-US" baseline="30000" dirty="0" smtClean="0"/>
              <a:t>39</a:t>
            </a:r>
            <a:r>
              <a:rPr lang="en-US" dirty="0" smtClean="0"/>
              <a:t>K atoms how many </a:t>
            </a:r>
            <a:r>
              <a:rPr lang="en-US" baseline="30000" dirty="0" smtClean="0"/>
              <a:t>40</a:t>
            </a:r>
            <a:r>
              <a:rPr lang="en-US" dirty="0" smtClean="0"/>
              <a:t>K?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4905375"/>
            <a:ext cx="16637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8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You will have an understanding of:</a:t>
            </a:r>
          </a:p>
          <a:p>
            <a:pPr lvl="1"/>
            <a:r>
              <a:rPr lang="en-US" dirty="0" smtClean="0"/>
              <a:t>K-</a:t>
            </a:r>
            <a:r>
              <a:rPr lang="en-US" dirty="0" err="1" smtClean="0"/>
              <a:t>Ar</a:t>
            </a:r>
            <a:r>
              <a:rPr lang="en-US" dirty="0" smtClean="0"/>
              <a:t> decay</a:t>
            </a:r>
          </a:p>
          <a:p>
            <a:pPr lvl="1"/>
            <a:r>
              <a:rPr lang="en-US" dirty="0" smtClean="0"/>
              <a:t>The difference between K-</a:t>
            </a:r>
            <a:r>
              <a:rPr lang="en-US" dirty="0" err="1" smtClean="0"/>
              <a:t>Ar</a:t>
            </a:r>
            <a:r>
              <a:rPr lang="en-US" dirty="0" smtClean="0"/>
              <a:t> and </a:t>
            </a:r>
            <a:r>
              <a:rPr lang="en-US" baseline="30000" dirty="0"/>
              <a:t>40</a:t>
            </a:r>
            <a:r>
              <a:rPr lang="en-US" dirty="0"/>
              <a:t>Ar/</a:t>
            </a:r>
            <a:r>
              <a:rPr lang="en-US" baseline="30000" dirty="0"/>
              <a:t>39</a:t>
            </a:r>
            <a:r>
              <a:rPr lang="en-US" dirty="0"/>
              <a:t>Ar </a:t>
            </a:r>
            <a:endParaRPr lang="en-US" dirty="0" smtClean="0"/>
          </a:p>
          <a:p>
            <a:pPr lvl="1"/>
            <a:r>
              <a:rPr lang="en-US" dirty="0" smtClean="0"/>
              <a:t>The age equation</a:t>
            </a:r>
          </a:p>
          <a:p>
            <a:pPr lvl="1"/>
            <a:r>
              <a:rPr lang="en-US" dirty="0" smtClean="0"/>
              <a:t>How data are collected</a:t>
            </a:r>
          </a:p>
          <a:p>
            <a:pPr lvl="1"/>
            <a:r>
              <a:rPr lang="en-US" dirty="0" smtClean="0"/>
              <a:t>Sources of error</a:t>
            </a:r>
          </a:p>
          <a:p>
            <a:endParaRPr lang="en-US" dirty="0"/>
          </a:p>
          <a:p>
            <a:r>
              <a:rPr lang="en-US" dirty="0" smtClean="0"/>
              <a:t>You will be able to:</a:t>
            </a:r>
          </a:p>
          <a:p>
            <a:pPr lvl="1"/>
            <a:r>
              <a:rPr lang="en-US" dirty="0" smtClean="0"/>
              <a:t>Manipulate the age equation</a:t>
            </a:r>
          </a:p>
          <a:p>
            <a:pPr lvl="1"/>
            <a:r>
              <a:rPr lang="en-US" dirty="0" smtClean="0"/>
              <a:t>Calculate K-</a:t>
            </a:r>
            <a:r>
              <a:rPr lang="en-US" dirty="0" err="1" smtClean="0"/>
              <a:t>Ar</a:t>
            </a:r>
            <a:r>
              <a:rPr lang="en-US" dirty="0" smtClean="0"/>
              <a:t> ages</a:t>
            </a:r>
          </a:p>
          <a:p>
            <a:pPr lvl="1"/>
            <a:r>
              <a:rPr lang="en-US" dirty="0" smtClean="0"/>
              <a:t>Calculate J values</a:t>
            </a:r>
          </a:p>
          <a:p>
            <a:pPr lvl="1"/>
            <a:r>
              <a:rPr lang="en-US" dirty="0" smtClean="0"/>
              <a:t>Calculate </a:t>
            </a:r>
            <a:r>
              <a:rPr lang="en-US" baseline="30000" dirty="0" smtClean="0"/>
              <a:t>40</a:t>
            </a:r>
            <a:r>
              <a:rPr lang="en-US" dirty="0" smtClean="0"/>
              <a:t>Ar/</a:t>
            </a:r>
            <a:r>
              <a:rPr lang="en-US" baseline="30000" dirty="0" smtClean="0"/>
              <a:t>39</a:t>
            </a:r>
            <a:r>
              <a:rPr lang="en-US" dirty="0" smtClean="0"/>
              <a:t>Ar ages</a:t>
            </a:r>
          </a:p>
          <a:p>
            <a:pPr lvl="1"/>
            <a:r>
              <a:rPr lang="en-US" dirty="0" smtClean="0"/>
              <a:t>Plot </a:t>
            </a:r>
            <a:r>
              <a:rPr lang="en-US" baseline="30000" dirty="0"/>
              <a:t>40</a:t>
            </a:r>
            <a:r>
              <a:rPr lang="en-US" dirty="0"/>
              <a:t>Ar/</a:t>
            </a:r>
            <a:r>
              <a:rPr lang="en-US" baseline="30000" dirty="0"/>
              <a:t>39</a:t>
            </a:r>
            <a:r>
              <a:rPr lang="en-US" dirty="0"/>
              <a:t>Ar </a:t>
            </a:r>
            <a:r>
              <a:rPr lang="en-US" dirty="0" smtClean="0"/>
              <a:t>data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157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 between </a:t>
            </a:r>
            <a:r>
              <a:rPr lang="en-US" baseline="30000" dirty="0" smtClean="0"/>
              <a:t>39</a:t>
            </a:r>
            <a:r>
              <a:rPr lang="en-US" dirty="0" smtClean="0"/>
              <a:t>Ar </a:t>
            </a:r>
            <a:r>
              <a:rPr lang="en-US" dirty="0" smtClean="0">
                <a:sym typeface="Wingdings"/>
              </a:rPr>
              <a:t> </a:t>
            </a:r>
            <a:r>
              <a:rPr lang="en-US" baseline="30000" dirty="0" smtClean="0">
                <a:sym typeface="Wingdings"/>
              </a:rPr>
              <a:t>40</a:t>
            </a:r>
            <a:r>
              <a:rPr lang="en-US" dirty="0" smtClean="0">
                <a:sym typeface="Wingdings"/>
              </a:rPr>
              <a:t>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</a:t>
            </a:r>
            <a:r>
              <a:rPr lang="en-US" baseline="30000" dirty="0" smtClean="0"/>
              <a:t>39</a:t>
            </a:r>
            <a:r>
              <a:rPr lang="en-US" dirty="0" smtClean="0"/>
              <a:t>Ar forms from a </a:t>
            </a:r>
            <a:r>
              <a:rPr lang="en-US" baseline="30000" dirty="0" smtClean="0"/>
              <a:t>39</a:t>
            </a:r>
            <a:r>
              <a:rPr lang="en-US" dirty="0" smtClean="0"/>
              <a:t>K</a:t>
            </a:r>
          </a:p>
          <a:p>
            <a:pPr marL="457200" lvl="1" indent="-457200">
              <a:spcBef>
                <a:spcPts val="0"/>
              </a:spcBef>
              <a:buFont typeface="Arial"/>
              <a:buChar char="•"/>
            </a:pPr>
            <a:r>
              <a:rPr lang="en-US" sz="3200" baseline="30000" dirty="0"/>
              <a:t>39</a:t>
            </a:r>
            <a:r>
              <a:rPr lang="en-US" sz="3200" dirty="0"/>
              <a:t>K (stable; 93.2581%)</a:t>
            </a:r>
          </a:p>
          <a:p>
            <a:pPr marL="457200" lvl="1" indent="-457200">
              <a:spcBef>
                <a:spcPts val="0"/>
              </a:spcBef>
              <a:buFont typeface="Arial"/>
              <a:buChar char="•"/>
            </a:pPr>
            <a:r>
              <a:rPr lang="en-US" sz="3200" baseline="30000" dirty="0">
                <a:solidFill>
                  <a:schemeClr val="accent1"/>
                </a:solidFill>
              </a:rPr>
              <a:t>40</a:t>
            </a:r>
            <a:r>
              <a:rPr lang="en-US" sz="3200" dirty="0">
                <a:solidFill>
                  <a:schemeClr val="accent1"/>
                </a:solidFill>
              </a:rPr>
              <a:t>K</a:t>
            </a:r>
            <a:r>
              <a:rPr lang="en-US" sz="3200" baseline="300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(radioactive; 0.0117%)</a:t>
            </a:r>
          </a:p>
          <a:p>
            <a:endParaRPr lang="en-US" dirty="0" smtClean="0"/>
          </a:p>
          <a:p>
            <a:r>
              <a:rPr lang="en-US" dirty="0" smtClean="0"/>
              <a:t>For every </a:t>
            </a:r>
            <a:r>
              <a:rPr lang="en-US" baseline="30000" dirty="0" smtClean="0"/>
              <a:t>39</a:t>
            </a:r>
            <a:r>
              <a:rPr lang="en-US" dirty="0" smtClean="0"/>
              <a:t>K atoms, how many </a:t>
            </a:r>
            <a:r>
              <a:rPr lang="en-US" baseline="30000" dirty="0" smtClean="0"/>
              <a:t>40</a:t>
            </a:r>
            <a:r>
              <a:rPr lang="en-US" dirty="0" smtClean="0"/>
              <a:t>K?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0.0001255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77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irradiation products</a:t>
            </a:r>
            <a:endParaRPr lang="en-US" dirty="0"/>
          </a:p>
        </p:txBody>
      </p:sp>
      <p:pic>
        <p:nvPicPr>
          <p:cNvPr id="4" name="Content Placeholder 3" descr="Screenshot 2017-10-19 10.34.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2" r="-466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412875" y="6355834"/>
            <a:ext cx="743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from: http://</a:t>
            </a:r>
            <a:r>
              <a:rPr lang="en-US" dirty="0" err="1"/>
              <a:t>studylib.net</a:t>
            </a:r>
            <a:r>
              <a:rPr lang="en-US" dirty="0"/>
              <a:t>/doc/18050406/</a:t>
            </a:r>
            <a:r>
              <a:rPr lang="en-US" dirty="0" err="1"/>
              <a:t>ar</a:t>
            </a:r>
            <a:r>
              <a:rPr lang="en-US" dirty="0"/>
              <a:t>-</a:t>
            </a:r>
            <a:r>
              <a:rPr lang="en-US" dirty="0" err="1"/>
              <a:t>ar</a:t>
            </a:r>
            <a:r>
              <a:rPr lang="en-US" dirty="0"/>
              <a:t>-geo--</a:t>
            </a:r>
            <a:r>
              <a:rPr lang="en-US" dirty="0" err="1"/>
              <a:t>thermochronology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32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40</a:t>
            </a:r>
            <a:r>
              <a:rPr lang="en-US" dirty="0" smtClean="0"/>
              <a:t>K </a:t>
            </a:r>
            <a:r>
              <a:rPr lang="en-US" dirty="0" smtClean="0">
                <a:sym typeface="Wingdings"/>
              </a:rPr>
              <a:t> </a:t>
            </a:r>
            <a:r>
              <a:rPr lang="en-US" baseline="30000" dirty="0" smtClean="0">
                <a:sym typeface="Wingdings"/>
              </a:rPr>
              <a:t>39</a:t>
            </a:r>
            <a:r>
              <a:rPr lang="en-US" dirty="0" smtClean="0">
                <a:sym typeface="Wingdings"/>
              </a:rPr>
              <a:t>Ar</a:t>
            </a:r>
            <a:r>
              <a:rPr lang="en-US" baseline="30000" dirty="0" smtClean="0">
                <a:sym typeface="Wingdings"/>
              </a:rPr>
              <a:t>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6065" y="2140526"/>
            <a:ext cx="5127625" cy="1333500"/>
          </a:xfrm>
          <a:prstGeom prst="rect">
            <a:avLst/>
          </a:prstGeom>
          <a:solidFill>
            <a:srgbClr val="DCE6F2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3065" y="2156401"/>
            <a:ext cx="48490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 = </a:t>
            </a:r>
            <a:r>
              <a:rPr lang="en-US" sz="3200" dirty="0" err="1" smtClean="0"/>
              <a:t>ln</a:t>
            </a:r>
            <a:r>
              <a:rPr lang="en-US" sz="3200" dirty="0" smtClean="0"/>
              <a:t> [ (</a:t>
            </a:r>
            <a:r>
              <a:rPr lang="en-US" sz="3200" baseline="30000" dirty="0" smtClean="0"/>
              <a:t>40</a:t>
            </a:r>
            <a:r>
              <a:rPr lang="en-US" sz="3200" dirty="0" smtClean="0"/>
              <a:t>Ar/</a:t>
            </a:r>
            <a:r>
              <a:rPr lang="en-US" sz="3200" dirty="0" smtClean="0">
                <a:solidFill>
                  <a:srgbClr val="FF0000"/>
                </a:solidFill>
              </a:rPr>
              <a:t>0.1048 </a:t>
            </a:r>
            <a:r>
              <a:rPr lang="en-US" sz="3200" baseline="30000" dirty="0" smtClean="0">
                <a:solidFill>
                  <a:srgbClr val="FF0000"/>
                </a:solidFill>
              </a:rPr>
              <a:t>40</a:t>
            </a:r>
            <a:r>
              <a:rPr lang="en-US" sz="3200" dirty="0" smtClean="0">
                <a:solidFill>
                  <a:srgbClr val="FF0000"/>
                </a:solidFill>
              </a:rPr>
              <a:t>K</a:t>
            </a:r>
            <a:r>
              <a:rPr lang="en-US" sz="3200" dirty="0" smtClean="0"/>
              <a:t>) +1 ]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00440" y="2741177"/>
            <a:ext cx="426162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00690" y="2757052"/>
            <a:ext cx="3874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λ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600690" y="3952875"/>
            <a:ext cx="4670425" cy="1333500"/>
          </a:xfrm>
          <a:prstGeom prst="rect">
            <a:avLst/>
          </a:prstGeom>
          <a:solidFill>
            <a:srgbClr val="DCE6F2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27690" y="3968750"/>
            <a:ext cx="42080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 = </a:t>
            </a:r>
            <a:r>
              <a:rPr lang="en-US" sz="3200" dirty="0" err="1" smtClean="0"/>
              <a:t>ln</a:t>
            </a:r>
            <a:r>
              <a:rPr lang="en-US" sz="3200" dirty="0" smtClean="0"/>
              <a:t> [ </a:t>
            </a:r>
            <a:r>
              <a:rPr lang="en-US" sz="3200" dirty="0" smtClean="0">
                <a:solidFill>
                  <a:srgbClr val="FF0000"/>
                </a:solidFill>
              </a:rPr>
              <a:t>J</a:t>
            </a:r>
            <a:r>
              <a:rPr lang="en-US" sz="3200" dirty="0" smtClean="0"/>
              <a:t> (</a:t>
            </a:r>
            <a:r>
              <a:rPr lang="en-US" sz="3200" baseline="30000" dirty="0" smtClean="0"/>
              <a:t>40</a:t>
            </a:r>
            <a:r>
              <a:rPr lang="en-US" sz="3200" dirty="0" smtClean="0"/>
              <a:t>Ar*/</a:t>
            </a:r>
            <a:r>
              <a:rPr lang="en-US" sz="3200" baseline="30000" dirty="0" smtClean="0">
                <a:solidFill>
                  <a:srgbClr val="FF0000"/>
                </a:solidFill>
              </a:rPr>
              <a:t>39</a:t>
            </a:r>
            <a:r>
              <a:rPr lang="en-US" sz="3200" dirty="0" smtClean="0">
                <a:solidFill>
                  <a:srgbClr val="FF0000"/>
                </a:solidFill>
              </a:rPr>
              <a:t>Ar</a:t>
            </a:r>
            <a:r>
              <a:rPr lang="en-US" sz="3200" dirty="0" smtClean="0"/>
              <a:t>) +1 ]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315065" y="4553526"/>
            <a:ext cx="3698875" cy="158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94663" y="4569401"/>
            <a:ext cx="3874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λ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580" y="5310515"/>
            <a:ext cx="74409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J includes: abundances of  K isotopes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			  branching ratio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			  irradiation dose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7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of known 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417638"/>
            <a:ext cx="48260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2974975"/>
            <a:ext cx="3853380" cy="2597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04265" y="6387584"/>
            <a:ext cx="160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</a:t>
            </a:r>
            <a:r>
              <a:rPr lang="en-US" dirty="0" err="1" smtClean="0"/>
              <a:t>Pitt.edu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417638"/>
            <a:ext cx="3327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Biotite: GA 1550; ~79 Ma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40955" y="2974975"/>
            <a:ext cx="391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Fish Canyon </a:t>
            </a:r>
            <a:r>
              <a:rPr lang="en-US" sz="2400" dirty="0" err="1" smtClean="0"/>
              <a:t>Sanidine</a:t>
            </a:r>
            <a:r>
              <a:rPr lang="en-US" sz="2400" dirty="0" smtClean="0"/>
              <a:t>, ~28 Ma 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50" y="3881438"/>
            <a:ext cx="2857500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1650" y="3913188"/>
            <a:ext cx="391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Hornblende Hb3gr; ~1074 Ma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51250" y="5572125"/>
            <a:ext cx="4841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These are irradiated with the samples of  unknown age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42875" y="6429375"/>
            <a:ext cx="2017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e-</a:t>
            </a:r>
            <a:r>
              <a:rPr lang="en-US" dirty="0" err="1" smtClean="0"/>
              <a:t>rocks.com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17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7200" y="1936750"/>
            <a:ext cx="4493676" cy="2238375"/>
          </a:xfrm>
          <a:prstGeom prst="rect">
            <a:avLst/>
          </a:prstGeom>
          <a:solidFill>
            <a:srgbClr val="DCE6F2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Irradiation factor (J values)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46125" y="2367539"/>
            <a:ext cx="3857625" cy="1543914"/>
            <a:chOff x="1428750" y="2320349"/>
            <a:chExt cx="3857625" cy="1543914"/>
          </a:xfrm>
        </p:grpSpPr>
        <p:sp>
          <p:nvSpPr>
            <p:cNvPr id="5" name="TextBox 4"/>
            <p:cNvSpPr txBox="1"/>
            <p:nvPr/>
          </p:nvSpPr>
          <p:spPr>
            <a:xfrm>
              <a:off x="1428750" y="2492375"/>
              <a:ext cx="90962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J = e </a:t>
              </a:r>
              <a:endParaRPr lang="en-US" sz="3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79624" y="2320349"/>
              <a:ext cx="228900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(t/1804.077)</a:t>
              </a:r>
              <a:endParaRPr lang="en-US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68632" y="2492375"/>
              <a:ext cx="5182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-1</a:t>
              </a:r>
              <a:endParaRPr lang="en-US" sz="32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032000" y="3270250"/>
              <a:ext cx="325437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188241" y="3279487"/>
              <a:ext cx="40748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R</a:t>
              </a:r>
              <a:endParaRPr lang="en-US" sz="3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5375" y="4365625"/>
            <a:ext cx="50498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Where R (ratio) =  </a:t>
            </a:r>
            <a:r>
              <a:rPr lang="en-US" sz="3200" baseline="30000" dirty="0" smtClean="0"/>
              <a:t>40</a:t>
            </a:r>
            <a:r>
              <a:rPr lang="en-US" sz="3200" dirty="0" smtClean="0"/>
              <a:t>Ar</a:t>
            </a:r>
            <a:r>
              <a:rPr lang="en-US" sz="3200" baseline="-25000" dirty="0" smtClean="0"/>
              <a:t>(</a:t>
            </a:r>
            <a:r>
              <a:rPr lang="en-US" sz="3200" baseline="-25000" dirty="0" err="1" smtClean="0"/>
              <a:t>atm</a:t>
            </a:r>
            <a:r>
              <a:rPr lang="en-US" sz="3200" dirty="0" smtClean="0"/>
              <a:t> </a:t>
            </a:r>
            <a:r>
              <a:rPr lang="en-US" sz="3200" baseline="-25000" dirty="0" err="1" smtClean="0"/>
              <a:t>corr</a:t>
            </a:r>
            <a:r>
              <a:rPr lang="en-US" sz="3200" baseline="-25000" dirty="0" smtClean="0"/>
              <a:t>)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159250" y="5080000"/>
            <a:ext cx="1893196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76750" y="5159375"/>
            <a:ext cx="924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30000" dirty="0" smtClean="0"/>
              <a:t>39</a:t>
            </a:r>
            <a:r>
              <a:rPr lang="en-US" sz="3600" dirty="0" smtClean="0"/>
              <a:t>Ar</a:t>
            </a:r>
            <a:endParaRPr lang="en-US" sz="3600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875321" y="5837456"/>
            <a:ext cx="49646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 t = age of standard (Ma)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1907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date a rock or mineral?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Pick rock fragments or minerals</a:t>
            </a:r>
          </a:p>
          <a:p>
            <a:r>
              <a:rPr lang="en-US" dirty="0" smtClean="0"/>
              <a:t>Load with standards</a:t>
            </a:r>
          </a:p>
          <a:p>
            <a:r>
              <a:rPr lang="en-US" dirty="0" smtClean="0"/>
              <a:t>Irradiate</a:t>
            </a:r>
          </a:p>
          <a:p>
            <a:r>
              <a:rPr lang="en-US" dirty="0" smtClean="0"/>
              <a:t>Load into mass spec</a:t>
            </a:r>
          </a:p>
          <a:p>
            <a:r>
              <a:rPr lang="en-US" dirty="0" smtClean="0"/>
              <a:t>Heat/melt/ablate</a:t>
            </a:r>
          </a:p>
          <a:p>
            <a:r>
              <a:rPr lang="en-US" dirty="0" smtClean="0"/>
              <a:t>Measure </a:t>
            </a:r>
            <a:r>
              <a:rPr lang="en-US" baseline="30000" dirty="0" smtClean="0"/>
              <a:t>36</a:t>
            </a:r>
            <a:r>
              <a:rPr lang="en-US" dirty="0" smtClean="0"/>
              <a:t>Ar, </a:t>
            </a:r>
            <a:r>
              <a:rPr lang="en-US" baseline="30000" dirty="0" smtClean="0"/>
              <a:t>37</a:t>
            </a:r>
            <a:r>
              <a:rPr lang="en-US" dirty="0" smtClean="0"/>
              <a:t>Ar, </a:t>
            </a:r>
            <a:r>
              <a:rPr lang="en-US" baseline="30000" dirty="0" smtClean="0"/>
              <a:t>38</a:t>
            </a:r>
            <a:r>
              <a:rPr lang="en-US" dirty="0" smtClean="0"/>
              <a:t>Ar, </a:t>
            </a:r>
            <a:r>
              <a:rPr lang="en-US" baseline="30000" dirty="0" smtClean="0"/>
              <a:t>39</a:t>
            </a:r>
            <a:r>
              <a:rPr lang="en-US" dirty="0" smtClean="0"/>
              <a:t>Ar, </a:t>
            </a:r>
            <a:r>
              <a:rPr lang="en-US" baseline="30000" dirty="0" smtClean="0"/>
              <a:t>40</a:t>
            </a:r>
            <a:r>
              <a:rPr lang="en-US" dirty="0" smtClean="0"/>
              <a:t>Ar</a:t>
            </a:r>
          </a:p>
          <a:p>
            <a:r>
              <a:rPr lang="en-US" dirty="0" smtClean="0"/>
              <a:t>Calculate J value for each sample</a:t>
            </a:r>
          </a:p>
          <a:p>
            <a:r>
              <a:rPr lang="en-US" dirty="0" smtClean="0"/>
              <a:t>Calculate sample 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639" y="2105111"/>
            <a:ext cx="3063874" cy="2222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2748" y="6387584"/>
            <a:ext cx="250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</a:t>
            </a:r>
            <a:r>
              <a:rPr lang="en-US" dirty="0" err="1" smtClean="0"/>
              <a:t>ScienceDaily.com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81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Heating</a:t>
            </a:r>
          </a:p>
          <a:p>
            <a:r>
              <a:rPr lang="en-US" dirty="0" smtClean="0"/>
              <a:t>Single Grain Fusion</a:t>
            </a:r>
          </a:p>
          <a:p>
            <a:r>
              <a:rPr lang="en-US" dirty="0" smtClean="0"/>
              <a:t>Laser Ablation</a:t>
            </a:r>
          </a:p>
          <a:p>
            <a:r>
              <a:rPr lang="en-US" dirty="0" smtClean="0"/>
              <a:t>Crushing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8607"/>
            <a:ext cx="9144000" cy="2479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8500" y="4009275"/>
            <a:ext cx="193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</a:t>
            </a:r>
            <a:r>
              <a:rPr lang="en-US" dirty="0" err="1" smtClean="0"/>
              <a:t>Open.ac.uk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61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Basically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78607"/>
            <a:ext cx="9144000" cy="24793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375" y="1841500"/>
            <a:ext cx="8099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Thermal or mechanical release of </a:t>
            </a:r>
            <a:r>
              <a:rPr lang="en-US" sz="3200" dirty="0" err="1" smtClean="0"/>
              <a:t>Ar</a:t>
            </a:r>
            <a:r>
              <a:rPr lang="en-US" sz="3200" dirty="0" smtClean="0"/>
              <a:t> from sample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Cleaning gas to remove interferences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Measurement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096125" y="3945775"/>
            <a:ext cx="193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</a:t>
            </a:r>
            <a:r>
              <a:rPr lang="en-US" dirty="0" err="1" smtClean="0"/>
              <a:t>Open.ac.uk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05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itle 1"/>
          <p:cNvSpPr>
            <a:spLocks noGrp="1"/>
          </p:cNvSpPr>
          <p:nvPr>
            <p:ph type="title" idx="4294967295"/>
          </p:nvPr>
        </p:nvSpPr>
        <p:spPr>
          <a:xfrm>
            <a:off x="613997" y="274638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Osaka" charset="0"/>
                <a:cs typeface="Osaka" charset="0"/>
              </a:rPr>
              <a:t>Dating – step heating</a:t>
            </a:r>
            <a:endParaRPr lang="en-US" dirty="0">
              <a:latin typeface="Arial" charset="0"/>
              <a:ea typeface="Osaka" charset="0"/>
              <a:cs typeface="Osaka" charset="0"/>
            </a:endParaRPr>
          </a:p>
        </p:txBody>
      </p:sp>
      <p:pic>
        <p:nvPicPr>
          <p:cNvPr id="80900" name="Picture 4" descr="Screenshot 2014-09-03 10.26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6251"/>
            <a:ext cx="2057400" cy="303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TextBox 5"/>
          <p:cNvSpPr txBox="1">
            <a:spLocks noChangeArrowheads="1"/>
          </p:cNvSpPr>
          <p:nvPr/>
        </p:nvSpPr>
        <p:spPr bwMode="auto">
          <a:xfrm>
            <a:off x="115766" y="6359526"/>
            <a:ext cx="4587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Images: Catherine </a:t>
            </a:r>
            <a:r>
              <a:rPr lang="en-US" sz="1800" dirty="0" err="1">
                <a:latin typeface="Calibri" charset="0"/>
              </a:rPr>
              <a:t>Mottram</a:t>
            </a:r>
            <a:r>
              <a:rPr lang="en-US" sz="1800" dirty="0" smtClean="0">
                <a:latin typeface="Calibri" charset="0"/>
              </a:rPr>
              <a:t>; </a:t>
            </a:r>
            <a:r>
              <a:rPr lang="en-US" sz="1800" dirty="0" err="1" smtClean="0">
                <a:latin typeface="Calibri" charset="0"/>
              </a:rPr>
              <a:t>Kellett</a:t>
            </a:r>
            <a:r>
              <a:rPr lang="en-US" sz="1800" dirty="0" smtClean="0">
                <a:latin typeface="Calibri" charset="0"/>
              </a:rPr>
              <a:t> et al., 2009 </a:t>
            </a:r>
            <a:endParaRPr lang="en-US" sz="1800" dirty="0">
              <a:latin typeface="Calibri" charset="0"/>
            </a:endParaRPr>
          </a:p>
        </p:txBody>
      </p:sp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468924" y="4800600"/>
            <a:ext cx="190353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/>
              <a:t>Multi-grain;</a:t>
            </a:r>
          </a:p>
          <a:p>
            <a:pPr>
              <a:defRPr/>
            </a:pPr>
            <a:r>
              <a:rPr lang="en-US" sz="2800"/>
              <a:t>Single grain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48958"/>
          <a:stretch/>
        </p:blipFill>
        <p:spPr>
          <a:xfrm>
            <a:off x="3022888" y="1584325"/>
            <a:ext cx="5332256" cy="4162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973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data: Step Heating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8958"/>
          <a:stretch/>
        </p:blipFill>
        <p:spPr>
          <a:xfrm>
            <a:off x="239728" y="1758950"/>
            <a:ext cx="5332256" cy="4162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17500" y="6318250"/>
            <a:ext cx="257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</a:t>
            </a:r>
            <a:r>
              <a:rPr lang="en-US" dirty="0" err="1" smtClean="0"/>
              <a:t>Kellett</a:t>
            </a:r>
            <a:r>
              <a:rPr lang="en-US" dirty="0" smtClean="0"/>
              <a:t> et al., 2009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05500" y="1417638"/>
            <a:ext cx="3000375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Age calculate for each temperature step</a:t>
            </a:r>
          </a:p>
          <a:p>
            <a:endParaRPr lang="en-US" sz="2800" dirty="0"/>
          </a:p>
          <a:p>
            <a:r>
              <a:rPr lang="en-US" sz="2800" dirty="0"/>
              <a:t>Plateau: Fleck et al (1977): 3 or more contiguous </a:t>
            </a:r>
            <a:r>
              <a:rPr lang="en-US" sz="2800" dirty="0" smtClean="0"/>
              <a:t>steps; &gt; 50</a:t>
            </a:r>
            <a:r>
              <a:rPr lang="en-US" sz="2800" dirty="0"/>
              <a:t>% </a:t>
            </a:r>
            <a:r>
              <a:rPr lang="en-US" sz="2800" dirty="0" smtClean="0"/>
              <a:t>released </a:t>
            </a:r>
            <a:r>
              <a:rPr lang="en-US" sz="2800" baseline="30000" dirty="0" smtClean="0"/>
              <a:t>39</a:t>
            </a:r>
            <a:r>
              <a:rPr lang="en-US" sz="2800" dirty="0" smtClean="0"/>
              <a:t>Ar</a:t>
            </a:r>
            <a:r>
              <a:rPr lang="en-US" sz="2800" baseline="-25000" dirty="0" smtClean="0"/>
              <a:t>K</a:t>
            </a:r>
            <a:r>
              <a:rPr lang="en-US" sz="2800" dirty="0" smtClean="0"/>
              <a:t> + overlapping </a:t>
            </a:r>
            <a:r>
              <a:rPr lang="en-US" sz="2800" dirty="0"/>
              <a:t>at </a:t>
            </a:r>
            <a:r>
              <a:rPr lang="en-US" sz="2800" dirty="0" smtClean="0"/>
              <a:t>2σ</a:t>
            </a:r>
          </a:p>
          <a:p>
            <a:endParaRPr lang="en-US" sz="2800" dirty="0"/>
          </a:p>
          <a:p>
            <a:r>
              <a:rPr lang="en-US" sz="2800" dirty="0" smtClean="0"/>
              <a:t>Fit calculated by MSWD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723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Isotopes of natural Argon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aseline="30000" dirty="0" smtClean="0"/>
              <a:t>36</a:t>
            </a:r>
            <a:r>
              <a:rPr lang="en-US" dirty="0" smtClean="0"/>
              <a:t>Ar </a:t>
            </a:r>
            <a:r>
              <a:rPr lang="en-US" dirty="0"/>
              <a:t>= 0.3364 ± 0.0006 % </a:t>
            </a:r>
          </a:p>
          <a:p>
            <a:r>
              <a:rPr lang="en-US" baseline="30000" dirty="0" smtClean="0"/>
              <a:t>38</a:t>
            </a:r>
            <a:r>
              <a:rPr lang="en-US" dirty="0" smtClean="0"/>
              <a:t>Ar </a:t>
            </a:r>
            <a:r>
              <a:rPr lang="en-US" dirty="0"/>
              <a:t>= 0.0632 ± 0.0001 % </a:t>
            </a:r>
          </a:p>
          <a:p>
            <a:r>
              <a:rPr lang="en-US" baseline="30000" dirty="0" smtClean="0"/>
              <a:t>40</a:t>
            </a:r>
            <a:r>
              <a:rPr lang="en-US" dirty="0" smtClean="0"/>
              <a:t>Ar </a:t>
            </a:r>
            <a:r>
              <a:rPr lang="en-US" dirty="0"/>
              <a:t>= 99.600 %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625" y="4222750"/>
            <a:ext cx="766047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Atmosphere is ~1% </a:t>
            </a:r>
            <a:r>
              <a:rPr lang="en-US" sz="3200" dirty="0" err="1" smtClean="0"/>
              <a:t>Ar</a:t>
            </a:r>
            <a:endParaRPr lang="en-US" sz="3200" dirty="0" smtClean="0"/>
          </a:p>
          <a:p>
            <a:r>
              <a:rPr lang="en-US" sz="3200" dirty="0" smtClean="0"/>
              <a:t>Atmospheric </a:t>
            </a:r>
            <a:r>
              <a:rPr lang="en-US" sz="3200" baseline="30000" dirty="0" smtClean="0"/>
              <a:t>40</a:t>
            </a:r>
            <a:r>
              <a:rPr lang="en-US" sz="3200" dirty="0" smtClean="0"/>
              <a:t>Ar/</a:t>
            </a:r>
            <a:r>
              <a:rPr lang="en-US" sz="3200" baseline="30000" dirty="0" smtClean="0"/>
              <a:t>36</a:t>
            </a:r>
            <a:r>
              <a:rPr lang="en-US" sz="3200" dirty="0" smtClean="0"/>
              <a:t>Ar ratio is ~</a:t>
            </a:r>
            <a:r>
              <a:rPr lang="en-US" sz="3200" dirty="0" smtClean="0">
                <a:solidFill>
                  <a:srgbClr val="FF0000"/>
                </a:solidFill>
              </a:rPr>
              <a:t>298.56 ± 0.31</a:t>
            </a:r>
          </a:p>
          <a:p>
            <a:r>
              <a:rPr lang="en-US" sz="3200" i="1" dirty="0" smtClean="0"/>
              <a:t>Lee et al., 2006</a:t>
            </a:r>
          </a:p>
        </p:txBody>
      </p:sp>
    </p:spTree>
    <p:extLst>
      <p:ext uri="{BB962C8B-B14F-4D97-AF65-F5344CB8AC3E}">
        <p14:creationId xmlns:p14="http://schemas.microsoft.com/office/powerpoint/2010/main" val="247326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data: Inverse </a:t>
            </a:r>
            <a:r>
              <a:rPr lang="en-US" dirty="0" err="1" smtClean="0"/>
              <a:t>Isochrons</a:t>
            </a:r>
            <a:endParaRPr lang="en-US" dirty="0"/>
          </a:p>
        </p:txBody>
      </p:sp>
      <p:pic>
        <p:nvPicPr>
          <p:cNvPr id="4" name="Picture 3" descr="Screenshot 2017-10-19 10.56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" y="1258887"/>
            <a:ext cx="5837135" cy="4757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249" y="6324084"/>
            <a:ext cx="5946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Image:  https://</a:t>
            </a:r>
            <a:r>
              <a:rPr lang="en-US" dirty="0" err="1"/>
              <a:t>geoinfo.nmt.edu</a:t>
            </a:r>
            <a:r>
              <a:rPr lang="en-US" dirty="0"/>
              <a:t>/labs/argon/data/</a:t>
            </a:r>
            <a:r>
              <a:rPr lang="en-US" dirty="0" err="1"/>
              <a:t>home.html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43625" y="1603375"/>
            <a:ext cx="28416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Assess </a:t>
            </a:r>
            <a:r>
              <a:rPr lang="en-US" sz="2800" dirty="0" err="1" smtClean="0"/>
              <a:t>Ar</a:t>
            </a:r>
            <a:r>
              <a:rPr lang="en-US" sz="2800" dirty="0" smtClean="0"/>
              <a:t> isotopic composition at each T step</a:t>
            </a:r>
          </a:p>
          <a:p>
            <a:endParaRPr lang="en-US" sz="2800" dirty="0"/>
          </a:p>
          <a:p>
            <a:r>
              <a:rPr lang="en-US" sz="2800" dirty="0" smtClean="0"/>
              <a:t>Trapped </a:t>
            </a:r>
            <a:r>
              <a:rPr lang="en-US" sz="2800" baseline="30000" dirty="0" smtClean="0"/>
              <a:t>36</a:t>
            </a:r>
            <a:r>
              <a:rPr lang="en-US" sz="2800" dirty="0" smtClean="0"/>
              <a:t>Ar/</a:t>
            </a:r>
            <a:r>
              <a:rPr lang="en-US" sz="2800" baseline="30000" dirty="0" smtClean="0"/>
              <a:t>40</a:t>
            </a:r>
            <a:r>
              <a:rPr lang="en-US" sz="2800" dirty="0" smtClean="0"/>
              <a:t>Ar value at y intercept</a:t>
            </a:r>
          </a:p>
          <a:p>
            <a:endParaRPr lang="en-US" sz="2800" dirty="0"/>
          </a:p>
          <a:p>
            <a:r>
              <a:rPr lang="en-US" sz="2800" baseline="30000" dirty="0" smtClean="0"/>
              <a:t>39</a:t>
            </a:r>
            <a:r>
              <a:rPr lang="en-US" sz="2800" dirty="0" smtClean="0"/>
              <a:t>Ar/</a:t>
            </a:r>
            <a:r>
              <a:rPr lang="en-US" sz="2800" baseline="30000" dirty="0" smtClean="0"/>
              <a:t>40</a:t>
            </a:r>
            <a:r>
              <a:rPr lang="en-US" sz="2800" dirty="0" smtClean="0"/>
              <a:t>Ar on x intercept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86065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7-10-23 11.09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9" y="436031"/>
            <a:ext cx="8839200" cy="603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3905" y="6319335"/>
            <a:ext cx="136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Kuiper,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6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7-10-23 11.39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01600"/>
            <a:ext cx="4889500" cy="675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4672" y="6351601"/>
            <a:ext cx="137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Kuiper,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1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itle 1"/>
          <p:cNvSpPr>
            <a:spLocks noGrp="1"/>
          </p:cNvSpPr>
          <p:nvPr>
            <p:ph type="title" idx="4294967295"/>
          </p:nvPr>
        </p:nvSpPr>
        <p:spPr>
          <a:xfrm>
            <a:off x="613997" y="274638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Osaka" charset="0"/>
                <a:cs typeface="Osaka" charset="0"/>
              </a:rPr>
              <a:t>Dating – single grain fusion</a:t>
            </a:r>
            <a:endParaRPr lang="en-US" dirty="0">
              <a:latin typeface="Arial" charset="0"/>
              <a:ea typeface="Osaka" charset="0"/>
              <a:cs typeface="Osaka" charset="0"/>
            </a:endParaRPr>
          </a:p>
        </p:txBody>
      </p:sp>
      <p:pic>
        <p:nvPicPr>
          <p:cNvPr id="80899" name="Picture 3" descr="Screenshot 2014-09-03 10.26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0" y="1746251"/>
            <a:ext cx="2347546" cy="303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TextBox 5"/>
          <p:cNvSpPr txBox="1">
            <a:spLocks noChangeArrowheads="1"/>
          </p:cNvSpPr>
          <p:nvPr/>
        </p:nvSpPr>
        <p:spPr bwMode="auto">
          <a:xfrm>
            <a:off x="115766" y="6359526"/>
            <a:ext cx="42114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Images: Catherine </a:t>
            </a:r>
            <a:r>
              <a:rPr lang="en-US" sz="1800" dirty="0" err="1">
                <a:latin typeface="Calibri" charset="0"/>
              </a:rPr>
              <a:t>Mottram</a:t>
            </a:r>
            <a:r>
              <a:rPr lang="en-US" sz="1800" dirty="0">
                <a:latin typeface="Calibri" charset="0"/>
              </a:rPr>
              <a:t>; </a:t>
            </a:r>
            <a:r>
              <a:rPr lang="en-US" sz="1800" dirty="0" smtClean="0">
                <a:latin typeface="Calibri" charset="0"/>
              </a:rPr>
              <a:t>Bertram </a:t>
            </a:r>
            <a:r>
              <a:rPr lang="en-US" sz="1800" dirty="0" err="1" smtClean="0">
                <a:latin typeface="Calibri" charset="0"/>
              </a:rPr>
              <a:t>Uunk</a:t>
            </a:r>
            <a:endParaRPr lang="en-US" sz="1800" dirty="0">
              <a:latin typeface="Calibri" charset="0"/>
            </a:endParaRP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529296" y="5029201"/>
            <a:ext cx="190353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/>
              <a:t>Single grain</a:t>
            </a:r>
          </a:p>
        </p:txBody>
      </p:sp>
      <p:pic>
        <p:nvPicPr>
          <p:cNvPr id="2" name="Picture 1" descr="Screenshot 2017-10-21 17.55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28" y="1669275"/>
            <a:ext cx="5512157" cy="31591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973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data: single grain fusions</a:t>
            </a:r>
            <a:endParaRPr lang="en-US" dirty="0"/>
          </a:p>
        </p:txBody>
      </p:sp>
      <p:pic>
        <p:nvPicPr>
          <p:cNvPr id="4" name="Picture 3" descr="Figure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097"/>
            <a:ext cx="9144000" cy="5189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66" y="6368534"/>
            <a:ext cx="29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McDonald et al.,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5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3985" y="1746251"/>
            <a:ext cx="2999642" cy="30384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7699" name="Title 1"/>
          <p:cNvSpPr>
            <a:spLocks noGrp="1"/>
          </p:cNvSpPr>
          <p:nvPr>
            <p:ph type="title" idx="4294967295"/>
          </p:nvPr>
        </p:nvSpPr>
        <p:spPr>
          <a:xfrm>
            <a:off x="613997" y="274638"/>
            <a:ext cx="82296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ea typeface="Osaka" charset="0"/>
                <a:cs typeface="Osaka" charset="0"/>
              </a:rPr>
              <a:t>Dating – laser ablation</a:t>
            </a:r>
            <a:endParaRPr lang="en-US" dirty="0"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80901" name="TextBox 5"/>
          <p:cNvSpPr txBox="1">
            <a:spLocks noChangeArrowheads="1"/>
          </p:cNvSpPr>
          <p:nvPr/>
        </p:nvSpPr>
        <p:spPr bwMode="auto">
          <a:xfrm>
            <a:off x="115766" y="6359526"/>
            <a:ext cx="45352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latin typeface="Calibri" charset="0"/>
              </a:rPr>
              <a:t>Image: Chris McDonald; McDonald et al., 2016</a:t>
            </a:r>
            <a:endParaRPr lang="en-US" sz="1800" dirty="0">
              <a:latin typeface="Calibri" charset="0"/>
            </a:endParaRPr>
          </a:p>
        </p:txBody>
      </p:sp>
      <p:pic>
        <p:nvPicPr>
          <p:cNvPr id="80902" name="Picture 3" descr="Screenshot 2014-01-06 15.34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46" y="2684464"/>
            <a:ext cx="2861896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TextBox 8"/>
          <p:cNvSpPr txBox="1">
            <a:spLocks noChangeArrowheads="1"/>
          </p:cNvSpPr>
          <p:nvPr/>
        </p:nvSpPr>
        <p:spPr bwMode="auto">
          <a:xfrm>
            <a:off x="798077" y="1695450"/>
            <a:ext cx="19333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latin typeface="Calibri" charset="0"/>
              </a:rPr>
              <a:t>Laser probe</a:t>
            </a:r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872811" y="5029201"/>
            <a:ext cx="179363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/>
              <a:t>Single spot</a:t>
            </a:r>
          </a:p>
        </p:txBody>
      </p:sp>
      <p:pic>
        <p:nvPicPr>
          <p:cNvPr id="12" name="Picture 1" descr="Screenshot 2014-09-02 16.51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627" y="1583812"/>
            <a:ext cx="5793627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511752" y="1758725"/>
            <a:ext cx="2435366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15 </a:t>
            </a:r>
            <a:r>
              <a:rPr lang="en-US" sz="1800" dirty="0" err="1"/>
              <a:t>μm</a:t>
            </a:r>
            <a:r>
              <a:rPr lang="en-US" sz="1800" dirty="0"/>
              <a:t> diameter spots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436765" y="4524623"/>
            <a:ext cx="240233" cy="483214"/>
          </a:xfrm>
          <a:prstGeom prst="rect">
            <a:avLst/>
          </a:prstGeom>
          <a:solidFill>
            <a:srgbClr val="7576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9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49" y="274638"/>
            <a:ext cx="88106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Minerals commonly dated with </a:t>
            </a:r>
            <a:r>
              <a:rPr lang="en-US" baseline="30000" dirty="0" smtClean="0"/>
              <a:t>40</a:t>
            </a:r>
            <a:r>
              <a:rPr lang="en-US" dirty="0" smtClean="0"/>
              <a:t>Ar/</a:t>
            </a:r>
            <a:r>
              <a:rPr lang="en-US" baseline="30000" dirty="0" smtClean="0"/>
              <a:t>39</a:t>
            </a:r>
            <a:r>
              <a:rPr lang="en-US" dirty="0" smtClean="0"/>
              <a:t>Ar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80484"/>
              </p:ext>
            </p:extLst>
          </p:nvPr>
        </p:nvGraphicFramePr>
        <p:xfrm>
          <a:off x="587375" y="1512888"/>
          <a:ext cx="7810500" cy="475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0"/>
                <a:gridCol w="2286000"/>
              </a:tblGrid>
              <a:tr h="65473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Formula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Mineral</a:t>
                      </a:r>
                      <a:endParaRPr lang="en-US" sz="2800" dirty="0"/>
                    </a:p>
                  </a:txBody>
                  <a:tcPr/>
                </a:tc>
              </a:tr>
              <a:tr h="6547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/>
                        <a:t>KAl</a:t>
                      </a:r>
                      <a:r>
                        <a:rPr lang="de-DE" sz="2400" baseline="-25000" dirty="0" smtClean="0"/>
                        <a:t>3</a:t>
                      </a:r>
                      <a:r>
                        <a:rPr lang="de-DE" sz="2400" dirty="0" smtClean="0"/>
                        <a:t>Si</a:t>
                      </a:r>
                      <a:r>
                        <a:rPr lang="de-DE" sz="2400" baseline="-25000" dirty="0" smtClean="0"/>
                        <a:t>3</a:t>
                      </a:r>
                      <a:r>
                        <a:rPr lang="de-DE" sz="2400" dirty="0" smtClean="0"/>
                        <a:t>O</a:t>
                      </a:r>
                      <a:r>
                        <a:rPr lang="de-DE" sz="2400" baseline="-25000" dirty="0" smtClean="0"/>
                        <a:t>10</a:t>
                      </a:r>
                      <a:r>
                        <a:rPr lang="de-DE" sz="2400" dirty="0" smtClean="0"/>
                        <a:t>(OH)</a:t>
                      </a:r>
                      <a:r>
                        <a:rPr lang="de-DE" sz="2400" baseline="-25000" dirty="0" smtClean="0"/>
                        <a:t>2</a:t>
                      </a:r>
                      <a:endParaRPr lang="de-DE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547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K(</a:t>
                      </a:r>
                      <a:r>
                        <a:rPr lang="en-US" sz="2400" dirty="0" err="1" smtClean="0"/>
                        <a:t>Mg,Fe</a:t>
                      </a:r>
                      <a:r>
                        <a:rPr lang="en-US" sz="2400" dirty="0" smtClean="0"/>
                        <a:t>)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baseline="0" dirty="0" smtClean="0"/>
                        <a:t>AlSi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baseline="0" dirty="0" smtClean="0"/>
                        <a:t>O</a:t>
                      </a:r>
                      <a:r>
                        <a:rPr lang="en-US" sz="2400" baseline="-25000" dirty="0" smtClean="0"/>
                        <a:t>10</a:t>
                      </a:r>
                      <a:r>
                        <a:rPr lang="en-US" sz="2400" baseline="0" dirty="0" smtClean="0"/>
                        <a:t>(F,OH)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4730"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(</a:t>
                      </a:r>
                      <a:r>
                        <a:rPr lang="es-ES_tradnl" sz="2400" dirty="0" err="1" smtClean="0"/>
                        <a:t>K,Na</a:t>
                      </a:r>
                      <a:r>
                        <a:rPr lang="es-ES_tradnl" sz="2400" dirty="0" smtClean="0"/>
                        <a:t>)</a:t>
                      </a:r>
                      <a:r>
                        <a:rPr lang="es-ES_tradnl" sz="2400" baseline="-25000" dirty="0" smtClean="0"/>
                        <a:t>0-1</a:t>
                      </a:r>
                      <a:r>
                        <a:rPr lang="es-ES_tradnl" sz="2400" dirty="0" smtClean="0"/>
                        <a:t>(</a:t>
                      </a:r>
                      <a:r>
                        <a:rPr lang="es-ES_tradnl" sz="2400" dirty="0" err="1" smtClean="0"/>
                        <a:t>Ca,Na,Fe,Mg</a:t>
                      </a:r>
                      <a:r>
                        <a:rPr lang="es-ES_tradnl" sz="2400" dirty="0" smtClean="0"/>
                        <a:t>)</a:t>
                      </a:r>
                      <a:r>
                        <a:rPr lang="es-ES_tradnl" sz="2400" baseline="-25000" dirty="0" smtClean="0"/>
                        <a:t>2</a:t>
                      </a:r>
                      <a:r>
                        <a:rPr lang="es-ES_tradnl" sz="2400" dirty="0" smtClean="0"/>
                        <a:t>(</a:t>
                      </a:r>
                      <a:r>
                        <a:rPr lang="es-ES_tradnl" sz="2400" dirty="0" err="1" smtClean="0"/>
                        <a:t>Mg,Fe,Al</a:t>
                      </a:r>
                      <a:r>
                        <a:rPr lang="es-ES_tradnl" sz="2400" dirty="0" smtClean="0"/>
                        <a:t>)</a:t>
                      </a:r>
                      <a:r>
                        <a:rPr lang="es-ES_tradnl" sz="2400" baseline="-25000" dirty="0" smtClean="0"/>
                        <a:t>5</a:t>
                      </a:r>
                      <a:r>
                        <a:rPr lang="es-ES_tradnl" sz="2400" dirty="0" smtClean="0"/>
                        <a:t>(</a:t>
                      </a:r>
                      <a:r>
                        <a:rPr lang="es-ES_tradnl" sz="2400" dirty="0" err="1" smtClean="0"/>
                        <a:t>Al,Si</a:t>
                      </a:r>
                      <a:r>
                        <a:rPr lang="es-ES_tradnl" sz="2400" dirty="0" smtClean="0"/>
                        <a:t>)</a:t>
                      </a:r>
                      <a:r>
                        <a:rPr lang="es-ES_tradnl" sz="2400" baseline="-25000" dirty="0" smtClean="0"/>
                        <a:t>8</a:t>
                      </a:r>
                      <a:r>
                        <a:rPr lang="es-ES_tradnl" sz="2400" dirty="0" smtClean="0"/>
                        <a:t>O</a:t>
                      </a:r>
                      <a:r>
                        <a:rPr lang="es-ES_tradnl" sz="2400" baseline="-25000" dirty="0" smtClean="0"/>
                        <a:t>22</a:t>
                      </a:r>
                      <a:r>
                        <a:rPr lang="es-ES_tradnl" sz="2400" dirty="0" smtClean="0"/>
                        <a:t>(OH)</a:t>
                      </a:r>
                      <a:r>
                        <a:rPr lang="es-ES_tradnl" sz="2400" baseline="-25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47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KAlSi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dirty="0" smtClean="0"/>
                        <a:t>O</a:t>
                      </a:r>
                      <a:r>
                        <a:rPr lang="en-US" sz="2400" baseline="-250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47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K,Na</a:t>
                      </a:r>
                      <a:r>
                        <a:rPr lang="en-US" sz="2400" dirty="0" smtClean="0"/>
                        <a:t>)AlSi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baseline="0" dirty="0" smtClean="0"/>
                        <a:t>O</a:t>
                      </a:r>
                      <a:r>
                        <a:rPr lang="en-US" sz="2400" baseline="-25000" dirty="0" smtClean="0"/>
                        <a:t>8</a:t>
                      </a:r>
                      <a:r>
                        <a:rPr lang="en-US" sz="2400" baseline="0" dirty="0" smtClean="0"/>
                        <a:t>- CaAl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Si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O</a:t>
                      </a:r>
                      <a:r>
                        <a:rPr lang="en-US" sz="2400" baseline="-250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473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(K,H</a:t>
                      </a:r>
                      <a:r>
                        <a:rPr lang="pt-BR" sz="2400" baseline="-25000" dirty="0" smtClean="0"/>
                        <a:t>3</a:t>
                      </a:r>
                      <a:r>
                        <a:rPr lang="pt-BR" sz="2400" dirty="0" smtClean="0"/>
                        <a:t>O)(</a:t>
                      </a:r>
                      <a:r>
                        <a:rPr lang="pt-BR" sz="2400" dirty="0" err="1" smtClean="0"/>
                        <a:t>Al,Mg,Fe</a:t>
                      </a:r>
                      <a:r>
                        <a:rPr lang="pt-BR" sz="2400" dirty="0" smtClean="0"/>
                        <a:t>)</a:t>
                      </a:r>
                      <a:r>
                        <a:rPr lang="pt-BR" sz="2400" baseline="-25000" dirty="0" smtClean="0"/>
                        <a:t>2</a:t>
                      </a:r>
                      <a:r>
                        <a:rPr lang="pt-BR" sz="2400" dirty="0" smtClean="0"/>
                        <a:t>(</a:t>
                      </a:r>
                      <a:r>
                        <a:rPr lang="pt-BR" sz="2400" dirty="0" err="1" smtClean="0"/>
                        <a:t>Si,Al</a:t>
                      </a:r>
                      <a:r>
                        <a:rPr lang="pt-BR" sz="2400" dirty="0" smtClean="0"/>
                        <a:t>)</a:t>
                      </a:r>
                      <a:r>
                        <a:rPr lang="pt-BR" sz="2400" baseline="-25000" dirty="0" smtClean="0"/>
                        <a:t>4</a:t>
                      </a:r>
                      <a:r>
                        <a:rPr lang="pt-BR" sz="2400" dirty="0" smtClean="0"/>
                        <a:t>O</a:t>
                      </a:r>
                      <a:r>
                        <a:rPr lang="pt-BR" sz="2400" baseline="-25000" dirty="0" smtClean="0"/>
                        <a:t>10</a:t>
                      </a:r>
                      <a:r>
                        <a:rPr lang="pt-BR" sz="2400" dirty="0" smtClean="0"/>
                        <a:t>[(OH)</a:t>
                      </a:r>
                      <a:r>
                        <a:rPr lang="pt-BR" sz="2400" baseline="-25000" dirty="0" smtClean="0"/>
                        <a:t>2</a:t>
                      </a:r>
                      <a:r>
                        <a:rPr lang="pt-BR" sz="2400" dirty="0" smtClean="0"/>
                        <a:t>,(H</a:t>
                      </a:r>
                      <a:r>
                        <a:rPr lang="pt-BR" sz="2400" baseline="-25000" dirty="0" smtClean="0"/>
                        <a:t>2</a:t>
                      </a:r>
                      <a:r>
                        <a:rPr lang="pt-BR" sz="2400" dirty="0" smtClean="0"/>
                        <a:t>O)]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174" y="5032375"/>
            <a:ext cx="16637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9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102113"/>
              </p:ext>
            </p:extLst>
          </p:nvPr>
        </p:nvGraphicFramePr>
        <p:xfrm>
          <a:off x="587375" y="1512888"/>
          <a:ext cx="7810500" cy="475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0"/>
                <a:gridCol w="2286000"/>
              </a:tblGrid>
              <a:tr h="65473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Formula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Mineral</a:t>
                      </a:r>
                      <a:endParaRPr lang="en-US" sz="2800" dirty="0"/>
                    </a:p>
                  </a:txBody>
                  <a:tcPr/>
                </a:tc>
              </a:tr>
              <a:tr h="6547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 smtClean="0"/>
                        <a:t>KAl</a:t>
                      </a:r>
                      <a:r>
                        <a:rPr lang="de-DE" sz="2400" baseline="-25000" dirty="0" smtClean="0"/>
                        <a:t>3</a:t>
                      </a:r>
                      <a:r>
                        <a:rPr lang="de-DE" sz="2400" dirty="0" smtClean="0"/>
                        <a:t>Si</a:t>
                      </a:r>
                      <a:r>
                        <a:rPr lang="de-DE" sz="2400" baseline="-25000" dirty="0" smtClean="0"/>
                        <a:t>3</a:t>
                      </a:r>
                      <a:r>
                        <a:rPr lang="de-DE" sz="2400" dirty="0" smtClean="0"/>
                        <a:t>O</a:t>
                      </a:r>
                      <a:r>
                        <a:rPr lang="de-DE" sz="2400" baseline="-25000" dirty="0" smtClean="0"/>
                        <a:t>10</a:t>
                      </a:r>
                      <a:r>
                        <a:rPr lang="de-DE" sz="2400" dirty="0" smtClean="0"/>
                        <a:t>(OH)</a:t>
                      </a:r>
                      <a:r>
                        <a:rPr lang="de-DE" sz="2400" baseline="-25000" dirty="0" smtClean="0"/>
                        <a:t>2</a:t>
                      </a:r>
                      <a:endParaRPr lang="de-DE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400" dirty="0" err="1" smtClean="0"/>
                        <a:t>Muscovite</a:t>
                      </a:r>
                      <a:endParaRPr lang="de-DE" sz="2400" dirty="0"/>
                    </a:p>
                  </a:txBody>
                  <a:tcPr anchor="ctr"/>
                </a:tc>
              </a:tr>
              <a:tr h="6547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K(</a:t>
                      </a:r>
                      <a:r>
                        <a:rPr lang="en-US" sz="2400" dirty="0" err="1" smtClean="0"/>
                        <a:t>Mg,Fe</a:t>
                      </a:r>
                      <a:r>
                        <a:rPr lang="en-US" sz="2400" dirty="0" smtClean="0"/>
                        <a:t>)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baseline="0" dirty="0" smtClean="0"/>
                        <a:t>AlSi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baseline="0" dirty="0" smtClean="0"/>
                        <a:t>O</a:t>
                      </a:r>
                      <a:r>
                        <a:rPr lang="en-US" sz="2400" baseline="-25000" dirty="0" smtClean="0"/>
                        <a:t>10</a:t>
                      </a:r>
                      <a:r>
                        <a:rPr lang="en-US" sz="2400" baseline="0" dirty="0" smtClean="0"/>
                        <a:t>(F,OH)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Biotite</a:t>
                      </a:r>
                      <a:endParaRPr lang="en-US" sz="2400" dirty="0"/>
                    </a:p>
                  </a:txBody>
                  <a:tcPr/>
                </a:tc>
              </a:tr>
              <a:tr h="654730">
                <a:tc>
                  <a:txBody>
                    <a:bodyPr/>
                    <a:lstStyle/>
                    <a:p>
                      <a:r>
                        <a:rPr lang="es-ES_tradnl" sz="2400" dirty="0" smtClean="0"/>
                        <a:t>(</a:t>
                      </a:r>
                      <a:r>
                        <a:rPr lang="es-ES_tradnl" sz="2400" dirty="0" err="1" smtClean="0"/>
                        <a:t>K,Na</a:t>
                      </a:r>
                      <a:r>
                        <a:rPr lang="es-ES_tradnl" sz="2400" dirty="0" smtClean="0"/>
                        <a:t>)</a:t>
                      </a:r>
                      <a:r>
                        <a:rPr lang="es-ES_tradnl" sz="2400" baseline="-25000" dirty="0" smtClean="0"/>
                        <a:t>0-1</a:t>
                      </a:r>
                      <a:r>
                        <a:rPr lang="es-ES_tradnl" sz="2400" dirty="0" smtClean="0"/>
                        <a:t>(</a:t>
                      </a:r>
                      <a:r>
                        <a:rPr lang="es-ES_tradnl" sz="2400" dirty="0" err="1" smtClean="0"/>
                        <a:t>Ca,Na,Fe,Mg</a:t>
                      </a:r>
                      <a:r>
                        <a:rPr lang="es-ES_tradnl" sz="2400" dirty="0" smtClean="0"/>
                        <a:t>)</a:t>
                      </a:r>
                      <a:r>
                        <a:rPr lang="es-ES_tradnl" sz="2400" baseline="-25000" dirty="0" smtClean="0"/>
                        <a:t>2</a:t>
                      </a:r>
                      <a:r>
                        <a:rPr lang="es-ES_tradnl" sz="2400" dirty="0" smtClean="0"/>
                        <a:t>(</a:t>
                      </a:r>
                      <a:r>
                        <a:rPr lang="es-ES_tradnl" sz="2400" dirty="0" err="1" smtClean="0"/>
                        <a:t>Mg,Fe,Al</a:t>
                      </a:r>
                      <a:r>
                        <a:rPr lang="es-ES_tradnl" sz="2400" dirty="0" smtClean="0"/>
                        <a:t>)</a:t>
                      </a:r>
                      <a:r>
                        <a:rPr lang="es-ES_tradnl" sz="2400" baseline="-25000" dirty="0" smtClean="0"/>
                        <a:t>5</a:t>
                      </a:r>
                      <a:r>
                        <a:rPr lang="es-ES_tradnl" sz="2400" dirty="0" smtClean="0"/>
                        <a:t>(</a:t>
                      </a:r>
                      <a:r>
                        <a:rPr lang="es-ES_tradnl" sz="2400" dirty="0" err="1" smtClean="0"/>
                        <a:t>Al,Si</a:t>
                      </a:r>
                      <a:r>
                        <a:rPr lang="es-ES_tradnl" sz="2400" dirty="0" smtClean="0"/>
                        <a:t>)</a:t>
                      </a:r>
                      <a:r>
                        <a:rPr lang="es-ES_tradnl" sz="2400" baseline="-25000" dirty="0" smtClean="0"/>
                        <a:t>8</a:t>
                      </a:r>
                      <a:r>
                        <a:rPr lang="es-ES_tradnl" sz="2400" dirty="0" smtClean="0"/>
                        <a:t>O</a:t>
                      </a:r>
                      <a:r>
                        <a:rPr lang="es-ES_tradnl" sz="2400" baseline="-25000" dirty="0" smtClean="0"/>
                        <a:t>22</a:t>
                      </a:r>
                      <a:r>
                        <a:rPr lang="es-ES_tradnl" sz="2400" dirty="0" smtClean="0"/>
                        <a:t>(OH)</a:t>
                      </a:r>
                      <a:r>
                        <a:rPr lang="es-ES_tradnl" sz="2400" baseline="-25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Hornblende</a:t>
                      </a:r>
                      <a:endParaRPr lang="en-US" sz="2400" dirty="0"/>
                    </a:p>
                  </a:txBody>
                  <a:tcPr/>
                </a:tc>
              </a:tr>
              <a:tr h="6547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KAlSi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dirty="0" smtClean="0"/>
                        <a:t>O</a:t>
                      </a:r>
                      <a:r>
                        <a:rPr lang="en-US" sz="2400" baseline="-250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K-feldspar</a:t>
                      </a:r>
                      <a:endParaRPr lang="en-US" sz="2400" dirty="0"/>
                    </a:p>
                  </a:txBody>
                  <a:tcPr/>
                </a:tc>
              </a:tr>
              <a:tr h="6547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K,Na</a:t>
                      </a:r>
                      <a:r>
                        <a:rPr lang="en-US" sz="2400" dirty="0" smtClean="0"/>
                        <a:t>)AlSi</a:t>
                      </a:r>
                      <a:r>
                        <a:rPr lang="en-US" sz="2400" baseline="-25000" dirty="0" smtClean="0"/>
                        <a:t>3</a:t>
                      </a:r>
                      <a:r>
                        <a:rPr lang="en-US" sz="2400" baseline="0" dirty="0" smtClean="0"/>
                        <a:t>O</a:t>
                      </a:r>
                      <a:r>
                        <a:rPr lang="en-US" sz="2400" baseline="-25000" dirty="0" smtClean="0"/>
                        <a:t>8</a:t>
                      </a:r>
                      <a:r>
                        <a:rPr lang="en-US" sz="2400" baseline="0" dirty="0" smtClean="0"/>
                        <a:t>- CaAl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Si</a:t>
                      </a:r>
                      <a:r>
                        <a:rPr lang="en-US" sz="2400" baseline="-25000" dirty="0" smtClean="0"/>
                        <a:t>2</a:t>
                      </a:r>
                      <a:r>
                        <a:rPr lang="en-US" sz="2400" baseline="0" dirty="0" smtClean="0"/>
                        <a:t>O</a:t>
                      </a:r>
                      <a:r>
                        <a:rPr lang="en-US" sz="2400" baseline="-250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Plagioclase</a:t>
                      </a:r>
                      <a:endParaRPr lang="en-US" sz="2400" dirty="0"/>
                    </a:p>
                  </a:txBody>
                  <a:tcPr/>
                </a:tc>
              </a:tr>
              <a:tr h="654730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(K,H</a:t>
                      </a:r>
                      <a:r>
                        <a:rPr lang="pt-BR" sz="2400" baseline="-25000" dirty="0" smtClean="0"/>
                        <a:t>3</a:t>
                      </a:r>
                      <a:r>
                        <a:rPr lang="pt-BR" sz="2400" dirty="0" smtClean="0"/>
                        <a:t>O)(</a:t>
                      </a:r>
                      <a:r>
                        <a:rPr lang="pt-BR" sz="2400" dirty="0" err="1" smtClean="0"/>
                        <a:t>Al,Mg,Fe</a:t>
                      </a:r>
                      <a:r>
                        <a:rPr lang="pt-BR" sz="2400" dirty="0" smtClean="0"/>
                        <a:t>)</a:t>
                      </a:r>
                      <a:r>
                        <a:rPr lang="pt-BR" sz="2400" baseline="-25000" dirty="0" smtClean="0"/>
                        <a:t>2</a:t>
                      </a:r>
                      <a:r>
                        <a:rPr lang="pt-BR" sz="2400" dirty="0" smtClean="0"/>
                        <a:t>(</a:t>
                      </a:r>
                      <a:r>
                        <a:rPr lang="pt-BR" sz="2400" dirty="0" err="1" smtClean="0"/>
                        <a:t>Si,Al</a:t>
                      </a:r>
                      <a:r>
                        <a:rPr lang="pt-BR" sz="2400" dirty="0" smtClean="0"/>
                        <a:t>)</a:t>
                      </a:r>
                      <a:r>
                        <a:rPr lang="pt-BR" sz="2400" baseline="-25000" dirty="0" smtClean="0"/>
                        <a:t>4</a:t>
                      </a:r>
                      <a:r>
                        <a:rPr lang="pt-BR" sz="2400" dirty="0" smtClean="0"/>
                        <a:t>O</a:t>
                      </a:r>
                      <a:r>
                        <a:rPr lang="pt-BR" sz="2400" baseline="-25000" dirty="0" smtClean="0"/>
                        <a:t>10</a:t>
                      </a:r>
                      <a:r>
                        <a:rPr lang="pt-BR" sz="2400" dirty="0" smtClean="0"/>
                        <a:t>[(OH)</a:t>
                      </a:r>
                      <a:r>
                        <a:rPr lang="pt-BR" sz="2400" baseline="-25000" dirty="0" smtClean="0"/>
                        <a:t>2</a:t>
                      </a:r>
                      <a:r>
                        <a:rPr lang="pt-BR" sz="2400" dirty="0" smtClean="0"/>
                        <a:t>,(H</a:t>
                      </a:r>
                      <a:r>
                        <a:rPr lang="pt-BR" sz="2400" baseline="-25000" dirty="0" smtClean="0"/>
                        <a:t>2</a:t>
                      </a:r>
                      <a:r>
                        <a:rPr lang="pt-BR" sz="2400" dirty="0" smtClean="0"/>
                        <a:t>O)]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Illite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2249" y="274638"/>
            <a:ext cx="88106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Minerals commonly dated with </a:t>
            </a:r>
            <a:r>
              <a:rPr lang="en-US" baseline="30000" dirty="0" smtClean="0"/>
              <a:t>40</a:t>
            </a:r>
            <a:r>
              <a:rPr lang="en-US" dirty="0" smtClean="0"/>
              <a:t>Ar/</a:t>
            </a:r>
            <a:r>
              <a:rPr lang="en-US" baseline="30000" dirty="0" smtClean="0"/>
              <a:t>39</a:t>
            </a:r>
            <a:r>
              <a:rPr lang="en-US" dirty="0" smtClean="0"/>
              <a:t>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8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59050"/>
          </a:xfrm>
        </p:spPr>
        <p:txBody>
          <a:bodyPr/>
          <a:lstStyle/>
          <a:p>
            <a:r>
              <a:rPr lang="en-US" dirty="0" smtClean="0"/>
              <a:t>Basalt</a:t>
            </a:r>
          </a:p>
          <a:p>
            <a:r>
              <a:rPr lang="en-US" dirty="0" smtClean="0"/>
              <a:t>Tuff</a:t>
            </a:r>
          </a:p>
          <a:p>
            <a:r>
              <a:rPr lang="en-US" dirty="0" smtClean="0"/>
              <a:t>Rhyolite</a:t>
            </a:r>
          </a:p>
          <a:p>
            <a:r>
              <a:rPr lang="en-US" dirty="0" smtClean="0"/>
              <a:t>Meteorites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2249" y="306388"/>
            <a:ext cx="8810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Minerals commonly dated with </a:t>
            </a:r>
            <a:r>
              <a:rPr lang="en-US" baseline="30000" dirty="0" smtClean="0"/>
              <a:t>40</a:t>
            </a:r>
            <a:r>
              <a:rPr lang="en-US" dirty="0" smtClean="0"/>
              <a:t>Ar/</a:t>
            </a:r>
            <a:r>
              <a:rPr lang="en-US" baseline="30000" dirty="0" smtClean="0"/>
              <a:t>39</a:t>
            </a:r>
            <a:r>
              <a:rPr lang="en-US" dirty="0" smtClean="0"/>
              <a:t>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0375" y="4746625"/>
            <a:ext cx="8226425" cy="1077218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Can date whole rocks as young as 1000 </a:t>
            </a:r>
            <a:r>
              <a:rPr lang="en-US" sz="3200" dirty="0" err="1" smtClean="0"/>
              <a:t>yrs</a:t>
            </a:r>
            <a:r>
              <a:rPr lang="en-US" sz="3200" dirty="0" smtClean="0"/>
              <a:t> (but difficult!)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6565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“Types” of Argon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0" y="1600200"/>
            <a:ext cx="8559800" cy="45259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Atmospheric</a:t>
            </a:r>
            <a:r>
              <a:rPr lang="en-US" dirty="0" smtClean="0"/>
              <a:t> argon (</a:t>
            </a:r>
            <a:r>
              <a:rPr lang="en-US" dirty="0" err="1" smtClean="0"/>
              <a:t>Ar</a:t>
            </a:r>
            <a:r>
              <a:rPr lang="en-US" baseline="-25000" dirty="0" err="1" smtClean="0"/>
              <a:t>atm</a:t>
            </a:r>
            <a:r>
              <a:rPr lang="en-US" baseline="-25000" dirty="0" smtClean="0"/>
              <a:t>)</a:t>
            </a:r>
            <a:r>
              <a:rPr lang="en-US" dirty="0" smtClean="0"/>
              <a:t>: </a:t>
            </a:r>
            <a:r>
              <a:rPr lang="en-US" baseline="30000" dirty="0" smtClean="0"/>
              <a:t>40</a:t>
            </a:r>
            <a:r>
              <a:rPr lang="en-US" dirty="0" smtClean="0"/>
              <a:t>Ar/</a:t>
            </a:r>
            <a:r>
              <a:rPr lang="en-US" baseline="30000" dirty="0" smtClean="0"/>
              <a:t>36</a:t>
            </a:r>
            <a:r>
              <a:rPr lang="en-US" dirty="0" smtClean="0"/>
              <a:t>Ar = 298.56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Radiogenic</a:t>
            </a:r>
            <a:r>
              <a:rPr lang="en-US" dirty="0" smtClean="0"/>
              <a:t> </a:t>
            </a:r>
            <a:r>
              <a:rPr lang="en-US" baseline="30000" dirty="0" smtClean="0"/>
              <a:t>40</a:t>
            </a:r>
            <a:r>
              <a:rPr lang="en-US" dirty="0" smtClean="0"/>
              <a:t>Ar (</a:t>
            </a:r>
            <a:r>
              <a:rPr lang="en-US" baseline="30000" dirty="0" smtClean="0"/>
              <a:t>40</a:t>
            </a:r>
            <a:r>
              <a:rPr lang="en-US" dirty="0" smtClean="0"/>
              <a:t>Ar*): from natural </a:t>
            </a:r>
            <a:r>
              <a:rPr lang="en-US" baseline="30000" dirty="0" smtClean="0"/>
              <a:t>40</a:t>
            </a:r>
            <a:r>
              <a:rPr lang="en-US" dirty="0" smtClean="0"/>
              <a:t>K decay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Inherited/excess </a:t>
            </a:r>
            <a:r>
              <a:rPr lang="en-US" dirty="0" err="1" smtClean="0"/>
              <a:t>Ar</a:t>
            </a:r>
            <a:r>
              <a:rPr lang="en-US" dirty="0" smtClean="0"/>
              <a:t> (mixture of </a:t>
            </a:r>
            <a:r>
              <a:rPr lang="en-US" dirty="0" err="1" smtClean="0"/>
              <a:t>Ar</a:t>
            </a:r>
            <a:r>
              <a:rPr lang="en-US" baseline="-25000" dirty="0" err="1" smtClean="0"/>
              <a:t>atm</a:t>
            </a:r>
            <a:r>
              <a:rPr lang="en-US" baseline="-25000" dirty="0" smtClean="0"/>
              <a:t> </a:t>
            </a:r>
            <a:r>
              <a:rPr lang="en-US" dirty="0" smtClean="0"/>
              <a:t>and </a:t>
            </a:r>
            <a:r>
              <a:rPr lang="en-US" baseline="30000" dirty="0"/>
              <a:t>40</a:t>
            </a:r>
            <a:r>
              <a:rPr lang="en-US" dirty="0"/>
              <a:t>Ar</a:t>
            </a:r>
            <a:r>
              <a:rPr lang="en-US" dirty="0" smtClean="0"/>
              <a:t>*)</a:t>
            </a:r>
          </a:p>
          <a:p>
            <a:r>
              <a:rPr lang="en-US" dirty="0" smtClean="0">
                <a:solidFill>
                  <a:srgbClr val="4F81BD"/>
                </a:solidFill>
              </a:rPr>
              <a:t>Irradiation-induced </a:t>
            </a:r>
            <a:r>
              <a:rPr lang="en-US" dirty="0" smtClean="0"/>
              <a:t>argon (from neutron bombardment of K, Ca, </a:t>
            </a:r>
            <a:r>
              <a:rPr lang="en-US" dirty="0" err="1" smtClean="0"/>
              <a:t>Cl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20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Isotopes of natural Potassium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spcBef>
                <a:spcPts val="0"/>
              </a:spcBef>
              <a:buFont typeface="Arial"/>
              <a:buChar char="•"/>
            </a:pPr>
            <a:r>
              <a:rPr lang="en-US" sz="3200" baseline="30000" dirty="0" smtClean="0"/>
              <a:t>39</a:t>
            </a:r>
            <a:r>
              <a:rPr lang="en-US" sz="3200" dirty="0" smtClean="0"/>
              <a:t>K </a:t>
            </a:r>
            <a:r>
              <a:rPr lang="en-US" sz="3200" dirty="0"/>
              <a:t>(stable; 93.2581%)</a:t>
            </a:r>
          </a:p>
          <a:p>
            <a:pPr marL="457200" lvl="1" indent="-457200">
              <a:spcBef>
                <a:spcPts val="0"/>
              </a:spcBef>
              <a:buFont typeface="Arial"/>
              <a:buChar char="•"/>
            </a:pPr>
            <a:r>
              <a:rPr lang="en-US" sz="3200" baseline="30000" dirty="0">
                <a:solidFill>
                  <a:schemeClr val="accent1"/>
                </a:solidFill>
              </a:rPr>
              <a:t>40</a:t>
            </a:r>
            <a:r>
              <a:rPr lang="en-US" sz="3200" dirty="0">
                <a:solidFill>
                  <a:schemeClr val="accent1"/>
                </a:solidFill>
              </a:rPr>
              <a:t>K</a:t>
            </a:r>
            <a:r>
              <a:rPr lang="en-US" sz="3200" baseline="300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(radioactive; 0.0117%)</a:t>
            </a:r>
          </a:p>
          <a:p>
            <a:pPr marL="457200" lvl="1" indent="-457200">
              <a:spcBef>
                <a:spcPts val="0"/>
              </a:spcBef>
              <a:buFont typeface="Arial"/>
              <a:buChar char="•"/>
            </a:pPr>
            <a:r>
              <a:rPr lang="en-US" sz="3200" baseline="30000" dirty="0"/>
              <a:t>41</a:t>
            </a:r>
            <a:r>
              <a:rPr lang="en-US" sz="3200" dirty="0"/>
              <a:t>K (stable; 6.7302%)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3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the </a:t>
            </a:r>
            <a:r>
              <a:rPr lang="en-US" baseline="30000" dirty="0" smtClean="0"/>
              <a:t>40</a:t>
            </a:r>
            <a:r>
              <a:rPr lang="en-US" dirty="0" smtClean="0"/>
              <a:t>Ar/</a:t>
            </a:r>
            <a:r>
              <a:rPr lang="en-US" baseline="30000" dirty="0" smtClean="0"/>
              <a:t>39</a:t>
            </a:r>
            <a:r>
              <a:rPr lang="en-US" dirty="0" smtClean="0"/>
              <a:t>Ar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 smtClean="0"/>
              <a:t>40</a:t>
            </a:r>
            <a:r>
              <a:rPr lang="en-US" dirty="0" smtClean="0"/>
              <a:t>Ar needs correcting for instrument background (blank)</a:t>
            </a:r>
          </a:p>
          <a:p>
            <a:r>
              <a:rPr lang="en-US" dirty="0" smtClean="0"/>
              <a:t>And for atmospheric </a:t>
            </a:r>
            <a:r>
              <a:rPr lang="en-US" baseline="30000" dirty="0" smtClean="0"/>
              <a:t>40Ar</a:t>
            </a:r>
            <a:r>
              <a:rPr lang="en-US" dirty="0" smtClean="0"/>
              <a:t>:</a:t>
            </a:r>
          </a:p>
          <a:p>
            <a:pPr lvl="1">
              <a:buFont typeface="Arial"/>
              <a:buChar char="•"/>
            </a:pPr>
            <a:r>
              <a:rPr lang="en-US" baseline="30000" dirty="0" smtClean="0"/>
              <a:t>40</a:t>
            </a:r>
            <a:r>
              <a:rPr lang="en-US" dirty="0" smtClean="0"/>
              <a:t>Ar* = </a:t>
            </a:r>
            <a:r>
              <a:rPr lang="en-US" baseline="30000" dirty="0" smtClean="0"/>
              <a:t>40</a:t>
            </a:r>
            <a:r>
              <a:rPr lang="en-US" dirty="0" smtClean="0"/>
              <a:t>Ar</a:t>
            </a:r>
            <a:r>
              <a:rPr lang="en-US" baseline="-25000" dirty="0" smtClean="0"/>
              <a:t>meas</a:t>
            </a:r>
            <a:r>
              <a:rPr lang="en-US" dirty="0" smtClean="0"/>
              <a:t> – (298.56 x </a:t>
            </a:r>
            <a:r>
              <a:rPr lang="en-US" baseline="30000" dirty="0" smtClean="0"/>
              <a:t>36</a:t>
            </a:r>
            <a:r>
              <a:rPr lang="en-US" dirty="0" smtClean="0"/>
              <a:t>Ar)</a:t>
            </a:r>
          </a:p>
          <a:p>
            <a:endParaRPr lang="en-US" baseline="30000" dirty="0"/>
          </a:p>
          <a:p>
            <a:r>
              <a:rPr lang="en-US" baseline="30000" dirty="0" smtClean="0"/>
              <a:t>39</a:t>
            </a:r>
            <a:r>
              <a:rPr lang="en-US" dirty="0" smtClean="0"/>
              <a:t>Ar needs correcting for </a:t>
            </a:r>
            <a:r>
              <a:rPr lang="en-US" baseline="30000" dirty="0" smtClean="0"/>
              <a:t>39</a:t>
            </a:r>
            <a:r>
              <a:rPr lang="en-US" dirty="0" smtClean="0"/>
              <a:t>Ar produced in the reactor from Ca (minor correction, ignored here)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218707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1624" y="1338983"/>
            <a:ext cx="3101976" cy="1543914"/>
          </a:xfrm>
          <a:prstGeom prst="rect">
            <a:avLst/>
          </a:prstGeom>
          <a:solidFill>
            <a:srgbClr val="DCE6F2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274638"/>
            <a:ext cx="712787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to calculate some J values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3875" y="1338983"/>
            <a:ext cx="2444252" cy="1525330"/>
            <a:chOff x="1428750" y="2320349"/>
            <a:chExt cx="2444252" cy="1525330"/>
          </a:xfrm>
        </p:grpSpPr>
        <p:sp>
          <p:nvSpPr>
            <p:cNvPr id="5" name="TextBox 4"/>
            <p:cNvSpPr txBox="1"/>
            <p:nvPr/>
          </p:nvSpPr>
          <p:spPr>
            <a:xfrm>
              <a:off x="1428750" y="2492375"/>
              <a:ext cx="130296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J = </a:t>
              </a:r>
              <a:r>
                <a:rPr lang="en-US" sz="3200" dirty="0" err="1" smtClean="0"/>
                <a:t>exp</a:t>
              </a:r>
              <a:r>
                <a:rPr lang="en-US" sz="3200" dirty="0" smtClean="0"/>
                <a:t> 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69083" y="2320349"/>
              <a:ext cx="76094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(</a:t>
              </a:r>
              <a:r>
                <a:rPr lang="en-US" sz="3200" dirty="0" err="1" smtClean="0"/>
                <a:t>λt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4711" y="2492375"/>
              <a:ext cx="5182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-1</a:t>
              </a:r>
              <a:endParaRPr lang="en-US" sz="32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032000" y="3270250"/>
              <a:ext cx="184100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762944" y="3260903"/>
              <a:ext cx="40748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R</a:t>
              </a:r>
              <a:endParaRPr lang="en-US" sz="3200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2478"/>
              </p:ext>
            </p:extLst>
          </p:nvPr>
        </p:nvGraphicFramePr>
        <p:xfrm>
          <a:off x="301624" y="3057522"/>
          <a:ext cx="8385175" cy="2987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1"/>
                <a:gridCol w="1920875"/>
                <a:gridCol w="1920875"/>
                <a:gridCol w="1492250"/>
                <a:gridCol w="12096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Standard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 (Ma)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J?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GA 1550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99.738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Renne</a:t>
                      </a:r>
                      <a:r>
                        <a:rPr lang="en-US" sz="2400" dirty="0" smtClean="0"/>
                        <a:t> et al </a:t>
                      </a:r>
                      <a:r>
                        <a:rPr lang="en-US" sz="2400" dirty="0" smtClean="0"/>
                        <a:t>2011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0.9361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GA 1550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99.738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Renne</a:t>
                      </a:r>
                      <a:r>
                        <a:rPr lang="en-US" sz="2400" baseline="0" dirty="0" smtClean="0"/>
                        <a:t> et al 2011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0.6752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FCT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29.305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Renne</a:t>
                      </a:r>
                      <a:r>
                        <a:rPr lang="en-US" sz="2400" dirty="0" smtClean="0"/>
                        <a:t> et al 2010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1.112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25" y="142875"/>
            <a:ext cx="1663700" cy="1663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41208" y="2285709"/>
            <a:ext cx="1903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 = </a:t>
            </a:r>
            <a:r>
              <a:rPr lang="en-US" sz="2400" baseline="30000" dirty="0" smtClean="0"/>
              <a:t>40</a:t>
            </a:r>
            <a:r>
              <a:rPr lang="en-US" sz="2400" dirty="0" smtClean="0"/>
              <a:t>Ar*/</a:t>
            </a:r>
            <a:r>
              <a:rPr lang="en-US" sz="2400" baseline="30000" dirty="0" smtClean="0"/>
              <a:t>39</a:t>
            </a:r>
            <a:r>
              <a:rPr lang="en-US" sz="2400" dirty="0" smtClean="0"/>
              <a:t>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9385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1624" y="1338983"/>
            <a:ext cx="3101976" cy="1543914"/>
          </a:xfrm>
          <a:prstGeom prst="rect">
            <a:avLst/>
          </a:prstGeom>
          <a:solidFill>
            <a:srgbClr val="DCE6F2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274638"/>
            <a:ext cx="712787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to calculate some J values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23875" y="1338983"/>
            <a:ext cx="2444252" cy="1525330"/>
            <a:chOff x="1428750" y="2320349"/>
            <a:chExt cx="2444252" cy="1525330"/>
          </a:xfrm>
        </p:grpSpPr>
        <p:sp>
          <p:nvSpPr>
            <p:cNvPr id="5" name="TextBox 4"/>
            <p:cNvSpPr txBox="1"/>
            <p:nvPr/>
          </p:nvSpPr>
          <p:spPr>
            <a:xfrm>
              <a:off x="1428750" y="2492375"/>
              <a:ext cx="130296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J = </a:t>
              </a:r>
              <a:r>
                <a:rPr lang="en-US" sz="3200" dirty="0" err="1" smtClean="0"/>
                <a:t>exp</a:t>
              </a:r>
              <a:r>
                <a:rPr lang="en-US" sz="3200" dirty="0" smtClean="0"/>
                <a:t> 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69083" y="2320349"/>
              <a:ext cx="76094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(</a:t>
              </a:r>
              <a:r>
                <a:rPr lang="en-US" sz="3200" dirty="0" err="1" smtClean="0"/>
                <a:t>λt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4711" y="2492375"/>
              <a:ext cx="5182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-1</a:t>
              </a:r>
              <a:endParaRPr lang="en-US" sz="32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032000" y="3270250"/>
              <a:ext cx="184100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762944" y="3260903"/>
              <a:ext cx="40748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R</a:t>
              </a:r>
              <a:endParaRPr lang="en-US" sz="3200" dirty="0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052256"/>
              </p:ext>
            </p:extLst>
          </p:nvPr>
        </p:nvGraphicFramePr>
        <p:xfrm>
          <a:off x="301624" y="3057522"/>
          <a:ext cx="8385175" cy="2987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1"/>
                <a:gridCol w="1920875"/>
                <a:gridCol w="1920875"/>
                <a:gridCol w="1492250"/>
                <a:gridCol w="12096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Standard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 (Ma)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Ref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J?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GA 1550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97.938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Renne</a:t>
                      </a:r>
                      <a:r>
                        <a:rPr lang="en-US" sz="2400" dirty="0" smtClean="0"/>
                        <a:t> et al 2011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0.9361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0.06072</a:t>
                      </a:r>
                      <a:endParaRPr lang="is-I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GA 1550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97.938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Renne</a:t>
                      </a:r>
                      <a:r>
                        <a:rPr lang="en-US" sz="2400" baseline="0" dirty="0" smtClean="0"/>
                        <a:t> et al 2011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0.6752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0.08418</a:t>
                      </a:r>
                      <a:endParaRPr lang="is-IS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FCT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29.305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Renne</a:t>
                      </a:r>
                      <a:r>
                        <a:rPr lang="en-US" sz="2400" dirty="0" smtClean="0"/>
                        <a:t> et al 2010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1.112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0.01472</a:t>
                      </a:r>
                      <a:endParaRPr lang="hr-HR" sz="2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25" y="142875"/>
            <a:ext cx="1663700" cy="1663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41208" y="2285709"/>
            <a:ext cx="1903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 = </a:t>
            </a:r>
            <a:r>
              <a:rPr lang="en-US" sz="2400" baseline="30000" dirty="0" smtClean="0"/>
              <a:t>40</a:t>
            </a:r>
            <a:r>
              <a:rPr lang="en-US" sz="2400" dirty="0" smtClean="0"/>
              <a:t>Ar*/</a:t>
            </a:r>
            <a:r>
              <a:rPr lang="en-US" sz="2400" baseline="30000" dirty="0" smtClean="0"/>
              <a:t>39</a:t>
            </a:r>
            <a:r>
              <a:rPr lang="en-US" sz="2400" dirty="0" smtClean="0"/>
              <a:t>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47324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46800" cy="1143000"/>
          </a:xfrm>
        </p:spPr>
        <p:txBody>
          <a:bodyPr/>
          <a:lstStyle/>
          <a:p>
            <a:r>
              <a:rPr lang="en-US" dirty="0" smtClean="0"/>
              <a:t>Let’s calculate some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4195"/>
            <a:ext cx="8229600" cy="4525963"/>
          </a:xfrm>
        </p:spPr>
        <p:txBody>
          <a:bodyPr/>
          <a:lstStyle/>
          <a:p>
            <a:r>
              <a:rPr lang="en-US" dirty="0" smtClean="0"/>
              <a:t>Correct </a:t>
            </a:r>
            <a:r>
              <a:rPr lang="en-US" baseline="30000" dirty="0" smtClean="0"/>
              <a:t>40</a:t>
            </a:r>
            <a:r>
              <a:rPr lang="en-US" dirty="0" smtClean="0"/>
              <a:t>Ar, </a:t>
            </a:r>
            <a:r>
              <a:rPr lang="en-US" baseline="30000" dirty="0" smtClean="0"/>
              <a:t>39</a:t>
            </a:r>
            <a:r>
              <a:rPr lang="en-US" dirty="0" smtClean="0"/>
              <a:t>Ar and </a:t>
            </a:r>
            <a:r>
              <a:rPr lang="en-US" baseline="30000" dirty="0" smtClean="0"/>
              <a:t>36</a:t>
            </a:r>
            <a:r>
              <a:rPr lang="en-US" dirty="0" smtClean="0"/>
              <a:t>Ar for background</a:t>
            </a:r>
          </a:p>
          <a:p>
            <a:r>
              <a:rPr lang="en-US" dirty="0" smtClean="0"/>
              <a:t>Correct </a:t>
            </a:r>
            <a:r>
              <a:rPr lang="en-US" baseline="30000" dirty="0" smtClean="0"/>
              <a:t>40</a:t>
            </a:r>
            <a:r>
              <a:rPr lang="en-US" dirty="0" smtClean="0"/>
              <a:t>Ar for atmosphere (278.56)</a:t>
            </a:r>
          </a:p>
          <a:p>
            <a:r>
              <a:rPr lang="en-US" dirty="0" smtClean="0"/>
              <a:t>Calculate </a:t>
            </a:r>
            <a:r>
              <a:rPr lang="en-US" baseline="30000" dirty="0" smtClean="0"/>
              <a:t>40</a:t>
            </a:r>
            <a:r>
              <a:rPr lang="en-US" dirty="0" smtClean="0"/>
              <a:t>Ar*/</a:t>
            </a:r>
            <a:r>
              <a:rPr lang="en-US" baseline="30000" dirty="0" smtClean="0"/>
              <a:t>39</a:t>
            </a:r>
            <a:r>
              <a:rPr lang="en-US" dirty="0" smtClean="0"/>
              <a:t>Ar</a:t>
            </a:r>
          </a:p>
          <a:p>
            <a:r>
              <a:rPr lang="en-US" dirty="0" smtClean="0"/>
              <a:t>Calculate 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25" y="142875"/>
            <a:ext cx="1663700" cy="166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7182" y="4472177"/>
            <a:ext cx="4856418" cy="58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 (Ma) = 1804.077 </a:t>
            </a:r>
            <a:r>
              <a:rPr lang="en-US" sz="3200" dirty="0" err="1" smtClean="0"/>
              <a:t>ln</a:t>
            </a:r>
            <a:r>
              <a:rPr lang="en-US" sz="3200" dirty="0" smtClean="0"/>
              <a:t> (1 + JR)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779527" y="5222445"/>
            <a:ext cx="2691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Where J = J value</a:t>
            </a:r>
          </a:p>
          <a:p>
            <a:r>
              <a:rPr lang="en-US" sz="2800" dirty="0" smtClean="0"/>
              <a:t>R = </a:t>
            </a:r>
            <a:r>
              <a:rPr lang="en-US" sz="2800" baseline="30000" dirty="0" smtClean="0"/>
              <a:t>40</a:t>
            </a:r>
            <a:r>
              <a:rPr lang="en-US" sz="2800" dirty="0" smtClean="0"/>
              <a:t>Ar*/</a:t>
            </a:r>
            <a:r>
              <a:rPr lang="en-US" sz="2800" baseline="30000" dirty="0" smtClean="0"/>
              <a:t>39</a:t>
            </a:r>
            <a:r>
              <a:rPr lang="en-US" sz="2800" dirty="0" smtClean="0"/>
              <a:t>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672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781027"/>
              </p:ext>
            </p:extLst>
          </p:nvPr>
        </p:nvGraphicFramePr>
        <p:xfrm>
          <a:off x="457200" y="279403"/>
          <a:ext cx="8229600" cy="5712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r>
                        <a:rPr lang="uk-UA" sz="2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r>
                        <a:rPr lang="cs-CZ" sz="2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2.80241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0.10112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0.000069</a:t>
                      </a:r>
                      <a:endParaRPr lang="is-I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1.64699</a:t>
                      </a:r>
                      <a:endParaRPr lang="nb-N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0.05999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0.000029</a:t>
                      </a:r>
                      <a:endParaRPr lang="nb-N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4.63017</a:t>
                      </a:r>
                      <a:endParaRPr lang="nb-N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0.17070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0.000009</a:t>
                      </a:r>
                      <a:endParaRPr lang="nb-N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1.16425</a:t>
                      </a:r>
                      <a:endParaRPr lang="is-I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0.04235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0.000049</a:t>
                      </a:r>
                      <a:endParaRPr lang="is-I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2.54924</a:t>
                      </a:r>
                      <a:endParaRPr lang="hr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0.09347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0.000019</a:t>
                      </a:r>
                      <a:endParaRPr lang="nb-N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1.29521</a:t>
                      </a:r>
                      <a:endParaRPr lang="nb-N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0.04536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0.000039</a:t>
                      </a:r>
                      <a:endParaRPr lang="is-I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2.31139</a:t>
                      </a:r>
                      <a:endParaRPr lang="hr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0.08456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0.000049</a:t>
                      </a:r>
                      <a:endParaRPr lang="is-I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5.03872</a:t>
                      </a:r>
                      <a:endParaRPr lang="fi-FI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0.18459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0.000059</a:t>
                      </a:r>
                      <a:endParaRPr lang="is-I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2.32016</a:t>
                      </a:r>
                      <a:endParaRPr lang="nb-N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0.08485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0.000059</a:t>
                      </a:r>
                      <a:endParaRPr lang="is-I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7.54618</a:t>
                      </a:r>
                      <a:endParaRPr lang="nb-N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0.28182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0.000039</a:t>
                      </a:r>
                      <a:endParaRPr lang="is-I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b-NO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s-I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Blank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0.002958</a:t>
                      </a:r>
                      <a:endParaRPr lang="nb-N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0.000015</a:t>
                      </a:r>
                      <a:endParaRPr lang="nb-NO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0.000012</a:t>
                      </a:r>
                      <a:endParaRPr lang="is-I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214533"/>
            <a:ext cx="22649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 = 0.008733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78436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066913"/>
              </p:ext>
            </p:extLst>
          </p:nvPr>
        </p:nvGraphicFramePr>
        <p:xfrm>
          <a:off x="2032000" y="787403"/>
          <a:ext cx="4114800" cy="4833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 (Ma)</a:t>
                      </a:r>
                      <a:endParaRPr lang="en-US" sz="28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388.6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386.1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383.3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384.1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384.8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398.7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384.2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384.6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383.8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378.6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2814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the results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plot of increasing age (</a:t>
            </a:r>
            <a:r>
              <a:rPr lang="en-US" i="1" dirty="0" smtClean="0"/>
              <a:t>y</a:t>
            </a:r>
            <a:r>
              <a:rPr lang="en-US" dirty="0" smtClean="0"/>
              <a:t>) </a:t>
            </a:r>
            <a:r>
              <a:rPr lang="en-US" dirty="0" err="1" smtClean="0"/>
              <a:t>vs</a:t>
            </a:r>
            <a:r>
              <a:rPr lang="en-US" dirty="0" smtClean="0"/>
              <a:t> sample (add error bars; errors given in spreadsheet)</a:t>
            </a:r>
          </a:p>
          <a:p>
            <a:r>
              <a:rPr lang="en-US" dirty="0" smtClean="0"/>
              <a:t>As an inverse </a:t>
            </a:r>
            <a:r>
              <a:rPr lang="en-US" dirty="0" err="1" smtClean="0"/>
              <a:t>isochron</a:t>
            </a:r>
            <a:r>
              <a:rPr lang="en-US" dirty="0" smtClean="0"/>
              <a:t> plot (36/40 on </a:t>
            </a:r>
            <a:r>
              <a:rPr lang="en-US" i="1" dirty="0" smtClean="0"/>
              <a:t>y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39/40 on</a:t>
            </a:r>
            <a:r>
              <a:rPr lang="en-US" i="1" dirty="0" smtClean="0"/>
              <a:t> x</a:t>
            </a:r>
            <a:r>
              <a:rPr lang="en-US" dirty="0" smtClean="0"/>
              <a:t>), with the max on </a:t>
            </a:r>
            <a:r>
              <a:rPr lang="en-US" i="1" dirty="0" smtClean="0"/>
              <a:t>y</a:t>
            </a:r>
            <a:r>
              <a:rPr lang="en-US" dirty="0" smtClean="0"/>
              <a:t> being th</a:t>
            </a:r>
            <a:r>
              <a:rPr lang="en-US" dirty="0" smtClean="0"/>
              <a:t>e 36/40 air ratio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82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620775"/>
              </p:ext>
            </p:extLst>
          </p:nvPr>
        </p:nvGraphicFramePr>
        <p:xfrm>
          <a:off x="313947" y="372532"/>
          <a:ext cx="4274986" cy="31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564370"/>
              </p:ext>
            </p:extLst>
          </p:nvPr>
        </p:nvGraphicFramePr>
        <p:xfrm>
          <a:off x="4588933" y="3217332"/>
          <a:ext cx="4274986" cy="31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61467" y="999066"/>
            <a:ext cx="3902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Generally a coherent population with 2 outliers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32480" y="4349678"/>
            <a:ext cx="3936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Most </a:t>
            </a:r>
            <a:r>
              <a:rPr lang="en-US" sz="2800" dirty="0" err="1" smtClean="0"/>
              <a:t>Ar</a:t>
            </a:r>
            <a:r>
              <a:rPr lang="en-US" sz="2800" dirty="0" smtClean="0"/>
              <a:t> is radiogenic – little atmospheric contamination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63512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7867" cy="1143000"/>
          </a:xfrm>
        </p:spPr>
        <p:txBody>
          <a:bodyPr/>
          <a:lstStyle/>
          <a:p>
            <a:r>
              <a:rPr lang="en-US" dirty="0" smtClean="0"/>
              <a:t>Discussion: sources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25" y="142875"/>
            <a:ext cx="16637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014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7867" cy="1143000"/>
          </a:xfrm>
        </p:spPr>
        <p:txBody>
          <a:bodyPr/>
          <a:lstStyle/>
          <a:p>
            <a:r>
              <a:rPr lang="en-US" dirty="0" smtClean="0"/>
              <a:t>Discussion: sources of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of standard</a:t>
            </a:r>
          </a:p>
          <a:p>
            <a:r>
              <a:rPr lang="en-US" dirty="0" smtClean="0"/>
              <a:t>Decay constants</a:t>
            </a:r>
          </a:p>
          <a:p>
            <a:r>
              <a:rPr lang="en-US" dirty="0" smtClean="0"/>
              <a:t>Irradiation product corrections</a:t>
            </a:r>
          </a:p>
          <a:p>
            <a:r>
              <a:rPr lang="en-US" dirty="0" smtClean="0"/>
              <a:t>J value</a:t>
            </a:r>
          </a:p>
          <a:p>
            <a:r>
              <a:rPr lang="en-US" dirty="0" smtClean="0"/>
              <a:t>Measurement uncertainties (blanks and measurements)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125" y="142875"/>
            <a:ext cx="16637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5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170" y="2479675"/>
            <a:ext cx="4271735" cy="2806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aseline="30000" dirty="0" smtClean="0"/>
          </a:p>
          <a:p>
            <a:r>
              <a:rPr lang="en-US" baseline="30000" dirty="0" smtClean="0"/>
              <a:t>40</a:t>
            </a:r>
            <a:r>
              <a:rPr lang="en-US" dirty="0" smtClean="0"/>
              <a:t>K half life 1.248 x 10</a:t>
            </a:r>
            <a:r>
              <a:rPr lang="en-US" baseline="30000" dirty="0" smtClean="0"/>
              <a:t>9 </a:t>
            </a:r>
            <a:r>
              <a:rPr lang="en-US" dirty="0"/>
              <a:t>a</a:t>
            </a:r>
            <a:endParaRPr lang="en-US" baseline="30000" dirty="0" smtClean="0"/>
          </a:p>
          <a:p>
            <a:pPr lvl="1"/>
            <a:r>
              <a:rPr lang="en-US" baseline="30000" dirty="0" smtClean="0"/>
              <a:t>40</a:t>
            </a:r>
            <a:r>
              <a:rPr lang="en-US" dirty="0" smtClean="0"/>
              <a:t>Ca (β decay, </a:t>
            </a:r>
            <a:r>
              <a:rPr lang="en-US" dirty="0" smtClean="0"/>
              <a:t>89.5%</a:t>
            </a:r>
            <a:r>
              <a:rPr lang="en-US" dirty="0" smtClean="0"/>
              <a:t>)</a:t>
            </a:r>
          </a:p>
          <a:p>
            <a:pPr lvl="1"/>
            <a:r>
              <a:rPr lang="en-US" baseline="30000" dirty="0" smtClean="0">
                <a:solidFill>
                  <a:schemeClr val="accent1"/>
                </a:solidFill>
              </a:rPr>
              <a:t>40</a:t>
            </a:r>
            <a:r>
              <a:rPr lang="en-US" dirty="0" smtClean="0">
                <a:solidFill>
                  <a:schemeClr val="accent1"/>
                </a:solidFill>
              </a:rPr>
              <a:t>Ar</a:t>
            </a:r>
            <a:r>
              <a:rPr lang="en-US" baseline="30000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(electron capture, </a:t>
            </a:r>
            <a:r>
              <a:rPr lang="en-US" dirty="0" smtClean="0">
                <a:solidFill>
                  <a:schemeClr val="accent1"/>
                </a:solidFill>
              </a:rPr>
              <a:t>10.5%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marL="457200" lvl="1" indent="0">
              <a:buNone/>
            </a:pPr>
            <a:endParaRPr lang="en-US" baseline="30000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baseline="30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4921250" y="2349500"/>
            <a:ext cx="2160167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radley Hand"/>
              </a:rPr>
              <a:t>Beta Decay</a:t>
            </a:r>
            <a:endParaRPr lang="en-US" sz="3200" dirty="0">
              <a:latin typeface="Bradley 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42608" y="2379663"/>
            <a:ext cx="9669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radley Hand"/>
              </a:rPr>
              <a:t>electron</a:t>
            </a:r>
            <a:endParaRPr lang="en-US" dirty="0">
              <a:latin typeface="Bradley Ha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7025" y="3649663"/>
            <a:ext cx="24393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radley Hand"/>
              </a:rPr>
              <a:t>I’m a changed man!</a:t>
            </a:r>
            <a:endParaRPr lang="en-US" sz="2000" dirty="0">
              <a:latin typeface="Bradley Ha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3980" y="6381750"/>
            <a:ext cx="231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Khan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3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You will have an understanding of:</a:t>
            </a:r>
          </a:p>
          <a:p>
            <a:pPr lvl="1"/>
            <a:r>
              <a:rPr lang="en-US" dirty="0" smtClean="0"/>
              <a:t>K-</a:t>
            </a:r>
            <a:r>
              <a:rPr lang="en-US" dirty="0" err="1" smtClean="0"/>
              <a:t>Ar</a:t>
            </a:r>
            <a:r>
              <a:rPr lang="en-US" dirty="0" smtClean="0"/>
              <a:t> decay</a:t>
            </a:r>
          </a:p>
          <a:p>
            <a:pPr lvl="1"/>
            <a:r>
              <a:rPr lang="en-US" dirty="0" smtClean="0"/>
              <a:t>The difference between K-</a:t>
            </a:r>
            <a:r>
              <a:rPr lang="en-US" dirty="0" err="1" smtClean="0"/>
              <a:t>Ar</a:t>
            </a:r>
            <a:r>
              <a:rPr lang="en-US" dirty="0" smtClean="0"/>
              <a:t> and </a:t>
            </a:r>
            <a:r>
              <a:rPr lang="en-US" baseline="30000" dirty="0"/>
              <a:t>40</a:t>
            </a:r>
            <a:r>
              <a:rPr lang="en-US" dirty="0"/>
              <a:t>Ar/</a:t>
            </a:r>
            <a:r>
              <a:rPr lang="en-US" baseline="30000" dirty="0"/>
              <a:t>39</a:t>
            </a:r>
            <a:r>
              <a:rPr lang="en-US" dirty="0"/>
              <a:t>Ar </a:t>
            </a:r>
            <a:endParaRPr lang="en-US" dirty="0" smtClean="0"/>
          </a:p>
          <a:p>
            <a:pPr lvl="1"/>
            <a:r>
              <a:rPr lang="en-US" dirty="0" smtClean="0"/>
              <a:t>The age equation</a:t>
            </a:r>
          </a:p>
          <a:p>
            <a:pPr lvl="1"/>
            <a:r>
              <a:rPr lang="en-US" dirty="0" smtClean="0"/>
              <a:t>How data are collected</a:t>
            </a:r>
          </a:p>
          <a:p>
            <a:pPr lvl="1"/>
            <a:r>
              <a:rPr lang="en-US" dirty="0" smtClean="0"/>
              <a:t>Sources of error</a:t>
            </a:r>
          </a:p>
          <a:p>
            <a:endParaRPr lang="en-US" dirty="0"/>
          </a:p>
          <a:p>
            <a:r>
              <a:rPr lang="en-US" dirty="0" smtClean="0"/>
              <a:t>You will be able to:</a:t>
            </a:r>
          </a:p>
          <a:p>
            <a:pPr lvl="1"/>
            <a:r>
              <a:rPr lang="en-US" dirty="0" smtClean="0"/>
              <a:t>Manipulate the age equation</a:t>
            </a:r>
          </a:p>
          <a:p>
            <a:pPr lvl="1"/>
            <a:r>
              <a:rPr lang="en-US" dirty="0" smtClean="0"/>
              <a:t>Calculate K-</a:t>
            </a:r>
            <a:r>
              <a:rPr lang="en-US" dirty="0" err="1" smtClean="0"/>
              <a:t>Ar</a:t>
            </a:r>
            <a:r>
              <a:rPr lang="en-US" dirty="0" smtClean="0"/>
              <a:t> ages</a:t>
            </a:r>
          </a:p>
          <a:p>
            <a:pPr lvl="1"/>
            <a:r>
              <a:rPr lang="en-US" dirty="0" smtClean="0"/>
              <a:t>Calculate J values</a:t>
            </a:r>
          </a:p>
          <a:p>
            <a:pPr lvl="1"/>
            <a:r>
              <a:rPr lang="en-US" dirty="0" smtClean="0"/>
              <a:t>Calculate </a:t>
            </a:r>
            <a:r>
              <a:rPr lang="en-US" baseline="30000" dirty="0" smtClean="0"/>
              <a:t>40</a:t>
            </a:r>
            <a:r>
              <a:rPr lang="en-US" dirty="0" smtClean="0"/>
              <a:t>Ar/</a:t>
            </a:r>
            <a:r>
              <a:rPr lang="en-US" baseline="30000" dirty="0" smtClean="0"/>
              <a:t>39</a:t>
            </a:r>
            <a:r>
              <a:rPr lang="en-US" dirty="0" smtClean="0"/>
              <a:t>Ar ages</a:t>
            </a:r>
          </a:p>
          <a:p>
            <a:pPr lvl="1"/>
            <a:r>
              <a:rPr lang="en-US" dirty="0" smtClean="0"/>
              <a:t>Plot </a:t>
            </a:r>
            <a:r>
              <a:rPr lang="en-US" baseline="30000" dirty="0"/>
              <a:t>40</a:t>
            </a:r>
            <a:r>
              <a:rPr lang="en-US" dirty="0"/>
              <a:t>Ar/</a:t>
            </a:r>
            <a:r>
              <a:rPr lang="en-US" baseline="30000" dirty="0"/>
              <a:t>39</a:t>
            </a:r>
            <a:r>
              <a:rPr lang="en-US" dirty="0"/>
              <a:t>Ar </a:t>
            </a:r>
            <a:r>
              <a:rPr lang="en-US" dirty="0" smtClean="0"/>
              <a:t>data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472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studylib.net</a:t>
            </a:r>
            <a:r>
              <a:rPr lang="en-US" dirty="0"/>
              <a:t>/doc/18050406/</a:t>
            </a:r>
            <a:r>
              <a:rPr lang="en-US" dirty="0" err="1"/>
              <a:t>ar</a:t>
            </a:r>
            <a:r>
              <a:rPr lang="en-US" dirty="0"/>
              <a:t>-</a:t>
            </a:r>
            <a:r>
              <a:rPr lang="en-US" dirty="0" err="1"/>
              <a:t>ar</a:t>
            </a:r>
            <a:r>
              <a:rPr lang="en-US" dirty="0"/>
              <a:t>-geo--</a:t>
            </a:r>
            <a:r>
              <a:rPr lang="en-US" dirty="0" err="1"/>
              <a:t>thermochronology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9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1" y="1965325"/>
            <a:ext cx="8229600" cy="3440941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Only ~0.011% of K consists of </a:t>
            </a:r>
            <a:r>
              <a:rPr lang="en-US" baseline="30000" dirty="0" smtClean="0"/>
              <a:t>40</a:t>
            </a:r>
            <a:r>
              <a:rPr lang="en-US" dirty="0" smtClean="0"/>
              <a:t>K</a:t>
            </a:r>
            <a:r>
              <a:rPr lang="en-US" dirty="0"/>
              <a:t>, </a:t>
            </a:r>
            <a:r>
              <a:rPr lang="en-US" dirty="0" smtClean="0"/>
              <a:t>and </a:t>
            </a:r>
          </a:p>
          <a:p>
            <a:r>
              <a:rPr lang="en-US" dirty="0" smtClean="0"/>
              <a:t>only </a:t>
            </a:r>
            <a:r>
              <a:rPr lang="en-US" dirty="0"/>
              <a:t>~10% of </a:t>
            </a:r>
            <a:r>
              <a:rPr lang="en-US" baseline="30000" dirty="0" smtClean="0"/>
              <a:t>40</a:t>
            </a:r>
            <a:r>
              <a:rPr lang="en-US" dirty="0" smtClean="0"/>
              <a:t>K decays to </a:t>
            </a:r>
            <a:r>
              <a:rPr lang="en-US" baseline="30000" dirty="0" smtClean="0"/>
              <a:t>40</a:t>
            </a:r>
            <a:r>
              <a:rPr lang="en-US" dirty="0" smtClean="0"/>
              <a:t>Ar   </a:t>
            </a:r>
          </a:p>
          <a:p>
            <a:pPr marL="0" indent="0">
              <a:buNone/>
            </a:pPr>
            <a:r>
              <a:rPr lang="en-US" dirty="0" smtClean="0"/>
              <a:t>BUT</a:t>
            </a:r>
            <a:endParaRPr lang="en-US" dirty="0"/>
          </a:p>
          <a:p>
            <a:r>
              <a:rPr lang="en-US" dirty="0"/>
              <a:t>K is a major element in </a:t>
            </a:r>
            <a:r>
              <a:rPr lang="en-US" dirty="0" smtClean="0"/>
              <a:t>numerous rock-forming minerals</a:t>
            </a:r>
          </a:p>
          <a:p>
            <a:r>
              <a:rPr lang="en-US" dirty="0" smtClean="0"/>
              <a:t>So there is plenty </a:t>
            </a:r>
            <a:r>
              <a:rPr lang="en-US" baseline="30000" dirty="0" smtClean="0"/>
              <a:t>40</a:t>
            </a:r>
            <a:r>
              <a:rPr lang="en-US" dirty="0" smtClean="0"/>
              <a:t>Ar to measure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7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Radiogenic </a:t>
            </a:r>
            <a:r>
              <a:rPr lang="en-US" baseline="30000" dirty="0" smtClean="0"/>
              <a:t>40</a:t>
            </a:r>
            <a:r>
              <a:rPr lang="en-US" dirty="0" smtClean="0"/>
              <a:t>Ar (</a:t>
            </a:r>
            <a:r>
              <a:rPr lang="en-US" baseline="30000" dirty="0" smtClean="0"/>
              <a:t>40</a:t>
            </a:r>
            <a:r>
              <a:rPr lang="en-US" dirty="0" smtClean="0"/>
              <a:t>Ar*)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65674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a</a:t>
            </a:r>
            <a:r>
              <a:rPr lang="en-US" dirty="0" smtClean="0"/>
              <a:t>mount of </a:t>
            </a:r>
            <a:r>
              <a:rPr lang="en-US" baseline="30000" dirty="0" smtClean="0"/>
              <a:t>40</a:t>
            </a:r>
            <a:r>
              <a:rPr lang="en-US" dirty="0" smtClean="0"/>
              <a:t>Ar is proportional to:</a:t>
            </a:r>
          </a:p>
          <a:p>
            <a:r>
              <a:rPr lang="en-US" dirty="0" smtClean="0"/>
              <a:t>The K concentration</a:t>
            </a:r>
          </a:p>
          <a:p>
            <a:r>
              <a:rPr lang="en-US" dirty="0" smtClean="0"/>
              <a:t>Time (Age)</a:t>
            </a:r>
          </a:p>
          <a:p>
            <a:endParaRPr lang="en-US" dirty="0"/>
          </a:p>
          <a:p>
            <a:r>
              <a:rPr lang="en-US" dirty="0" smtClean="0"/>
              <a:t>Also have </a:t>
            </a:r>
            <a:r>
              <a:rPr lang="en-US" baseline="30000" dirty="0" smtClean="0"/>
              <a:t>40</a:t>
            </a:r>
            <a:r>
              <a:rPr lang="en-US" dirty="0" smtClean="0"/>
              <a:t>Ar in atmosphere</a:t>
            </a:r>
          </a:p>
          <a:p>
            <a:pPr lvl="1"/>
            <a:r>
              <a:rPr lang="en-US" dirty="0" smtClean="0"/>
              <a:t>Correct using </a:t>
            </a:r>
            <a:r>
              <a:rPr lang="en-US" baseline="30000" dirty="0" smtClean="0"/>
              <a:t>36</a:t>
            </a:r>
            <a:r>
              <a:rPr lang="en-US" dirty="0" smtClean="0"/>
              <a:t>Ar</a:t>
            </a:r>
          </a:p>
          <a:p>
            <a:pPr lvl="1"/>
            <a:r>
              <a:rPr lang="en-US" dirty="0" smtClean="0"/>
              <a:t>Atmospheric </a:t>
            </a:r>
            <a:r>
              <a:rPr lang="en-US" baseline="30000" dirty="0" smtClean="0"/>
              <a:t>40</a:t>
            </a:r>
            <a:r>
              <a:rPr lang="en-US" dirty="0" smtClean="0"/>
              <a:t>Ar/</a:t>
            </a:r>
            <a:r>
              <a:rPr lang="en-US" baseline="30000" dirty="0" smtClean="0"/>
              <a:t>36</a:t>
            </a:r>
            <a:r>
              <a:rPr lang="en-US" dirty="0" smtClean="0"/>
              <a:t>Ar = </a:t>
            </a:r>
            <a:r>
              <a:rPr lang="en-US" dirty="0" smtClean="0">
                <a:solidFill>
                  <a:srgbClr val="FF0000"/>
                </a:solidFill>
              </a:rPr>
              <a:t>298.36 ± 0.31</a:t>
            </a:r>
          </a:p>
          <a:p>
            <a:pPr marL="3200400" lvl="7" indent="0">
              <a:buNone/>
            </a:pPr>
            <a:r>
              <a:rPr lang="en-US" i="1" dirty="0" smtClean="0"/>
              <a:t>(Lee et al., 2006)</a:t>
            </a:r>
            <a:endParaRPr lang="en-US" i="1" dirty="0"/>
          </a:p>
          <a:p>
            <a:r>
              <a:rPr lang="en-US" baseline="30000" dirty="0" smtClean="0"/>
              <a:t>40</a:t>
            </a:r>
            <a:r>
              <a:rPr lang="en-US" dirty="0" smtClean="0"/>
              <a:t>Ar* = </a:t>
            </a:r>
            <a:r>
              <a:rPr lang="en-US" baseline="30000" dirty="0" smtClean="0"/>
              <a:t>40</a:t>
            </a:r>
            <a:r>
              <a:rPr lang="en-US" dirty="0" smtClean="0"/>
              <a:t>Ar</a:t>
            </a:r>
            <a:r>
              <a:rPr lang="en-US" baseline="-25000" dirty="0" smtClean="0"/>
              <a:t>total </a:t>
            </a:r>
            <a:r>
              <a:rPr lang="en-US" dirty="0" smtClean="0"/>
              <a:t>- </a:t>
            </a:r>
            <a:r>
              <a:rPr lang="en-US" baseline="30000" dirty="0" smtClean="0"/>
              <a:t>40</a:t>
            </a:r>
            <a:r>
              <a:rPr lang="en-US" dirty="0" smtClean="0"/>
              <a:t>Ar</a:t>
            </a:r>
            <a:r>
              <a:rPr lang="en-US" baseline="-25000" dirty="0" smtClean="0"/>
              <a:t>atm </a:t>
            </a:r>
            <a:r>
              <a:rPr lang="en-US" dirty="0" smtClean="0"/>
              <a:t>- </a:t>
            </a:r>
            <a:r>
              <a:rPr lang="en-US" baseline="30000" dirty="0" smtClean="0"/>
              <a:t>40</a:t>
            </a:r>
            <a:r>
              <a:rPr lang="en-US" dirty="0" smtClean="0"/>
              <a:t>Ar</a:t>
            </a:r>
            <a:r>
              <a:rPr lang="en-US" baseline="-25000" dirty="0" smtClean="0"/>
              <a:t>initial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617739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Radiogenic </a:t>
            </a:r>
            <a:r>
              <a:rPr lang="en-US" baseline="30000" dirty="0" smtClean="0"/>
              <a:t>40</a:t>
            </a:r>
            <a:r>
              <a:rPr lang="en-US" dirty="0" smtClean="0"/>
              <a:t>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765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a</a:t>
            </a:r>
            <a:r>
              <a:rPr lang="en-US" dirty="0" smtClean="0"/>
              <a:t>mount of </a:t>
            </a:r>
            <a:r>
              <a:rPr lang="en-US" baseline="30000" dirty="0" smtClean="0"/>
              <a:t>40</a:t>
            </a:r>
            <a:r>
              <a:rPr lang="en-US" dirty="0" smtClean="0"/>
              <a:t>Ar is proportional to:</a:t>
            </a:r>
          </a:p>
          <a:p>
            <a:r>
              <a:rPr lang="en-US" dirty="0" smtClean="0"/>
              <a:t>The K concentration</a:t>
            </a:r>
          </a:p>
          <a:p>
            <a:r>
              <a:rPr lang="en-US" dirty="0" smtClean="0"/>
              <a:t>Time (Age)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2750" y="3603625"/>
            <a:ext cx="4315002" cy="584776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sz="3200" baseline="30000" dirty="0" smtClean="0"/>
              <a:t>40</a:t>
            </a:r>
            <a:r>
              <a:rPr lang="en-US" sz="3200" dirty="0" smtClean="0"/>
              <a:t>Ar* = 0.1048 </a:t>
            </a:r>
            <a:r>
              <a:rPr lang="en-US" sz="3200" baseline="30000" dirty="0" smtClean="0"/>
              <a:t>40</a:t>
            </a:r>
            <a:r>
              <a:rPr lang="en-US" sz="3200" dirty="0" smtClean="0"/>
              <a:t>K (</a:t>
            </a:r>
            <a:r>
              <a:rPr lang="en-US" sz="3200" i="1" dirty="0" err="1" smtClean="0"/>
              <a:t>e</a:t>
            </a:r>
            <a:r>
              <a:rPr lang="en-US" sz="3200" baseline="30000" dirty="0" err="1" smtClean="0"/>
              <a:t>λt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-1)</a:t>
            </a:r>
            <a:endParaRPr lang="en-US" sz="32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2867178" y="4762500"/>
            <a:ext cx="5699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Branching ratio as </a:t>
            </a:r>
            <a:r>
              <a:rPr lang="en-US" sz="2400" baseline="30000" dirty="0" smtClean="0"/>
              <a:t>40</a:t>
            </a:r>
            <a:r>
              <a:rPr lang="en-US" sz="2400" dirty="0" smtClean="0"/>
              <a:t>K decays to </a:t>
            </a:r>
            <a:r>
              <a:rPr lang="en-US" sz="2400" baseline="30000" dirty="0" smtClean="0"/>
              <a:t>40</a:t>
            </a:r>
            <a:r>
              <a:rPr lang="en-US" sz="2400" dirty="0" smtClean="0"/>
              <a:t>Ca (89.5%)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		    and </a:t>
            </a:r>
            <a:r>
              <a:rPr lang="en-US" sz="2400" baseline="30000" dirty="0" smtClean="0"/>
              <a:t>40</a:t>
            </a:r>
            <a:r>
              <a:rPr lang="en-US" sz="2400" dirty="0" smtClean="0"/>
              <a:t>Ar (10.5%)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0875" y="5921375"/>
            <a:ext cx="31485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λ</a:t>
            </a:r>
            <a:r>
              <a:rPr lang="en-US" sz="3200" dirty="0" smtClean="0"/>
              <a:t>=5.543 x 10</a:t>
            </a:r>
            <a:r>
              <a:rPr lang="en-US" sz="3200" baseline="30000" dirty="0" smtClean="0"/>
              <a:t>-10 </a:t>
            </a:r>
            <a:r>
              <a:rPr lang="en-US" sz="3200" dirty="0" smtClean="0"/>
              <a:t>a</a:t>
            </a:r>
            <a:r>
              <a:rPr lang="en-US" sz="3200" baseline="30000" dirty="0" smtClean="0"/>
              <a:t>-1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683000" y="4188402"/>
            <a:ext cx="984250" cy="7169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75125" y="5609372"/>
            <a:ext cx="25254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* = radiogenic</a:t>
            </a:r>
          </a:p>
          <a:p>
            <a:r>
              <a:rPr lang="en-US" sz="3200" dirty="0" smtClean="0"/>
              <a:t>t = time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759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84925" cy="1143000"/>
          </a:xfrm>
        </p:spPr>
        <p:txBody>
          <a:bodyPr/>
          <a:lstStyle/>
          <a:p>
            <a:r>
              <a:rPr lang="en-US" dirty="0" smtClean="0"/>
              <a:t>So let’s rearrange for 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3125" y="1762125"/>
            <a:ext cx="4315002" cy="584776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sz="3200" baseline="30000" dirty="0" smtClean="0"/>
              <a:t>40</a:t>
            </a:r>
            <a:r>
              <a:rPr lang="en-US" sz="3200" dirty="0" smtClean="0"/>
              <a:t>Ar* = 0.1048 </a:t>
            </a:r>
            <a:r>
              <a:rPr lang="en-US" sz="3200" baseline="30000" dirty="0" smtClean="0"/>
              <a:t>40</a:t>
            </a:r>
            <a:r>
              <a:rPr lang="en-US" sz="3200" dirty="0" smtClean="0"/>
              <a:t>K (</a:t>
            </a:r>
            <a:r>
              <a:rPr lang="en-US" sz="3200" i="1" dirty="0" err="1" smtClean="0"/>
              <a:t>e</a:t>
            </a:r>
            <a:r>
              <a:rPr lang="en-US" sz="3200" baseline="30000" dirty="0" err="1" smtClean="0"/>
              <a:t>λt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-1)</a:t>
            </a:r>
            <a:endParaRPr lang="en-US" sz="3200" baseline="30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274638"/>
            <a:ext cx="1949449" cy="19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3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7340</TotalTime>
  <Words>1919</Words>
  <Application>Microsoft Macintosh PowerPoint</Application>
  <PresentationFormat>On-screen Show (4:3)</PresentationFormat>
  <Paragraphs>433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Introduction to 40Ar/39Ar geochronology and thermochronology</vt:lpstr>
      <vt:lpstr>Learning Outcomes</vt:lpstr>
      <vt:lpstr>Isotopes of natural Argon</vt:lpstr>
      <vt:lpstr>Isotopes of natural Potassium</vt:lpstr>
      <vt:lpstr>The Decay</vt:lpstr>
      <vt:lpstr>PowerPoint Presentation</vt:lpstr>
      <vt:lpstr>Radiogenic 40Ar (40Ar*)</vt:lpstr>
      <vt:lpstr>Radiogenic 40Ar</vt:lpstr>
      <vt:lpstr>So let’s rearrange for t</vt:lpstr>
      <vt:lpstr>Let’s rearrange for t</vt:lpstr>
      <vt:lpstr>Let’s rearrange for t</vt:lpstr>
      <vt:lpstr>Requirements for a K-Ar age</vt:lpstr>
      <vt:lpstr>So let’s calculate!</vt:lpstr>
      <vt:lpstr>What is the age range for each island?</vt:lpstr>
      <vt:lpstr>What have you found?</vt:lpstr>
      <vt:lpstr>What have you found?</vt:lpstr>
      <vt:lpstr>K-Ar vs Ar/Ar</vt:lpstr>
      <vt:lpstr>Irradiation</vt:lpstr>
      <vt:lpstr>Relationship between 39Ar  40K?</vt:lpstr>
      <vt:lpstr>Relationship between 39Ar  40K?</vt:lpstr>
      <vt:lpstr>Other irradiation products</vt:lpstr>
      <vt:lpstr>40K  39Ar ?</vt:lpstr>
      <vt:lpstr>Standard of known age</vt:lpstr>
      <vt:lpstr>Irradiation factor (J values)</vt:lpstr>
      <vt:lpstr>How do we date a rock or mineral?</vt:lpstr>
      <vt:lpstr>Collecting data</vt:lpstr>
      <vt:lpstr>Basically</vt:lpstr>
      <vt:lpstr>Dating – step heating</vt:lpstr>
      <vt:lpstr>Plotting data: Step Heating</vt:lpstr>
      <vt:lpstr>Plotting data: Inverse Isochrons</vt:lpstr>
      <vt:lpstr>PowerPoint Presentation</vt:lpstr>
      <vt:lpstr>PowerPoint Presentation</vt:lpstr>
      <vt:lpstr>Dating – single grain fusion</vt:lpstr>
      <vt:lpstr>Plotting data: single grain fusions</vt:lpstr>
      <vt:lpstr>Dating – laser ablation</vt:lpstr>
      <vt:lpstr>Minerals commonly dated with 40Ar/39Ar</vt:lpstr>
      <vt:lpstr>Minerals commonly dated with 40Ar/39Ar</vt:lpstr>
      <vt:lpstr>PowerPoint Presentation</vt:lpstr>
      <vt:lpstr>“Types” of Argon</vt:lpstr>
      <vt:lpstr>Calculating the 40Ar/39Ar ratio</vt:lpstr>
      <vt:lpstr>Time to calculate some J values</vt:lpstr>
      <vt:lpstr>Time to calculate some J values</vt:lpstr>
      <vt:lpstr>Let’s calculate some ages</vt:lpstr>
      <vt:lpstr>PowerPoint Presentation</vt:lpstr>
      <vt:lpstr>PowerPoint Presentation</vt:lpstr>
      <vt:lpstr>Plot the results…</vt:lpstr>
      <vt:lpstr>PowerPoint Presentation</vt:lpstr>
      <vt:lpstr>Discussion: sources of error</vt:lpstr>
      <vt:lpstr>Discussion: sources of error</vt:lpstr>
      <vt:lpstr>Learning Outcomes</vt:lpstr>
      <vt:lpstr>Extra 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40Ar/39Ar geochronology and thermochronology</dc:title>
  <dc:creator>Clare Warren</dc:creator>
  <cp:lastModifiedBy>Clare Warren</cp:lastModifiedBy>
  <cp:revision>60</cp:revision>
  <dcterms:created xsi:type="dcterms:W3CDTF">2017-10-15T09:26:15Z</dcterms:created>
  <dcterms:modified xsi:type="dcterms:W3CDTF">2017-10-25T08:02:33Z</dcterms:modified>
</cp:coreProperties>
</file>