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eg" ContentType="video/unknown"/>
  <Default Extension="vml" ContentType="application/vnd.openxmlformats-officedocument.vmlDrawing"/>
  <Default Extension="tif" ContentType="image/tiff"/>
  <Default Extension="png" ContentType="image/png"/>
  <Default Extension="bin" ContentType="application/vnd.openxmlformats-officedocument.oleObject"/>
  <Default Extension="wdp" ContentType="image/vnd.ms-photo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7" r:id="rId2"/>
    <p:sldId id="416" r:id="rId3"/>
    <p:sldId id="417" r:id="rId4"/>
    <p:sldId id="372" r:id="rId5"/>
    <p:sldId id="425" r:id="rId6"/>
    <p:sldId id="419" r:id="rId7"/>
    <p:sldId id="420" r:id="rId8"/>
    <p:sldId id="427" r:id="rId9"/>
    <p:sldId id="428" r:id="rId10"/>
    <p:sldId id="455" r:id="rId11"/>
    <p:sldId id="421" r:id="rId12"/>
    <p:sldId id="426" r:id="rId13"/>
    <p:sldId id="311" r:id="rId14"/>
    <p:sldId id="401" r:id="rId15"/>
    <p:sldId id="402" r:id="rId16"/>
    <p:sldId id="403" r:id="rId17"/>
    <p:sldId id="434" r:id="rId18"/>
    <p:sldId id="437" r:id="rId19"/>
    <p:sldId id="404" r:id="rId20"/>
    <p:sldId id="408" r:id="rId21"/>
    <p:sldId id="409" r:id="rId22"/>
    <p:sldId id="410" r:id="rId23"/>
    <p:sldId id="411" r:id="rId24"/>
    <p:sldId id="412" r:id="rId25"/>
    <p:sldId id="438" r:id="rId26"/>
    <p:sldId id="439" r:id="rId27"/>
    <p:sldId id="440" r:id="rId28"/>
    <p:sldId id="441" r:id="rId29"/>
    <p:sldId id="466" r:id="rId30"/>
    <p:sldId id="336" r:id="rId31"/>
    <p:sldId id="467" r:id="rId32"/>
    <p:sldId id="337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4" r:id="rId44"/>
    <p:sldId id="495" r:id="rId45"/>
    <p:sldId id="496" r:id="rId46"/>
    <p:sldId id="497" r:id="rId47"/>
    <p:sldId id="498" r:id="rId48"/>
    <p:sldId id="499" r:id="rId49"/>
    <p:sldId id="500" r:id="rId50"/>
    <p:sldId id="501" r:id="rId51"/>
    <p:sldId id="429" r:id="rId52"/>
    <p:sldId id="271" r:id="rId53"/>
    <p:sldId id="505" r:id="rId54"/>
    <p:sldId id="502" r:id="rId55"/>
    <p:sldId id="273" r:id="rId56"/>
    <p:sldId id="471" r:id="rId57"/>
    <p:sldId id="478" r:id="rId58"/>
    <p:sldId id="469" r:id="rId59"/>
    <p:sldId id="470" r:id="rId60"/>
    <p:sldId id="480" r:id="rId61"/>
    <p:sldId id="475" r:id="rId62"/>
    <p:sldId id="504" r:id="rId63"/>
    <p:sldId id="479" r:id="rId64"/>
    <p:sldId id="481" r:id="rId65"/>
    <p:sldId id="430" r:id="rId66"/>
    <p:sldId id="482" r:id="rId67"/>
    <p:sldId id="349" r:id="rId68"/>
    <p:sldId id="483" r:id="rId69"/>
    <p:sldId id="366" r:id="rId70"/>
    <p:sldId id="461" r:id="rId71"/>
    <p:sldId id="462" r:id="rId72"/>
    <p:sldId id="463" r:id="rId73"/>
    <p:sldId id="464" r:id="rId74"/>
    <p:sldId id="465" r:id="rId75"/>
    <p:sldId id="459" r:id="rId76"/>
    <p:sldId id="460" r:id="rId77"/>
    <p:sldId id="506" r:id="rId78"/>
    <p:sldId id="520" r:id="rId79"/>
    <p:sldId id="507" r:id="rId80"/>
    <p:sldId id="510" r:id="rId81"/>
    <p:sldId id="519" r:id="rId82"/>
    <p:sldId id="512" r:id="rId83"/>
    <p:sldId id="509" r:id="rId84"/>
    <p:sldId id="511" r:id="rId85"/>
    <p:sldId id="518" r:id="rId86"/>
    <p:sldId id="513" r:id="rId87"/>
    <p:sldId id="514" r:id="rId88"/>
    <p:sldId id="515" r:id="rId89"/>
    <p:sldId id="516" r:id="rId90"/>
    <p:sldId id="517" r:id="rId9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 horzBarState="maximized">
    <p:restoredLeft sz="17545" autoAdjust="0"/>
    <p:restoredTop sz="95238" autoAdjust="0"/>
  </p:normalViewPr>
  <p:slideViewPr>
    <p:cSldViewPr snapToGrid="0" snapToObjects="1">
      <p:cViewPr>
        <p:scale>
          <a:sx n="144" d="100"/>
          <a:sy n="144" d="100"/>
        </p:scale>
        <p:origin x="71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31DB2-F2CA-8645-8BAB-FF24401D70FE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500B7-7ED5-A649-9991-11E92B80A9B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60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179DE-1690-E042-BE6A-20AC1A18C58B}" type="slidenum">
              <a:rPr lang="fr-FR"/>
              <a:pPr/>
              <a:t>2</a:t>
            </a:fld>
            <a:endParaRPr lang="fr-FR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+mn-lt"/>
                <a:cs typeface="Calibri"/>
              </a:rPr>
              <a:t>He and Ne are in insertion site and jump from one site to the neighbor one, </a:t>
            </a:r>
          </a:p>
          <a:p>
            <a:r>
              <a:rPr lang="fr-FR" dirty="0" err="1" smtClean="0"/>
              <a:t>Random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500B7-7ED5-A649-9991-11E92B80A9B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260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+mn-lt"/>
                <a:cs typeface="Calibri"/>
              </a:rPr>
              <a:t>Heterogeneous repartition of He and Ne in crystal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500B7-7ED5-A649-9991-11E92B80A9B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735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2200" dirty="0" smtClean="0">
                <a:latin typeface="+mn-lt"/>
                <a:cs typeface="Calibri"/>
              </a:rPr>
              <a:t>This imply a bulk </a:t>
            </a:r>
            <a:r>
              <a:rPr lang="en-US" sz="2200" dirty="0" err="1" smtClean="0">
                <a:latin typeface="+mn-lt"/>
                <a:cs typeface="Calibri"/>
              </a:rPr>
              <a:t>E</a:t>
            </a:r>
            <a:r>
              <a:rPr lang="en-US" sz="2200" baseline="-25000" dirty="0" err="1" smtClean="0">
                <a:latin typeface="+mn-lt"/>
                <a:cs typeface="Calibri"/>
              </a:rPr>
              <a:t>a</a:t>
            </a:r>
            <a:r>
              <a:rPr lang="en-US" sz="2200" dirty="0" smtClean="0">
                <a:latin typeface="+mn-lt"/>
                <a:cs typeface="Calibri"/>
              </a:rPr>
              <a:t> and D</a:t>
            </a:r>
            <a:r>
              <a:rPr lang="en-US" sz="2200" baseline="-25000" dirty="0" smtClean="0">
                <a:latin typeface="+mn-lt"/>
                <a:cs typeface="Calibri"/>
              </a:rPr>
              <a:t>0</a:t>
            </a:r>
            <a:r>
              <a:rPr lang="en-US" sz="2200" dirty="0" smtClean="0">
                <a:latin typeface="+mn-lt"/>
                <a:cs typeface="Calibri"/>
              </a:rPr>
              <a:t> values </a:t>
            </a:r>
          </a:p>
          <a:p>
            <a:pPr marL="342900" indent="-342900" algn="just">
              <a:buFont typeface="Wingdings" charset="2"/>
              <a:buChar char="Ø"/>
            </a:pPr>
            <a:endParaRPr lang="en-US" sz="2200" dirty="0" smtClean="0">
              <a:latin typeface="+mn-lt"/>
              <a:cs typeface="Calibri"/>
            </a:endParaRPr>
          </a:p>
          <a:p>
            <a:pPr algn="just"/>
            <a:endParaRPr lang="en-US" sz="2200" dirty="0" smtClean="0">
              <a:latin typeface="+mn-lt"/>
              <a:cs typeface="Calibri"/>
            </a:endParaRPr>
          </a:p>
          <a:p>
            <a:pPr marL="800100" lvl="1" indent="-342900" algn="just">
              <a:buFont typeface="Wingdings" charset="2"/>
              <a:buChar char="Ø"/>
            </a:pPr>
            <a:r>
              <a:rPr lang="en-US" sz="2200" dirty="0" smtClean="0">
                <a:latin typeface="+mn-lt"/>
                <a:cs typeface="Calibri"/>
              </a:rPr>
              <a:t>However, diffusion can be more complex with different </a:t>
            </a:r>
            <a:r>
              <a:rPr lang="en-US" sz="2200" dirty="0" err="1" smtClean="0">
                <a:latin typeface="+mn-lt"/>
                <a:cs typeface="Calibri"/>
              </a:rPr>
              <a:t>E</a:t>
            </a:r>
            <a:r>
              <a:rPr lang="en-US" sz="2200" baseline="-25000" dirty="0" err="1" smtClean="0">
                <a:latin typeface="+mn-lt"/>
                <a:cs typeface="Calibri"/>
              </a:rPr>
              <a:t>a</a:t>
            </a:r>
            <a:r>
              <a:rPr lang="en-US" sz="2200" dirty="0" smtClean="0">
                <a:latin typeface="+mn-lt"/>
                <a:cs typeface="Calibri"/>
              </a:rPr>
              <a:t> and D</a:t>
            </a:r>
            <a:r>
              <a:rPr lang="en-US" sz="2200" baseline="-25000" dirty="0" smtClean="0">
                <a:latin typeface="+mn-lt"/>
                <a:cs typeface="Calibri"/>
              </a:rPr>
              <a:t>0</a:t>
            </a:r>
            <a:r>
              <a:rPr lang="en-US" sz="2200" dirty="0" smtClean="0">
                <a:latin typeface="+mn-lt"/>
                <a:cs typeface="Calibri"/>
              </a:rPr>
              <a:t> along the a, b, c axis.</a:t>
            </a:r>
          </a:p>
          <a:p>
            <a:pPr marL="800100" lvl="1" indent="-342900" algn="just">
              <a:buFont typeface="Wingdings" charset="2"/>
              <a:buChar char="Ø"/>
            </a:pPr>
            <a:endParaRPr lang="en-US" sz="2200" dirty="0" smtClean="0">
              <a:latin typeface="+mn-lt"/>
              <a:cs typeface="Calibri"/>
            </a:endParaRPr>
          </a:p>
          <a:p>
            <a:pPr marL="800100" lvl="1" indent="-342900" algn="just">
              <a:buFont typeface="Wingdings" charset="2"/>
              <a:buChar char="Ø"/>
            </a:pPr>
            <a:r>
              <a:rPr lang="en-US" sz="2200" dirty="0" smtClean="0">
                <a:latin typeface="+mn-lt"/>
                <a:cs typeface="Calibri"/>
              </a:rPr>
              <a:t>Need to describe and quantify all parameters that control He and Ne diffusion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500B7-7ED5-A649-9991-11E92B80A9B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17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7EAC6-9672-DD48-BB54-7AC8ED718031}" type="slidenum">
              <a:rPr lang="fr-FR"/>
              <a:pPr/>
              <a:t>34</a:t>
            </a:fld>
            <a:endParaRPr lang="fr-FR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7CF8B-E7B5-B746-8D5F-032226D76D65}" type="slidenum">
              <a:rPr lang="fr-FR"/>
              <a:pPr/>
              <a:t>35</a:t>
            </a:fld>
            <a:endParaRPr lang="fr-FR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7EAC6-9672-DD48-BB54-7AC8ED718031}" type="slidenum">
              <a:rPr lang="fr-FR"/>
              <a:pPr/>
              <a:t>37</a:t>
            </a:fld>
            <a:endParaRPr lang="fr-FR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E4A5D-7C67-644E-A698-C63BDD7D1679}" type="slidenum">
              <a:rPr lang="fr-FR"/>
              <a:pPr/>
              <a:t>39</a:t>
            </a:fld>
            <a:endParaRPr lang="fr-FR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738F9-AE1F-184E-822C-1D1A8E9694A4}" type="slidenum">
              <a:rPr lang="fr-FR"/>
              <a:pPr/>
              <a:t>40</a:t>
            </a:fld>
            <a:endParaRPr lang="fr-FR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49C20-02B0-6345-9748-0865F04CF5EB}" type="slidenum">
              <a:rPr lang="fr-FR"/>
              <a:pPr/>
              <a:t>41</a:t>
            </a:fld>
            <a:endParaRPr lang="fr-FR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76DA7-93E3-6546-BCC9-B2F53B87DF6F}" type="slidenum">
              <a:rPr lang="fr-FR"/>
              <a:pPr/>
              <a:t>57</a:t>
            </a:fld>
            <a:endParaRPr lang="fr-FR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179DE-1690-E042-BE6A-20AC1A18C58B}" type="slidenum">
              <a:rPr lang="fr-FR"/>
              <a:pPr/>
              <a:t>3</a:t>
            </a:fld>
            <a:endParaRPr lang="fr-FR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882657-861E-334A-A1EC-2CD6003EAE7F}" type="slidenum">
              <a:rPr lang="fr-FR"/>
              <a:pPr/>
              <a:t>74</a:t>
            </a:fld>
            <a:endParaRPr lang="fr-FR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Graph B a refaire en mettant oxydes</a:t>
            </a:r>
            <a:r>
              <a:rPr lang="fr-FR" baseline="0" dirty="0" smtClean="0"/>
              <a:t> de fer He – Ne et apatite 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500B7-7ED5-A649-9991-11E92B80A9B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62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Graph B a refaire en mettant oxydes</a:t>
            </a:r>
            <a:r>
              <a:rPr lang="fr-FR" baseline="0" dirty="0" smtClean="0"/>
              <a:t> de fer He – Ne et apatite 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500B7-7ED5-A649-9991-11E92B80A9B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62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179DE-1690-E042-BE6A-20AC1A18C58B}" type="slidenum">
              <a:rPr lang="fr-FR"/>
              <a:pPr/>
              <a:t>8</a:t>
            </a:fld>
            <a:endParaRPr lang="fr-FR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882657-861E-334A-A1EC-2CD6003EAE7F}" type="slidenum">
              <a:rPr lang="fr-FR"/>
              <a:pPr/>
              <a:t>9</a:t>
            </a:fld>
            <a:endParaRPr lang="fr-FR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882657-861E-334A-A1EC-2CD6003EAE7F}" type="slidenum">
              <a:rPr lang="fr-FR"/>
              <a:pPr/>
              <a:t>10</a:t>
            </a:fld>
            <a:endParaRPr lang="fr-FR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139FC-D3FB-E247-AAC7-1317C56D850D}" type="slidenum">
              <a:rPr lang="fr-FR"/>
              <a:pPr/>
              <a:t>11</a:t>
            </a:fld>
            <a:endParaRPr lang="fr-FR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+mn-lt"/>
                <a:cs typeface="Calibri"/>
              </a:rPr>
              <a:t>He and Ne are in insertion site and jump from one site to the neighbor one, </a:t>
            </a:r>
          </a:p>
          <a:p>
            <a:r>
              <a:rPr lang="fr-FR" dirty="0" err="1" smtClean="0"/>
              <a:t>Random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500B7-7ED5-A649-9991-11E92B80A9BD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26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0015B-E2F5-F543-B793-4C64D1F90DAB}" type="datetimeFigureOut">
              <a:rPr lang="fr-FR" smtClean="0"/>
              <a:pPr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DF2B6-9FA9-0B4C-8F3B-1FA242FD636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cecile.gautheron@u-psud.f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hyperlink" Target="http://www.crystalmaker.com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9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5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cecilegautheron:Cecile:Articles:Envoyer%20editeurs:(34)%202013_Article_French_AHe:AHe_Gautheron_3sept.docx!OLE_LINK2" TargetMode="External"/><Relationship Id="rId4" Type="http://schemas.openxmlformats.org/officeDocument/2006/relationships/image" Target="../media/image49.png"/><Relationship Id="rId5" Type="http://schemas.openxmlformats.org/officeDocument/2006/relationships/oleObject" Target="Macintosh%20HD:Users:cecilegautheron:Cecile:Articles:Envoyer%20editeurs:(34)%202013_Article_French_AHe:AHe_Gautheron_3sept.docx!OLE_LINK3" TargetMode="External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Relationship Id="rId3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oleObject" Target="../embeddings/oleObject7.bin"/><Relationship Id="rId5" Type="http://schemas.openxmlformats.org/officeDocument/2006/relationships/image" Target="../media/image61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6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hyperlink" Target="http://hebergement.u-psud.fr/floj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6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77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78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7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tiff"/><Relationship Id="rId3" Type="http://schemas.openxmlformats.org/officeDocument/2006/relationships/image" Target="../media/image9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cecilegautheron:Cecile:Articles:Envoyer%20editeurs:(34)%202013_Article_French_AHe:AHe_Gautheron_3sept.docx!OLE_LINK2" TargetMode="External"/><Relationship Id="rId4" Type="http://schemas.openxmlformats.org/officeDocument/2006/relationships/image" Target="../media/image49.png"/><Relationship Id="rId5" Type="http://schemas.openxmlformats.org/officeDocument/2006/relationships/oleObject" Target="Macintosh%20HD:Users:cecilegautheron:Cecile:Articles:Envoyer%20editeurs:(34)%202013_Article_French_AHe:AHe_Gautheron_3sept.docx!OLE_LINK3" TargetMode="External"/><Relationship Id="rId6" Type="http://schemas.openxmlformats.org/officeDocument/2006/relationships/image" Target="../media/image5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hyperlink" Target="http://hebergement.u-psud.fr/flojt/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Presentations/Tech%20sessions%20020508/UCL%202007/3models.hft" TargetMode="External"/><Relationship Id="rId3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2133" y="2356555"/>
            <a:ext cx="8682345" cy="1966865"/>
          </a:xfrm>
        </p:spPr>
        <p:txBody>
          <a:bodyPr vert="horz" anchor="ctr">
            <a:noAutofit/>
          </a:bodyPr>
          <a:lstStyle/>
          <a:p>
            <a:r>
              <a:rPr lang="en-US" sz="3200" dirty="0" smtClean="0"/>
              <a:t> </a:t>
            </a:r>
            <a:r>
              <a:rPr lang="en-US" sz="3200" b="1" i="1" dirty="0" smtClean="0"/>
              <a:t>(U-</a:t>
            </a:r>
            <a:r>
              <a:rPr lang="en-US" sz="3200" b="1" i="1" dirty="0" err="1" smtClean="0"/>
              <a:t>Th</a:t>
            </a:r>
            <a:r>
              <a:rPr lang="en-US" sz="3200" b="1" i="1" dirty="0" smtClean="0"/>
              <a:t>)/He dating:</a:t>
            </a:r>
            <a:br>
              <a:rPr lang="en-US" sz="3200" b="1" i="1" dirty="0" smtClean="0"/>
            </a:br>
            <a:r>
              <a:rPr lang="en-US" sz="3200" b="1" i="1" dirty="0" smtClean="0"/>
              <a:t>principles and applications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90103" y="6308958"/>
            <a:ext cx="7064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-112" charset="0"/>
              </a:rPr>
              <a:t>Helsinki University – 26 </a:t>
            </a:r>
            <a:r>
              <a:rPr lang="en-US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-112" charset="0"/>
              </a:rPr>
              <a:t>octobre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-112" charset="0"/>
              </a:rPr>
              <a:t> 2017</a:t>
            </a:r>
            <a:endParaRPr lang="en-US" b="1" i="1" dirty="0">
              <a:solidFill>
                <a:schemeClr val="tx1">
                  <a:lumMod val="50000"/>
                  <a:lumOff val="50000"/>
                </a:schemeClr>
              </a:solidFill>
              <a:latin typeface="Times" pitchFamily="-11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371600" y="4246035"/>
            <a:ext cx="6400800" cy="10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Cécile Gautheron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latin typeface="Calibri"/>
                <a:cs typeface="Calibri"/>
                <a:hlinkClick r:id="rId2"/>
              </a:rPr>
              <a:t>c</a:t>
            </a:r>
            <a:r>
              <a:rPr lang="en-US" sz="2200" dirty="0" smtClean="0">
                <a:latin typeface="Calibri"/>
                <a:cs typeface="Calibri"/>
                <a:hlinkClick r:id="rId2"/>
              </a:rPr>
              <a:t>ecile.gautheron@u-psud.fr</a:t>
            </a:r>
            <a:endParaRPr lang="en-US" sz="2200" dirty="0" smtClean="0">
              <a:latin typeface="Calibri"/>
              <a:cs typeface="Calibri"/>
            </a:endParaRPr>
          </a:p>
        </p:txBody>
      </p:sp>
      <p:pic>
        <p:nvPicPr>
          <p:cNvPr id="10" name="Image 9" descr="Logo UMRS 201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133" y="390447"/>
            <a:ext cx="2225376" cy="1174075"/>
          </a:xfrm>
          <a:prstGeom prst="rect">
            <a:avLst/>
          </a:prstGeom>
        </p:spPr>
      </p:pic>
      <p:pic>
        <p:nvPicPr>
          <p:cNvPr id="11" name="Image 10" descr="logogeo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293" y="536221"/>
            <a:ext cx="2077033" cy="102830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668" y="366219"/>
            <a:ext cx="1924192" cy="1571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>
                <a:solidFill>
                  <a:srgbClr val="FFFFFF"/>
                </a:solidFill>
                <a:cs typeface="Calibri"/>
              </a:rPr>
              <a:t>I. Meaning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of thermochronological ages</a:t>
            </a:r>
            <a:endParaRPr lang="fr-FR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599" y="2418645"/>
            <a:ext cx="8675511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TAKE HOME MESSAGE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: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A thermochronological age (or date) is an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apparent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age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endParaRPr lang="en-US" sz="24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Need to apply some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corrections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(alpha ejection, diffusion)</a:t>
            </a:r>
          </a:p>
          <a:p>
            <a:pPr algn="just" eaLnBrk="0" hangingPunct="0">
              <a:spcBef>
                <a:spcPct val="50000"/>
              </a:spcBef>
            </a:pPr>
            <a:endParaRPr lang="en-US" sz="24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baseline="30000" dirty="0" smtClean="0">
                <a:latin typeface="Calibri"/>
                <a:ea typeface="ＭＳ Ｐゴシック" pitchFamily="12" charset="-128"/>
                <a:cs typeface="Calibri"/>
              </a:rPr>
              <a:t>4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He accumulation in crystal lattice reflects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= f (thermal history, diffusion coefficient, grain size, </a:t>
            </a:r>
            <a:r>
              <a:rPr lang="mr-IN" sz="2400" b="1" dirty="0" smtClean="0">
                <a:latin typeface="Calibri"/>
                <a:ea typeface="ＭＳ Ｐゴシック" pitchFamily="12" charset="-128"/>
                <a:cs typeface="Calibri"/>
              </a:rPr>
              <a:t>…</a:t>
            </a:r>
            <a:r>
              <a:rPr lang="fr-FR" sz="2400" b="1" dirty="0" smtClean="0">
                <a:latin typeface="Calibri"/>
                <a:ea typeface="ＭＳ Ｐゴシック" pitchFamily="12" charset="-128"/>
                <a:cs typeface="Calibri"/>
              </a:rPr>
              <a:t>)</a:t>
            </a:r>
            <a:endParaRPr lang="en-US" sz="2400" b="1" dirty="0">
              <a:latin typeface="Calibri"/>
              <a:ea typeface="ＭＳ Ｐゴシック" pitchFamily="12" charset="-128"/>
              <a:cs typeface="Calibri"/>
            </a:endParaRPr>
          </a:p>
        </p:txBody>
      </p:sp>
      <p:pic>
        <p:nvPicPr>
          <p:cNvPr id="2" name="Image 1" descr="ExempleTt_HePRZ_2.eps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556" y="-18755"/>
            <a:ext cx="3358444" cy="2683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0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smtClean="0">
                <a:solidFill>
                  <a:srgbClr val="FFFFFF"/>
                </a:solidFill>
                <a:cs typeface="Calibri"/>
              </a:rPr>
              <a:t>I. </a:t>
            </a:r>
            <a:r>
              <a:rPr lang="en-US" sz="2200" b="1" smtClean="0">
                <a:solidFill>
                  <a:srgbClr val="FFFFFF"/>
                </a:solidFill>
                <a:latin typeface="Calibri"/>
                <a:cs typeface="Calibri"/>
              </a:rPr>
              <a:t>Quantification of erosion and weathering processes</a:t>
            </a:r>
            <a:endParaRPr lang="en-US" sz="2200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400" y="5924247"/>
            <a:ext cx="8844280" cy="861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200" b="1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Iron oxides</a:t>
            </a:r>
            <a:r>
              <a:rPr kumimoji="0" lang="en-US" sz="2200" b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(hematite, goethite</a:t>
            </a:r>
            <a:r>
              <a:rPr kumimoji="0" lang="en-US" sz="220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) </a:t>
            </a:r>
            <a:r>
              <a:rPr kumimoji="0" lang="en-US" sz="220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can be used to quantify </a:t>
            </a:r>
            <a:r>
              <a:rPr kumimoji="0" lang="en-US" sz="2200" b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weathering episodes </a:t>
            </a:r>
            <a:r>
              <a:rPr kumimoji="0" lang="en-US" sz="220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lang="en-US" sz="220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paleosurfaces</a:t>
            </a:r>
            <a:r>
              <a:rPr kumimoji="0" lang="en-US" sz="220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), </a:t>
            </a:r>
            <a:r>
              <a:rPr kumimoji="0" lang="en-US" sz="2200" b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timing of ore deposits </a:t>
            </a:r>
            <a:r>
              <a:rPr kumimoji="0" lang="mr-IN" sz="220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…</a:t>
            </a:r>
            <a:endParaRPr lang="en-US" sz="2200" dirty="0" smtClean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4" name="Image 13" descr="IMG_53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9" y="2548472"/>
            <a:ext cx="4216400" cy="3162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 descr="P810099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38" y="649677"/>
            <a:ext cx="6903992" cy="1831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 descr="P81010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893" y="2548472"/>
            <a:ext cx="1778794" cy="3162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 descr="REV-Bzoom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50" y="2548472"/>
            <a:ext cx="2788180" cy="3162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45354" y="5259401"/>
            <a:ext cx="2425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</a:rPr>
              <a:t>Rødmålheia</a:t>
            </a:r>
            <a:r>
              <a:rPr lang="fr-FR" dirty="0">
                <a:solidFill>
                  <a:srgbClr val="FFFFFF"/>
                </a:solidFill>
              </a:rPr>
              <a:t> on </a:t>
            </a:r>
            <a:r>
              <a:rPr lang="fr-FR" dirty="0" err="1">
                <a:solidFill>
                  <a:srgbClr val="FFFFFF"/>
                </a:solidFill>
              </a:rPr>
              <a:t>Hinnøya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5400" y="619196"/>
            <a:ext cx="2981959" cy="18987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200" b="1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Apatite, zircon, </a:t>
            </a:r>
            <a:r>
              <a:rPr kumimoji="0" lang="en-US" sz="2200" b="1" u="none" strike="noStrike" kern="1200" cap="none" spc="0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titanite</a:t>
            </a:r>
            <a:r>
              <a:rPr kumimoji="0" lang="en-US" sz="2200" b="1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… </a:t>
            </a:r>
            <a:r>
              <a:rPr lang="en-US" sz="2200" dirty="0" smtClean="0">
                <a:latin typeface="Calibri"/>
                <a:cs typeface="Calibri"/>
              </a:rPr>
              <a:t>can be used to quantify </a:t>
            </a:r>
            <a:r>
              <a:rPr lang="en-US" sz="2200" b="1" dirty="0" smtClean="0">
                <a:latin typeface="Calibri"/>
                <a:cs typeface="Calibri"/>
              </a:rPr>
              <a:t>rock thermal history</a:t>
            </a:r>
            <a:r>
              <a:rPr lang="en-US" sz="2200" dirty="0" smtClean="0">
                <a:latin typeface="Calibri"/>
                <a:cs typeface="Calibri"/>
              </a:rPr>
              <a:t> and </a:t>
            </a:r>
            <a:r>
              <a:rPr lang="en-US" sz="2200" b="1" dirty="0" smtClean="0">
                <a:latin typeface="Calibri"/>
                <a:cs typeface="Calibri"/>
              </a:rPr>
              <a:t>erosion processes </a:t>
            </a:r>
            <a:r>
              <a:rPr lang="mr-IN" sz="2200" b="1" dirty="0" smtClean="0">
                <a:latin typeface="Calibri"/>
                <a:cs typeface="Calibri"/>
              </a:rPr>
              <a:t>…</a:t>
            </a:r>
            <a:endParaRPr lang="en-US" sz="2200" b="1" dirty="0" smtClean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6216" y="2060848"/>
            <a:ext cx="2439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Lofoten Island (</a:t>
            </a:r>
            <a:r>
              <a:rPr lang="fr-FR" dirty="0" err="1" smtClean="0">
                <a:solidFill>
                  <a:srgbClr val="FFFFFF"/>
                </a:solidFill>
              </a:rPr>
              <a:t>Norway</a:t>
            </a:r>
            <a:r>
              <a:rPr lang="fr-FR" dirty="0" smtClean="0">
                <a:solidFill>
                  <a:srgbClr val="FFFFFF"/>
                </a:solidFill>
              </a:rPr>
              <a:t>)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vs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 thermochronometer)</a:t>
            </a: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00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00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>
                <a:cs typeface="Calibri"/>
              </a:rPr>
              <a:t>(4) Exercises (</a:t>
            </a:r>
            <a:r>
              <a:rPr lang="en-US" sz="2200" b="1" i="1" dirty="0" err="1">
                <a:cs typeface="Calibri"/>
              </a:rPr>
              <a:t>Tc</a:t>
            </a:r>
            <a:r>
              <a:rPr lang="en-US" sz="2200" b="1" i="1" dirty="0">
                <a:cs typeface="Calibri"/>
              </a:rPr>
              <a:t>, ejection, weight, </a:t>
            </a:r>
            <a:r>
              <a:rPr lang="en-US" sz="2200" b="1" i="1" dirty="0" err="1">
                <a:cs typeface="Calibri"/>
              </a:rPr>
              <a:t>Rs</a:t>
            </a:r>
            <a:r>
              <a:rPr lang="en-US" sz="2200" b="1" i="1" dirty="0">
                <a:cs typeface="Calibri"/>
              </a:rPr>
              <a:t>), thermal modeling </a:t>
            </a:r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7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(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U-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Sm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)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/He dating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method principles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6305" y="1377398"/>
            <a:ext cx="4729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He atoms </a:t>
            </a:r>
            <a:r>
              <a:rPr lang="en-US" sz="2400" u="sng" dirty="0" smtClean="0">
                <a:solidFill>
                  <a:srgbClr val="000000"/>
                </a:solidFill>
                <a:latin typeface="Calibri"/>
                <a:cs typeface="Calibri"/>
              </a:rPr>
              <a:t>production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in minerals during U,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Sm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decay</a:t>
            </a:r>
          </a:p>
          <a:p>
            <a:pPr marL="457200" indent="-457200" algn="just">
              <a:buFont typeface="+mj-lt"/>
              <a:buAutoNum type="arabicParenR"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Long alpha </a:t>
            </a:r>
            <a:r>
              <a:rPr lang="en-US" sz="2400" u="sng" dirty="0" smtClean="0">
                <a:solidFill>
                  <a:srgbClr val="000000"/>
                </a:solidFill>
                <a:latin typeface="Calibri"/>
                <a:cs typeface="Calibri"/>
              </a:rPr>
              <a:t>ejection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(15-20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m)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6305" y="3691648"/>
            <a:ext cx="4418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cs typeface="Calibri"/>
              </a:rPr>
              <a:t>3) Possible </a:t>
            </a:r>
            <a:r>
              <a:rPr lang="en-US" sz="2400" u="sng" dirty="0">
                <a:solidFill>
                  <a:srgbClr val="000000"/>
                </a:solidFill>
                <a:cs typeface="Calibri"/>
              </a:rPr>
              <a:t>diffusion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 in the crystal, depending on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:</a:t>
            </a:r>
          </a:p>
          <a:p>
            <a:pPr lvl="1" algn="just"/>
            <a:r>
              <a:rPr lang="en-US" sz="2400" dirty="0" smtClean="0">
                <a:solidFill>
                  <a:srgbClr val="000000"/>
                </a:solidFill>
                <a:cs typeface="Calibri"/>
              </a:rPr>
              <a:t> a) diffusion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coefficients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and</a:t>
            </a:r>
          </a:p>
          <a:p>
            <a:pPr lvl="1" algn="just"/>
            <a:r>
              <a:rPr lang="en-US" sz="2400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)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thermal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history</a:t>
            </a:r>
            <a:endParaRPr lang="en-US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5" name="Image 14" descr="Fig_Prod_Ejc_Diff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1047384"/>
            <a:ext cx="3754255" cy="450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ans titr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60" y="697112"/>
            <a:ext cx="5154695" cy="425588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U-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Sm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 incorporation in crystal lattice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1974" y="5159294"/>
            <a:ext cx="85159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U,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Sm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incorporation (substitution or cluster) in almost any crystal lattice: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U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= 0.01 - 1000 ppm;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/U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= 0.1 - 20;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Sm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= 10 - 3000 ppm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72413" y="896401"/>
            <a:ext cx="8937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Apatite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426097" y="4359112"/>
            <a:ext cx="3127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http://www.crystalmaker.com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3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U-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Sm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 radioactive natural decay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8600" y="592546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235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+ </a:t>
            </a:r>
            <a:r>
              <a:rPr lang="en-US" sz="24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238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U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= 99.99% U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; 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232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Th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= 100 %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147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Sm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= 0.15 %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Sm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1" y="990136"/>
            <a:ext cx="6914444" cy="445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884132" y="604956"/>
            <a:ext cx="3127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238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U natural fission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= 1 track / ~10</a:t>
            </a:r>
            <a:r>
              <a:rPr lang="en-US" sz="24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6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alphas </a:t>
            </a:r>
            <a:endParaRPr lang="en-US" sz="2400" b="1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1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II. U-</a:t>
            </a:r>
            <a:r>
              <a:rPr lang="en-US" sz="2200" b="1" dirty="0" err="1">
                <a:solidFill>
                  <a:srgbClr val="FFFFFF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FFFFFF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 radioactive natural decay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46" y="-4644"/>
            <a:ext cx="3141453" cy="202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r 3"/>
          <p:cNvGrpSpPr/>
          <p:nvPr/>
        </p:nvGrpSpPr>
        <p:grpSpPr>
          <a:xfrm>
            <a:off x="1963707" y="1283779"/>
            <a:ext cx="5518589" cy="3970144"/>
            <a:chOff x="1853679" y="1206561"/>
            <a:chExt cx="5518589" cy="3970144"/>
          </a:xfrm>
          <a:solidFill>
            <a:schemeClr val="bg1"/>
          </a:solidFill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2074336" y="1969673"/>
              <a:ext cx="4892916" cy="32070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spcBef>
                  <a:spcPct val="20000"/>
                </a:spcBef>
              </a:pPr>
              <a:r>
                <a:rPr lang="fr-FR" sz="2400" b="1" baseline="30000" dirty="0" smtClean="0">
                  <a:latin typeface="Calibri" charset="0"/>
                  <a:cs typeface="Calibri" charset="0"/>
                </a:rPr>
                <a:t>238</a:t>
              </a:r>
              <a:r>
                <a:rPr lang="fr-FR" sz="2400" b="1" dirty="0">
                  <a:latin typeface="Calibri" charset="0"/>
                  <a:cs typeface="Calibri" charset="0"/>
                </a:rPr>
                <a:t>U</a:t>
              </a:r>
              <a:r>
                <a:rPr lang="fr-FR" sz="2400" b="1" dirty="0" smtClean="0">
                  <a:latin typeface="Calibri" charset="0"/>
                  <a:cs typeface="Calibri" charset="0"/>
                </a:rPr>
                <a:t> 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 -&gt;     </a:t>
              </a:r>
              <a:r>
                <a:rPr lang="fr-FR" sz="2400" b="1" baseline="30000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206</a:t>
              </a:r>
              <a:r>
                <a:rPr lang="fr-FR" sz="2400" b="1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Pb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   + </a:t>
              </a:r>
              <a:r>
                <a:rPr lang="fr-FR" sz="2400" dirty="0">
                  <a:latin typeface="Calibri" charset="0"/>
                  <a:cs typeface="Calibri" charset="0"/>
                </a:rPr>
                <a:t>8 </a:t>
              </a:r>
              <a:r>
                <a:rPr lang="fr-FR" sz="2400" dirty="0" smtClean="0">
                  <a:latin typeface="Symbol" charset="2"/>
                  <a:cs typeface="Symbol" charset="2"/>
                </a:rPr>
                <a:t>a       </a:t>
              </a:r>
              <a:r>
                <a:rPr lang="fr-FR" sz="2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(</a:t>
              </a:r>
              <a:r>
                <a:rPr lang="sk-SK" sz="2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4.4683)</a:t>
              </a:r>
              <a:endParaRPr lang="fr-FR" sz="2400" b="1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>
                <a:lnSpc>
                  <a:spcPct val="200000"/>
                </a:lnSpc>
                <a:spcBef>
                  <a:spcPct val="20000"/>
                </a:spcBef>
              </a:pPr>
              <a:r>
                <a:rPr lang="fr-FR" sz="2400" b="1" baseline="30000" dirty="0" smtClean="0">
                  <a:latin typeface="Calibri" charset="0"/>
                  <a:cs typeface="Calibri" charset="0"/>
                </a:rPr>
                <a:t>235</a:t>
              </a:r>
              <a:r>
                <a:rPr lang="fr-FR" sz="2400" b="1" dirty="0" smtClean="0">
                  <a:latin typeface="Calibri" charset="0"/>
                  <a:cs typeface="Calibri" charset="0"/>
                </a:rPr>
                <a:t>U 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 -&gt;     </a:t>
              </a:r>
              <a:r>
                <a:rPr lang="fr-FR" sz="2400" b="1" baseline="30000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207</a:t>
              </a:r>
              <a:r>
                <a:rPr lang="fr-FR" sz="2400" b="1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Pb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   + 7 </a:t>
              </a:r>
              <a:r>
                <a:rPr lang="fr-FR" sz="2400" dirty="0" smtClean="0">
                  <a:latin typeface="Symbol" charset="2"/>
                  <a:cs typeface="Symbol" charset="2"/>
                </a:rPr>
                <a:t>a       </a:t>
              </a:r>
              <a:r>
                <a:rPr lang="fr-FR" sz="2400" b="1" dirty="0" smtClean="0">
                  <a:solidFill>
                    <a:srgbClr val="0000FF"/>
                  </a:solidFill>
                  <a:cs typeface="Calibri"/>
                </a:rPr>
                <a:t>(0.</a:t>
              </a:r>
              <a:r>
                <a:rPr lang="sk-SK" sz="2400" b="1" dirty="0" smtClean="0">
                  <a:solidFill>
                    <a:srgbClr val="0000FF"/>
                  </a:solidFill>
                  <a:cs typeface="Calibri"/>
                </a:rPr>
                <a:t>7038)</a:t>
              </a:r>
              <a:endParaRPr lang="fr-FR" sz="2400" b="1" dirty="0">
                <a:solidFill>
                  <a:srgbClr val="0000FF"/>
                </a:solidFill>
                <a:latin typeface="Calibri" charset="0"/>
                <a:cs typeface="Calibri" charset="0"/>
              </a:endParaRPr>
            </a:p>
            <a:p>
              <a:pPr>
                <a:lnSpc>
                  <a:spcPct val="200000"/>
                </a:lnSpc>
                <a:spcBef>
                  <a:spcPct val="20000"/>
                </a:spcBef>
              </a:pPr>
              <a:r>
                <a:rPr lang="fr-FR" sz="2400" b="1" baseline="30000" dirty="0" smtClean="0">
                  <a:latin typeface="Calibri" charset="0"/>
                  <a:cs typeface="Calibri" charset="0"/>
                </a:rPr>
                <a:t>232</a:t>
              </a:r>
              <a:r>
                <a:rPr lang="fr-FR" sz="2400" b="1" dirty="0" smtClean="0">
                  <a:latin typeface="Calibri" charset="0"/>
                  <a:cs typeface="Calibri" charset="0"/>
                </a:rPr>
                <a:t>Th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-&gt;     </a:t>
              </a:r>
              <a:r>
                <a:rPr lang="fr-FR" sz="2400" b="1" baseline="300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208</a:t>
              </a:r>
              <a:r>
                <a:rPr lang="fr-FR" sz="2400" b="1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Pb 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   + 6 </a:t>
              </a:r>
              <a:r>
                <a:rPr lang="fr-FR" sz="2400" dirty="0" smtClean="0">
                  <a:latin typeface="Symbol" charset="2"/>
                  <a:cs typeface="Symbol" charset="2"/>
                </a:rPr>
                <a:t>a        </a:t>
              </a:r>
              <a:r>
                <a:rPr lang="fr-FR" sz="2400" b="1" dirty="0" smtClean="0">
                  <a:solidFill>
                    <a:srgbClr val="0000FF"/>
                  </a:solidFill>
                  <a:cs typeface="Calibri"/>
                </a:rPr>
                <a:t>(</a:t>
              </a:r>
              <a:r>
                <a:rPr lang="sk-SK" sz="2400" b="1" dirty="0" smtClean="0">
                  <a:solidFill>
                    <a:srgbClr val="0000FF"/>
                  </a:solidFill>
                  <a:cs typeface="Calibri"/>
                </a:rPr>
                <a:t>14.05)</a:t>
              </a:r>
              <a:endParaRPr lang="fr-FR" sz="2400" b="1" dirty="0" smtClean="0">
                <a:solidFill>
                  <a:srgbClr val="0000FF"/>
                </a:solidFill>
                <a:latin typeface="Calibri" charset="0"/>
                <a:cs typeface="Calibri" charset="0"/>
              </a:endParaRPr>
            </a:p>
            <a:p>
              <a:pPr>
                <a:lnSpc>
                  <a:spcPct val="200000"/>
                </a:lnSpc>
                <a:spcBef>
                  <a:spcPct val="20000"/>
                </a:spcBef>
              </a:pPr>
              <a:r>
                <a:rPr lang="fr-FR" sz="2400" b="1" baseline="30000" dirty="0" smtClean="0">
                  <a:latin typeface="Calibri" charset="0"/>
                  <a:cs typeface="Calibri" charset="0"/>
                </a:rPr>
                <a:t>147</a:t>
              </a:r>
              <a:r>
                <a:rPr lang="fr-FR" sz="2400" b="1" dirty="0" smtClean="0">
                  <a:latin typeface="Calibri" charset="0"/>
                  <a:cs typeface="Calibri" charset="0"/>
                </a:rPr>
                <a:t>Sm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-&gt;   </a:t>
              </a:r>
              <a:r>
                <a:rPr lang="fr-FR" sz="2400" b="1" baseline="30000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143</a:t>
              </a:r>
              <a:r>
                <a:rPr lang="fr-FR" sz="2400" b="1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Nd</a:t>
              </a:r>
              <a:r>
                <a:rPr lang="fr-FR" sz="2400" dirty="0" smtClean="0">
                  <a:latin typeface="Calibri" charset="0"/>
                  <a:cs typeface="Calibri" charset="0"/>
                </a:rPr>
                <a:t>       + 1 </a:t>
              </a:r>
              <a:r>
                <a:rPr lang="fr-FR" sz="2400" dirty="0" smtClean="0">
                  <a:latin typeface="Symbol" charset="2"/>
                  <a:cs typeface="Symbol" charset="2"/>
                </a:rPr>
                <a:t>a         </a:t>
              </a:r>
              <a:r>
                <a:rPr lang="fr-FR" sz="2400" b="1" dirty="0" smtClean="0">
                  <a:solidFill>
                    <a:srgbClr val="0000FF"/>
                  </a:solidFill>
                  <a:cs typeface="Calibri"/>
                </a:rPr>
                <a:t>(</a:t>
              </a:r>
              <a:r>
                <a:rPr lang="sk-SK" sz="2400" b="1" dirty="0" smtClean="0">
                  <a:solidFill>
                    <a:srgbClr val="0000FF"/>
                  </a:solidFill>
                  <a:cs typeface="Calibri"/>
                </a:rPr>
                <a:t>106)</a:t>
              </a:r>
              <a:endParaRPr lang="fr-FR" sz="2400" b="1" dirty="0">
                <a:solidFill>
                  <a:srgbClr val="0000FF"/>
                </a:solidFill>
                <a:cs typeface="Calibri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524571" y="1206561"/>
              <a:ext cx="1847697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Half-live</a:t>
              </a:r>
            </a:p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(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Ga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sz="24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305938" y="1220781"/>
              <a:ext cx="145766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Calibri"/>
                  <a:cs typeface="Calibri"/>
                </a:rPr>
                <a:t>Nb. </a:t>
              </a:r>
              <a:r>
                <a:rPr lang="en-US" sz="2400" dirty="0" smtClean="0">
                  <a:latin typeface="Symbol" charset="2"/>
                  <a:cs typeface="Symbol" charset="2"/>
                </a:rPr>
                <a:t>a</a:t>
              </a:r>
            </a:p>
            <a:p>
              <a:pPr algn="ctr"/>
              <a:r>
                <a:rPr lang="en-US" sz="2400" dirty="0" smtClean="0">
                  <a:latin typeface="Calibri"/>
                  <a:cs typeface="Calibri"/>
                </a:rPr>
                <a:t>particles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853679" y="1358336"/>
              <a:ext cx="101407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libri"/>
                  <a:cs typeface="Calibri"/>
                </a:rPr>
                <a:t>Father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027348" y="1358336"/>
              <a:ext cx="137790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Daughter</a:t>
              </a:r>
              <a:endParaRPr lang="en-US" sz="24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89844" y="5694630"/>
            <a:ext cx="809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Alpha particles production during U-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Sm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alpha decay </a:t>
            </a:r>
            <a:endParaRPr lang="en-US" sz="2400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6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II. Alpha particles production =&gt; high energies</a:t>
            </a:r>
            <a:endParaRPr lang="en-US" sz="2200" b="1" dirty="0">
              <a:solidFill>
                <a:srgbClr val="EEECE1"/>
              </a:solidFill>
              <a:cs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36938" y="604956"/>
            <a:ext cx="425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SRIM; Ziegler (2008); </a:t>
            </a:r>
            <a:r>
              <a:rPr lang="fr-FR" i="1" dirty="0" err="1" smtClean="0"/>
              <a:t>Ketcham</a:t>
            </a:r>
            <a:r>
              <a:rPr lang="fr-FR" i="1" dirty="0" smtClean="0"/>
              <a:t> et al. (2011)</a:t>
            </a:r>
            <a:endParaRPr lang="fr-FR" i="1" dirty="0"/>
          </a:p>
        </p:txBody>
      </p:sp>
      <p:pic>
        <p:nvPicPr>
          <p:cNvPr id="16" name="Picture 1029" descr="biot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889" y="1202268"/>
            <a:ext cx="3630789" cy="27230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Rectangle 1031"/>
          <p:cNvSpPr txBox="1">
            <a:spLocks noChangeArrowheads="1"/>
          </p:cNvSpPr>
          <p:nvPr/>
        </p:nvSpPr>
        <p:spPr>
          <a:xfrm>
            <a:off x="341486" y="4792136"/>
            <a:ext cx="8547650" cy="1995309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High kinetic energy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of 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latin typeface="Calibri"/>
                <a:cs typeface="Calibri"/>
              </a:rPr>
              <a:t> particles,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				</a:t>
            </a:r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 ------------&gt; </a:t>
            </a:r>
            <a:r>
              <a:rPr lang="en-US" sz="24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He (after taking electrons)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latin typeface="Calibri"/>
              <a:cs typeface="Calibri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Calibri"/>
                <a:cs typeface="Calibri"/>
              </a:rPr>
              <a:t>He atoms will stop after some microns</a:t>
            </a:r>
            <a:r>
              <a:rPr lang="fr-FR" sz="2400" dirty="0" smtClean="0">
                <a:latin typeface="Calibri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depending on initial </a:t>
            </a:r>
            <a:r>
              <a:rPr lang="en-US" sz="2400" dirty="0" smtClean="0">
                <a:latin typeface="Calibri"/>
                <a:cs typeface="Calibri"/>
              </a:rPr>
              <a:t>energy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, lattice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density, chemistry 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and </a:t>
            </a:r>
            <a:r>
              <a:rPr kumimoji="0" lang="en-US" sz="2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Th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/U ratio </a:t>
            </a:r>
            <a:r>
              <a: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(See EXERCICE 1).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Text Box 1032"/>
          <p:cNvSpPr txBox="1">
            <a:spLocks noChangeArrowheads="1"/>
          </p:cNvSpPr>
          <p:nvPr/>
        </p:nvSpPr>
        <p:spPr bwMode="auto">
          <a:xfrm>
            <a:off x="1335616" y="4117970"/>
            <a:ext cx="2390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 smtClean="0">
                <a:latin typeface="Helvetica"/>
                <a:ea typeface="ＭＳ Ｐゴシック" pitchFamily="12" charset="-128"/>
                <a:cs typeface="Helvetica"/>
              </a:rPr>
              <a:t>Alpha halo in </a:t>
            </a:r>
            <a:r>
              <a:rPr lang="en-US" b="1" dirty="0" err="1" smtClean="0">
                <a:latin typeface="Helvetica"/>
                <a:ea typeface="ＭＳ Ｐゴシック" pitchFamily="12" charset="-128"/>
                <a:cs typeface="Helvetica"/>
              </a:rPr>
              <a:t>biotite</a:t>
            </a:r>
            <a:endParaRPr lang="en-US" b="1" dirty="0">
              <a:latin typeface="Helvetica"/>
              <a:ea typeface="ＭＳ Ｐゴシック" pitchFamily="12" charset="-128"/>
              <a:cs typeface="Helvetica"/>
            </a:endParaRPr>
          </a:p>
        </p:txBody>
      </p:sp>
      <p:pic>
        <p:nvPicPr>
          <p:cNvPr id="4" name="Image 3" descr="AlphaEjection_dist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0" y="945162"/>
            <a:ext cx="4146550" cy="37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II. Alpha particles energies = recoil damage</a:t>
            </a:r>
            <a:endParaRPr lang="en-US" sz="2200" b="1" dirty="0">
              <a:solidFill>
                <a:srgbClr val="EEECE1"/>
              </a:solidFill>
              <a:cs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011330" y="604956"/>
            <a:ext cx="179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Trachenko</a:t>
            </a:r>
            <a:r>
              <a:rPr lang="fr-FR" i="1" dirty="0" smtClean="0"/>
              <a:t>, 2003</a:t>
            </a:r>
            <a:endParaRPr lang="fr-FR" i="1" dirty="0"/>
          </a:p>
        </p:txBody>
      </p:sp>
      <p:pic>
        <p:nvPicPr>
          <p:cNvPr id="3" name="zir30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8845" y="974288"/>
            <a:ext cx="4168599" cy="4168598"/>
          </a:xfrm>
          <a:prstGeom prst="rect">
            <a:avLst/>
          </a:prstGeom>
        </p:spPr>
      </p:pic>
      <p:sp>
        <p:nvSpPr>
          <p:cNvPr id="13" name="Rectangle 1031"/>
          <p:cNvSpPr txBox="1">
            <a:spLocks noChangeArrowheads="1"/>
          </p:cNvSpPr>
          <p:nvPr/>
        </p:nvSpPr>
        <p:spPr>
          <a:xfrm>
            <a:off x="496709" y="5616222"/>
            <a:ext cx="8547650" cy="94544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Associated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 to alpha decays, the “father” element will do a recoil.</a:t>
            </a: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Damage creation at</a:t>
            </a:r>
            <a:r>
              <a:rPr kumimoji="0" lang="en-US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 na</a:t>
            </a:r>
            <a:r>
              <a:rPr lang="en-US" sz="2400" b="1" dirty="0" smtClean="0">
                <a:latin typeface="Calibri"/>
                <a:cs typeface="Calibri"/>
              </a:rPr>
              <a:t>nometer scale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81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II. </a:t>
            </a:r>
            <a:r>
              <a:rPr lang="en-US" sz="2200" b="1" baseline="30000" dirty="0" smtClean="0">
                <a:solidFill>
                  <a:srgbClr val="EEECE1"/>
                </a:solidFill>
                <a:cs typeface="Calibri"/>
              </a:rPr>
              <a:t>4</a:t>
            </a: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He production</a:t>
            </a:r>
            <a:endParaRPr lang="en-US" sz="2200" b="1" dirty="0">
              <a:solidFill>
                <a:srgbClr val="EEECE1"/>
              </a:solidFill>
              <a:cs typeface="Calibri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5418" y="5894685"/>
            <a:ext cx="814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eU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 (effective Uranium) = U + 0.24 </a:t>
            </a:r>
            <a:r>
              <a:rPr lang="en-US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 + 0.0005 </a:t>
            </a:r>
            <a:r>
              <a:rPr lang="en-US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Sm</a:t>
            </a:r>
            <a:endParaRPr lang="en-US" sz="2400" b="1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19263" y="1737019"/>
            <a:ext cx="1317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alibri"/>
                <a:cs typeface="Calibri"/>
              </a:rPr>
              <a:t>From </a:t>
            </a:r>
            <a:r>
              <a:rPr lang="en-US" sz="2200" baseline="30000" dirty="0" smtClean="0">
                <a:latin typeface="Calibri"/>
                <a:cs typeface="Calibri"/>
              </a:rPr>
              <a:t>238</a:t>
            </a:r>
            <a:r>
              <a:rPr lang="en-US" sz="2200" dirty="0" smtClean="0">
                <a:latin typeface="Calibri"/>
                <a:cs typeface="Calibri"/>
              </a:rPr>
              <a:t>U </a:t>
            </a:r>
          </a:p>
          <a:p>
            <a:r>
              <a:rPr lang="en-US" sz="2200" dirty="0" smtClean="0">
                <a:latin typeface="Calibri"/>
                <a:cs typeface="Calibri"/>
              </a:rPr>
              <a:t>and </a:t>
            </a:r>
            <a:r>
              <a:rPr lang="en-US" sz="2200" baseline="30000" dirty="0" smtClean="0">
                <a:latin typeface="Calibri"/>
                <a:cs typeface="Calibri"/>
              </a:rPr>
              <a:t>235</a:t>
            </a:r>
            <a:r>
              <a:rPr lang="en-US" sz="2200" dirty="0" smtClean="0">
                <a:latin typeface="Calibri"/>
                <a:cs typeface="Calibri"/>
              </a:rPr>
              <a:t>U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111660" y="3072839"/>
            <a:ext cx="786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alibri"/>
                <a:cs typeface="Calibri"/>
              </a:rPr>
              <a:t>From</a:t>
            </a:r>
          </a:p>
          <a:p>
            <a:r>
              <a:rPr lang="en-US" sz="2200" baseline="30000" dirty="0" smtClean="0">
                <a:latin typeface="Calibri"/>
                <a:cs typeface="Calibri"/>
              </a:rPr>
              <a:t>232</a:t>
            </a:r>
            <a:r>
              <a:rPr lang="en-US" sz="2200" dirty="0" smtClean="0">
                <a:latin typeface="Calibri"/>
                <a:cs typeface="Calibri"/>
              </a:rPr>
              <a:t>Th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111660" y="4320116"/>
            <a:ext cx="8256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alibri"/>
                <a:cs typeface="Calibri"/>
              </a:rPr>
              <a:t>From</a:t>
            </a:r>
          </a:p>
          <a:p>
            <a:r>
              <a:rPr lang="en-US" sz="2200" baseline="30000" dirty="0" smtClean="0">
                <a:latin typeface="Calibri"/>
                <a:cs typeface="Calibri"/>
              </a:rPr>
              <a:t>147</a:t>
            </a:r>
            <a:r>
              <a:rPr lang="en-US" sz="2200" dirty="0" smtClean="0">
                <a:latin typeface="Calibri"/>
                <a:cs typeface="Calibri"/>
              </a:rPr>
              <a:t>Sm</a:t>
            </a:r>
            <a:endParaRPr lang="en-US" sz="2200" dirty="0">
              <a:latin typeface="Calibri"/>
              <a:cs typeface="Calibri"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031164"/>
              </p:ext>
            </p:extLst>
          </p:nvPr>
        </p:nvGraphicFramePr>
        <p:xfrm>
          <a:off x="462563" y="1015998"/>
          <a:ext cx="934437" cy="50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" name="…quation" r:id="rId3" imgW="444500" imgH="241300" progId="Equation.3">
                  <p:embed/>
                </p:oleObj>
              </mc:Choice>
              <mc:Fallback>
                <p:oleObj name="…quation" r:id="rId3" imgW="444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563" y="1015998"/>
                        <a:ext cx="934437" cy="50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346280"/>
              </p:ext>
            </p:extLst>
          </p:nvPr>
        </p:nvGraphicFramePr>
        <p:xfrm>
          <a:off x="655475" y="1603694"/>
          <a:ext cx="6300777" cy="90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" name="…quation" r:id="rId5" imgW="2997200" imgH="431800" progId="Equation.3">
                  <p:embed/>
                </p:oleObj>
              </mc:Choice>
              <mc:Fallback>
                <p:oleObj name="…quation" r:id="rId5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475" y="1603694"/>
                        <a:ext cx="6300777" cy="907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9782"/>
              </p:ext>
            </p:extLst>
          </p:nvPr>
        </p:nvGraphicFramePr>
        <p:xfrm>
          <a:off x="2489026" y="3132138"/>
          <a:ext cx="2909887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" name="…quation" r:id="rId7" imgW="1384300" imgH="317500" progId="Equation.3">
                  <p:embed/>
                </p:oleObj>
              </mc:Choice>
              <mc:Fallback>
                <p:oleObj name="…quation" r:id="rId7" imgW="1384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89026" y="3132138"/>
                        <a:ext cx="2909887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073090"/>
              </p:ext>
            </p:extLst>
          </p:nvPr>
        </p:nvGraphicFramePr>
        <p:xfrm>
          <a:off x="3320139" y="4390672"/>
          <a:ext cx="405923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" name="…quation" r:id="rId9" imgW="1930400" imgH="317500" progId="Equation.3">
                  <p:embed/>
                </p:oleObj>
              </mc:Choice>
              <mc:Fallback>
                <p:oleObj name="…quation" r:id="rId9" imgW="19304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0139" y="4390672"/>
                        <a:ext cx="405923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60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28600" y="931332"/>
            <a:ext cx="547116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University of Paris Notre Dame (Sorbonne) was born in 1150 (2</a:t>
            </a:r>
            <a:r>
              <a:rPr lang="en-US" sz="2200" baseline="30000" dirty="0" smtClean="0">
                <a:latin typeface="Calibri"/>
                <a:ea typeface="ＭＳ Ｐゴシック" pitchFamily="12" charset="-128"/>
                <a:cs typeface="Calibri"/>
              </a:rPr>
              <a:t>nd</a:t>
            </a: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 university in Europe)</a:t>
            </a:r>
            <a:endParaRPr lang="en-US" sz="2200" dirty="0">
              <a:latin typeface="Calibri"/>
              <a:ea typeface="ＭＳ Ｐゴシック" pitchFamily="12" charset="-128"/>
              <a:cs typeface="Calibri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=&gt; Introduced several academic standards such as doctoral degrees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Paris universities</a:t>
            </a:r>
            <a:endParaRPr lang="fr-FR" sz="2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2" name="Image 1" descr="europ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r="23272"/>
          <a:stretch/>
        </p:blipFill>
        <p:spPr>
          <a:xfrm>
            <a:off x="5981354" y="50800"/>
            <a:ext cx="3035646" cy="355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500" y="1638300"/>
            <a:ext cx="165100" cy="165100"/>
          </a:xfrm>
          <a:prstGeom prst="rect">
            <a:avLst/>
          </a:prstGeom>
          <a:noFill/>
          <a:ln w="28575" cmpd="sng">
            <a:solidFill>
              <a:srgbClr val="3BD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/>
          <p:cNvCxnSpPr>
            <a:stCxn id="5" idx="1"/>
          </p:cNvCxnSpPr>
          <p:nvPr/>
        </p:nvCxnSpPr>
        <p:spPr>
          <a:xfrm flipH="1">
            <a:off x="5321300" y="1720850"/>
            <a:ext cx="1981200" cy="1888936"/>
          </a:xfrm>
          <a:prstGeom prst="line">
            <a:avLst/>
          </a:prstGeom>
          <a:ln>
            <a:solidFill>
              <a:srgbClr val="3BD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467600" y="1720850"/>
            <a:ext cx="1549400" cy="1900168"/>
          </a:xfrm>
          <a:prstGeom prst="line">
            <a:avLst/>
          </a:prstGeom>
          <a:ln>
            <a:solidFill>
              <a:srgbClr val="3BD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Chapelle-nuit-02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6669085" y="3559068"/>
            <a:ext cx="2347915" cy="3162407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420" y="3226894"/>
            <a:ext cx="2595880" cy="2907385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520" y="3559068"/>
            <a:ext cx="1986280" cy="31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0856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II. Diffusion </a:t>
            </a:r>
            <a:r>
              <a:rPr lang="en-US" sz="2200" b="1" dirty="0">
                <a:solidFill>
                  <a:srgbClr val="EEECE1"/>
                </a:solidFill>
                <a:cs typeface="Calibri"/>
              </a:rPr>
              <a:t>in minerals : </a:t>
            </a: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microscopic or macroscopic point of view</a:t>
            </a:r>
            <a:endParaRPr lang="en-US" sz="2200" b="1" dirty="0">
              <a:solidFill>
                <a:srgbClr val="EEECE1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6304" y="774700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Diffusion is a microscopic (atomic) process that can be seen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53067" y="1348499"/>
            <a:ext cx="2550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Microscopic level 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Image 1" descr="InsersionDiffusionApatite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425"/>
          <a:stretch/>
        </p:blipFill>
        <p:spPr>
          <a:xfrm>
            <a:off x="228600" y="2531345"/>
            <a:ext cx="4199467" cy="278382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23528" y="1839946"/>
            <a:ext cx="534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03314" y="6337300"/>
            <a:ext cx="20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Djimbi et al. (2015)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0432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0856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EEECE1"/>
                </a:solidFill>
                <a:cs typeface="Calibri"/>
              </a:rPr>
              <a:t>II. Diffusion in minerals : </a:t>
            </a: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microscopic or macroscopic point of view</a:t>
            </a:r>
            <a:endParaRPr lang="en-US" sz="2200" b="1" dirty="0">
              <a:solidFill>
                <a:srgbClr val="EEECE1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6304" y="774700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Diffusion is a microscopic (atomic) process that can be seen :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32" y="2552945"/>
            <a:ext cx="4608512" cy="345638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785637" y="6009329"/>
            <a:ext cx="203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Balout</a:t>
            </a:r>
            <a:r>
              <a:rPr lang="fr-FR" i="1" dirty="0" smtClean="0"/>
              <a:t> et al. (2017)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1253067" y="1348499"/>
            <a:ext cx="2550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Microscopic level 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803314" y="6337300"/>
            <a:ext cx="20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Djimbi et al. (2015)</a:t>
            </a:r>
            <a:endParaRPr lang="fr-FR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572000" y="1839946"/>
            <a:ext cx="534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Image 2" descr="Fig3_activation-energy-C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4572000" cy="422993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23528" y="1839946"/>
            <a:ext cx="534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0856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II. Diffusion in minerals :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microscopic or macroscopic point of view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613398" y="2032000"/>
            <a:ext cx="39370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266304" y="774700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Diffusion is a microscopic (atomic) process that can be seen :</a:t>
            </a:r>
          </a:p>
        </p:txBody>
      </p:sp>
      <p:pic>
        <p:nvPicPr>
          <p:cNvPr id="3" name="Image 2" descr="Diffusion3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952" y="1205588"/>
            <a:ext cx="3991526" cy="496904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312832" y="6372338"/>
            <a:ext cx="242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Gautheron et al. (2012)</a:t>
            </a:r>
            <a:endParaRPr lang="fr-FR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380508" y="1348499"/>
            <a:ext cx="2626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Macroscopic level 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006227"/>
              </p:ext>
            </p:extLst>
          </p:nvPr>
        </p:nvGraphicFramePr>
        <p:xfrm>
          <a:off x="765427" y="4323800"/>
          <a:ext cx="3383240" cy="897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12" name="…quation" r:id="rId5" imgW="1676400" imgH="444500" progId="Equation.3">
                  <p:embed/>
                </p:oleObj>
              </mc:Choice>
              <mc:Fallback>
                <p:oleObj name="…quation" r:id="rId5" imgW="1676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27" y="4323800"/>
                        <a:ext cx="3383240" cy="897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oneTexte 24"/>
          <p:cNvSpPr txBox="1"/>
          <p:nvPr/>
        </p:nvSpPr>
        <p:spPr>
          <a:xfrm>
            <a:off x="228600" y="2733906"/>
            <a:ext cx="39200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Random diffusion can be described at macroscopic level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using Fick’s law:</a:t>
            </a:r>
          </a:p>
        </p:txBody>
      </p:sp>
    </p:spTree>
    <p:extLst>
      <p:ext uri="{BB962C8B-B14F-4D97-AF65-F5344CB8AC3E}">
        <p14:creationId xmlns:p14="http://schemas.microsoft.com/office/powerpoint/2010/main" val="34015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II. Diffusion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coefficient 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in minerals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613398" y="2032000"/>
            <a:ext cx="39370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266304" y="774700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At first order, diffusion coefficient, D, follows the Arrhenius law: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49538" y="5576359"/>
            <a:ext cx="158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i="1" dirty="0" err="1" smtClean="0"/>
              <a:t>Reiners</a:t>
            </a:r>
            <a:r>
              <a:rPr lang="fr-FR" i="1" dirty="0" smtClean="0"/>
              <a:t> (2009)</a:t>
            </a:r>
            <a:endParaRPr lang="fr-FR" i="1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579771"/>
              </p:ext>
            </p:extLst>
          </p:nvPr>
        </p:nvGraphicFramePr>
        <p:xfrm>
          <a:off x="781059" y="3177953"/>
          <a:ext cx="3130018" cy="1133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36" name="…quation" r:id="rId4" imgW="1193800" imgH="431800" progId="Equation.3">
                  <p:embed/>
                </p:oleObj>
              </mc:Choice>
              <mc:Fallback>
                <p:oleObj name="…quation" r:id="rId4" imgW="1193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9" y="3177953"/>
                        <a:ext cx="3130018" cy="1133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necteur droit avec flèche 14"/>
          <p:cNvCxnSpPr/>
          <p:nvPr/>
        </p:nvCxnSpPr>
        <p:spPr>
          <a:xfrm flipH="1">
            <a:off x="1801291" y="2426719"/>
            <a:ext cx="752093" cy="579534"/>
          </a:xfrm>
          <a:prstGeom prst="straightConnector1">
            <a:avLst/>
          </a:prstGeom>
          <a:ln w="47625" cmpd="sng">
            <a:solidFill>
              <a:srgbClr val="0000FF"/>
            </a:solidFill>
            <a:prstDash val="dash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1059" y="3815232"/>
            <a:ext cx="1369483" cy="54732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801291" y="4610028"/>
            <a:ext cx="226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Different size (a) domains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1238617" y="4492672"/>
            <a:ext cx="691792" cy="719001"/>
          </a:xfrm>
          <a:prstGeom prst="straightConnector1">
            <a:avLst/>
          </a:prstGeom>
          <a:ln w="47625" cmpd="sng">
            <a:solidFill>
              <a:srgbClr val="FF0000"/>
            </a:solidFill>
            <a:prstDash val="dash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553384" y="2041998"/>
            <a:ext cx="1510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One unique D</a:t>
            </a:r>
            <a:r>
              <a:rPr lang="en-US" sz="2200" baseline="-25000" dirty="0" smtClean="0">
                <a:solidFill>
                  <a:srgbClr val="0000FF"/>
                </a:solidFill>
              </a:rPr>
              <a:t>0</a:t>
            </a:r>
            <a:r>
              <a:rPr lang="en-US" sz="2200" dirty="0" smtClean="0">
                <a:solidFill>
                  <a:srgbClr val="0000FF"/>
                </a:solidFill>
              </a:rPr>
              <a:t> and </a:t>
            </a:r>
            <a:r>
              <a:rPr lang="en-US" sz="2200" dirty="0" err="1" smtClean="0">
                <a:solidFill>
                  <a:srgbClr val="0000FF"/>
                </a:solidFill>
              </a:rPr>
              <a:t>E</a:t>
            </a:r>
            <a:r>
              <a:rPr lang="en-US" sz="2200" baseline="-25000" dirty="0" err="1" smtClean="0">
                <a:solidFill>
                  <a:srgbClr val="0000FF"/>
                </a:solidFill>
              </a:rPr>
              <a:t>a</a:t>
            </a:r>
            <a:endParaRPr lang="en-US" sz="2200" baseline="-250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3385" y="3177953"/>
            <a:ext cx="2377692" cy="547322"/>
          </a:xfrm>
          <a:prstGeom prst="rect">
            <a:avLst/>
          </a:prstGeom>
          <a:noFill/>
          <a:ln w="38100" cmpd="sng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FigArrenhius_ZHeAHe_Reiner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579538"/>
            <a:ext cx="4228178" cy="38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45819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EEECE1"/>
                </a:solidFill>
                <a:latin typeface="Calibri"/>
                <a:cs typeface="Calibri"/>
              </a:rPr>
              <a:t>II. Diffusion in a simple system : one crystal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228600" y="3478754"/>
            <a:ext cx="273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i="1" dirty="0" err="1" smtClean="0"/>
              <a:t>Ehlers</a:t>
            </a:r>
            <a:r>
              <a:rPr lang="fr-FR" i="1" dirty="0" smtClean="0"/>
              <a:t> and </a:t>
            </a:r>
            <a:r>
              <a:rPr lang="fr-FR" i="1" dirty="0" err="1" smtClean="0"/>
              <a:t>Farley</a:t>
            </a:r>
            <a:r>
              <a:rPr lang="fr-FR" i="1" dirty="0" smtClean="0"/>
              <a:t> (2003)</a:t>
            </a:r>
          </a:p>
        </p:txBody>
      </p:sp>
      <p:pic>
        <p:nvPicPr>
          <p:cNvPr id="14" name="Picture 5" descr="good vs bad gra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874713"/>
            <a:ext cx="3285824" cy="2384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97234" y="2740779"/>
            <a:ext cx="168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100 </a:t>
            </a:r>
            <a:r>
              <a:rPr lang="fr-FR" sz="1600" dirty="0" smtClean="0">
                <a:latin typeface="Symbol" charset="2"/>
                <a:cs typeface="Symbol" charset="2"/>
              </a:rPr>
              <a:t>m</a:t>
            </a:r>
            <a:r>
              <a:rPr lang="fr-FR" sz="1600" dirty="0" smtClean="0"/>
              <a:t>m</a:t>
            </a:r>
            <a:endParaRPr lang="fr-FR" sz="1600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914400" y="3093620"/>
            <a:ext cx="12400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Farley 200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3933" r="21144" b="64562"/>
          <a:stretch/>
        </p:blipFill>
        <p:spPr>
          <a:xfrm>
            <a:off x="3900624" y="874713"/>
            <a:ext cx="5243376" cy="3942974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812800" y="4983585"/>
            <a:ext cx="7268542" cy="1372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cs typeface="Calibri"/>
              </a:rPr>
              <a:t>The grain volume is the diffusion domain</a:t>
            </a:r>
            <a:endParaRPr lang="en-US" sz="2400" dirty="0">
              <a:cs typeface="Calibri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cs typeface="Calibri"/>
              </a:rPr>
              <a:t>One crystal size (a)</a:t>
            </a:r>
            <a:endParaRPr lang="en-US" sz="2400" dirty="0">
              <a:cs typeface="Calibri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b="1" dirty="0" smtClean="0">
                <a:cs typeface="Calibri"/>
              </a:rPr>
              <a:t>Similar D</a:t>
            </a:r>
            <a:r>
              <a:rPr lang="en-US" sz="2400" b="1" baseline="-25000" dirty="0" smtClean="0">
                <a:cs typeface="Calibri"/>
              </a:rPr>
              <a:t>0</a:t>
            </a:r>
            <a:r>
              <a:rPr lang="en-US" sz="2400" b="1" dirty="0" smtClean="0">
                <a:cs typeface="Calibri"/>
              </a:rPr>
              <a:t> and </a:t>
            </a:r>
            <a:r>
              <a:rPr lang="en-US" sz="2400" b="1" dirty="0" err="1" smtClean="0">
                <a:cs typeface="Calibri"/>
              </a:rPr>
              <a:t>E</a:t>
            </a:r>
            <a:r>
              <a:rPr lang="en-US" sz="2400" b="1" baseline="-25000" dirty="0" err="1" smtClean="0">
                <a:cs typeface="Calibri"/>
              </a:rPr>
              <a:t>a</a:t>
            </a:r>
            <a:r>
              <a:rPr lang="en-US" sz="2400" b="1" dirty="0" smtClean="0">
                <a:cs typeface="Calibri"/>
              </a:rPr>
              <a:t> for all the grain size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endParaRPr lang="en-US" sz="2400" dirty="0" smtClean="0">
              <a:cs typeface="Calibri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588224" y="692696"/>
            <a:ext cx="2370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fr-FR" i="1" dirty="0" err="1" smtClean="0"/>
              <a:t>Farley</a:t>
            </a:r>
            <a:r>
              <a:rPr lang="fr-FR" i="1" dirty="0" smtClean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31695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45819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II. Diffusion in a complex system : polycrystalline structure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012175" y="4707360"/>
            <a:ext cx="3843867" cy="182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cs typeface="Calibri"/>
              </a:rPr>
              <a:t>Different crystal sizes (a)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endParaRPr lang="en-US" sz="2400" dirty="0">
              <a:cs typeface="Calibri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b="1" dirty="0" smtClean="0">
                <a:cs typeface="Calibri"/>
              </a:rPr>
              <a:t>Difficulty to determine D</a:t>
            </a:r>
            <a:r>
              <a:rPr lang="en-US" sz="2400" b="1" baseline="-25000" dirty="0" smtClean="0">
                <a:cs typeface="Calibri"/>
              </a:rPr>
              <a:t>0</a:t>
            </a:r>
            <a:r>
              <a:rPr lang="en-US" sz="2400" b="1" dirty="0" smtClean="0">
                <a:cs typeface="Calibri"/>
              </a:rPr>
              <a:t> and </a:t>
            </a:r>
            <a:r>
              <a:rPr lang="en-US" sz="2400" b="1" dirty="0" err="1" smtClean="0">
                <a:cs typeface="Calibri"/>
              </a:rPr>
              <a:t>E</a:t>
            </a:r>
            <a:r>
              <a:rPr lang="en-US" sz="2400" b="1" baseline="-25000" dirty="0" err="1" smtClean="0">
                <a:cs typeface="Calibri"/>
              </a:rPr>
              <a:t>a</a:t>
            </a:r>
            <a:endParaRPr lang="en-US" sz="2400" b="1" baseline="-25000" dirty="0" smtClean="0">
              <a:cs typeface="Calibri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69333" y="6188554"/>
            <a:ext cx="436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i="1" dirty="0" err="1" smtClean="0"/>
              <a:t>Farley</a:t>
            </a:r>
            <a:r>
              <a:rPr lang="fr-FR" i="1" dirty="0" smtClean="0"/>
              <a:t> and </a:t>
            </a:r>
            <a:r>
              <a:rPr lang="fr-FR" i="1" dirty="0" err="1" smtClean="0"/>
              <a:t>Flowers</a:t>
            </a:r>
            <a:r>
              <a:rPr lang="fr-FR" i="1" dirty="0" smtClean="0"/>
              <a:t> (2012)</a:t>
            </a:r>
          </a:p>
          <a:p>
            <a:r>
              <a:rPr lang="fr-FR" i="1" dirty="0" smtClean="0"/>
              <a:t>Allard et </a:t>
            </a:r>
            <a:r>
              <a:rPr lang="fr-FR" i="1" dirty="0"/>
              <a:t>al</a:t>
            </a:r>
            <a:r>
              <a:rPr lang="fr-FR" i="1" dirty="0" smtClean="0"/>
              <a:t>. (</a:t>
            </a:r>
            <a:r>
              <a:rPr lang="fr-FR" i="1" dirty="0" err="1" smtClean="0"/>
              <a:t>Submitted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26" name="Image 25" descr="FarleyFlowers2012_Hematit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76" t="29259" r="6013" b="48149"/>
          <a:stretch/>
        </p:blipFill>
        <p:spPr>
          <a:xfrm>
            <a:off x="260343" y="2887277"/>
            <a:ext cx="4701033" cy="3162826"/>
          </a:xfrm>
          <a:prstGeom prst="rect">
            <a:avLst/>
          </a:prstGeom>
        </p:spPr>
      </p:pic>
      <p:grpSp>
        <p:nvGrpSpPr>
          <p:cNvPr id="27" name="Grouper 26"/>
          <p:cNvGrpSpPr/>
          <p:nvPr/>
        </p:nvGrpSpPr>
        <p:grpSpPr>
          <a:xfrm>
            <a:off x="200063" y="604956"/>
            <a:ext cx="6166870" cy="2249956"/>
            <a:chOff x="97690" y="4677936"/>
            <a:chExt cx="4934334" cy="1607389"/>
          </a:xfrm>
        </p:grpSpPr>
        <p:sp>
          <p:nvSpPr>
            <p:cNvPr id="28" name="Rectangle 27"/>
            <p:cNvSpPr/>
            <p:nvPr/>
          </p:nvSpPr>
          <p:spPr>
            <a:xfrm>
              <a:off x="97690" y="4677936"/>
              <a:ext cx="4934334" cy="16073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70" b="50000"/>
            <a:stretch/>
          </p:blipFill>
          <p:spPr>
            <a:xfrm>
              <a:off x="154695" y="4729836"/>
              <a:ext cx="3178931" cy="1392961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8572" y="4729836"/>
              <a:ext cx="1575762" cy="1377659"/>
            </a:xfrm>
            <a:prstGeom prst="rect">
              <a:avLst/>
            </a:prstGeom>
          </p:spPr>
        </p:pic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012175" y="3033812"/>
            <a:ext cx="3843867" cy="139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cs typeface="Calibri"/>
              </a:rPr>
              <a:t>Polycrystalline structure in iron oxide crystals (hematite and goethite)</a:t>
            </a:r>
          </a:p>
        </p:txBody>
      </p:sp>
    </p:spTree>
    <p:extLst>
      <p:ext uri="{BB962C8B-B14F-4D97-AF65-F5344CB8AC3E}">
        <p14:creationId xmlns:p14="http://schemas.microsoft.com/office/powerpoint/2010/main" val="338145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7264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Diffusion 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in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a complex 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system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: </a:t>
            </a:r>
            <a:r>
              <a:rPr lang="fr-FR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fast</a:t>
            </a:r>
            <a:r>
              <a:rPr lang="fr-FR" sz="22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FR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paths</a:t>
            </a:r>
            <a:endParaRPr lang="fr-FR" sz="2200" b="1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8900" y="6127639"/>
            <a:ext cx="433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Copeland et al. (2007); </a:t>
            </a:r>
          </a:p>
          <a:p>
            <a:r>
              <a:rPr lang="fr-FR" i="1" dirty="0" smtClean="0"/>
              <a:t>Lovera et al. (1989, 1991</a:t>
            </a:r>
            <a:r>
              <a:rPr lang="fr-FR" i="1" dirty="0"/>
              <a:t>); Cros et al. (2014</a:t>
            </a:r>
            <a:r>
              <a:rPr lang="fr-FR" i="1" dirty="0" smtClean="0"/>
              <a:t>)</a:t>
            </a:r>
          </a:p>
        </p:txBody>
      </p:sp>
      <p:pic>
        <p:nvPicPr>
          <p:cNvPr id="2" name="Image 1" descr="Copelandetal200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3" t="6949" r="18944" b="69871"/>
          <a:stretch/>
        </p:blipFill>
        <p:spPr>
          <a:xfrm>
            <a:off x="0" y="1092200"/>
            <a:ext cx="3712828" cy="3747911"/>
          </a:xfrm>
          <a:prstGeom prst="rect">
            <a:avLst/>
          </a:prstGeom>
        </p:spPr>
      </p:pic>
      <p:pic>
        <p:nvPicPr>
          <p:cNvPr id="10" name="Image 9" descr="Fig1_PlanchePhoto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430" y="1092200"/>
            <a:ext cx="4916869" cy="330835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344333" y="5007262"/>
            <a:ext cx="5503333" cy="1075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 smtClean="0">
                <a:latin typeface="Calibri"/>
                <a:cs typeface="Calibri"/>
              </a:rPr>
              <a:t>Breccia and fault filling calcite samples from the </a:t>
            </a:r>
            <a:r>
              <a:rPr lang="en-US" sz="2400" b="1" dirty="0" smtClean="0">
                <a:latin typeface="Calibri"/>
                <a:cs typeface="Calibri"/>
              </a:rPr>
              <a:t>Eocene/Oligocene </a:t>
            </a:r>
            <a:r>
              <a:rPr lang="en-US" sz="2400" b="1" dirty="0" err="1" smtClean="0">
                <a:latin typeface="Calibri"/>
                <a:cs typeface="Calibri"/>
              </a:rPr>
              <a:t>Gondrecourt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cs typeface="Calibri"/>
              </a:rPr>
              <a:t>graben</a:t>
            </a:r>
            <a:r>
              <a:rPr lang="en-US" sz="2400" dirty="0" smtClean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4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915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Diffusion in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a complex 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system : </a:t>
            </a:r>
            <a:r>
              <a:rPr lang="fr-FR" sz="2200" b="1" dirty="0" smtClean="0">
                <a:solidFill>
                  <a:srgbClr val="FFFFFF"/>
                </a:solidFill>
                <a:latin typeface="Calibri"/>
                <a:cs typeface="Calibri"/>
              </a:rPr>
              <a:t>use of a MDD model.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Image 6" descr="Fig6_DiffMDD_B4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33" y="912988"/>
            <a:ext cx="6787667" cy="33660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6429087"/>
            <a:ext cx="793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Lovera et al. (1989</a:t>
            </a:r>
            <a:r>
              <a:rPr lang="fr-FR" i="1" dirty="0"/>
              <a:t>;</a:t>
            </a:r>
            <a:r>
              <a:rPr lang="fr-FR" i="1" dirty="0" smtClean="0"/>
              <a:t> 1991); Gautheron and </a:t>
            </a:r>
            <a:r>
              <a:rPr lang="fr-FR" i="1" dirty="0" err="1" smtClean="0"/>
              <a:t>Tassan-Got</a:t>
            </a:r>
            <a:r>
              <a:rPr lang="fr-FR" i="1" dirty="0" smtClean="0"/>
              <a:t> (2010); </a:t>
            </a:r>
            <a:r>
              <a:rPr lang="fr-FR" i="1" dirty="0"/>
              <a:t>Cros et al</a:t>
            </a:r>
            <a:r>
              <a:rPr lang="fr-FR" i="1" dirty="0" smtClean="0"/>
              <a:t>. (2014)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96900" y="5123765"/>
            <a:ext cx="8255000" cy="629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3" name="Image 12" descr="MDD_Baxter201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329871"/>
            <a:ext cx="3101391" cy="2077279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784600" y="4700939"/>
            <a:ext cx="5283200" cy="1141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20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</a:rPr>
              <a:t>Helium </a:t>
            </a:r>
            <a:r>
              <a:rPr lang="en-US" sz="2200" dirty="0" smtClean="0">
                <a:latin typeface="Calibri"/>
                <a:cs typeface="Calibri"/>
              </a:rPr>
              <a:t>diffusion data in calcite can be reproduced using a MDD model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200" dirty="0" smtClean="0">
                <a:latin typeface="Calibri"/>
                <a:cs typeface="Calibri"/>
              </a:rPr>
              <a:t>Different domains (size)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6000" y="620688"/>
            <a:ext cx="3901356" cy="39640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16100" y="4355272"/>
            <a:ext cx="7251700" cy="2099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Diffusion in a complex system: 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some hypotheses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66304" y="5556622"/>
            <a:ext cx="266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Gautheron et al. (in </a:t>
            </a:r>
            <a:r>
              <a:rPr lang="fr-FR" i="1" dirty="0" err="1" smtClean="0"/>
              <a:t>prep</a:t>
            </a:r>
            <a:r>
              <a:rPr lang="fr-FR" i="1" dirty="0" smtClean="0"/>
              <a:t>.)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66304" y="800556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Different parameters can influence diffusivity in a crystal: 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" name="Image 1" descr="Fig8_Threemod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879600"/>
            <a:ext cx="80899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II. From diffusion coefficient to useable data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977526" y="6356350"/>
            <a:ext cx="249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Ehlers and Farley (2003)</a:t>
            </a:r>
            <a:endParaRPr lang="en-US" i="1" dirty="0"/>
          </a:p>
        </p:txBody>
      </p:sp>
      <p:grpSp>
        <p:nvGrpSpPr>
          <p:cNvPr id="9" name="Grouper 8"/>
          <p:cNvGrpSpPr/>
          <p:nvPr/>
        </p:nvGrpSpPr>
        <p:grpSpPr>
          <a:xfrm>
            <a:off x="4501444" y="3403013"/>
            <a:ext cx="4642556" cy="2953337"/>
            <a:chOff x="4501444" y="3403013"/>
            <a:chExt cx="4642556" cy="295333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444" y="3403013"/>
              <a:ext cx="4642556" cy="295333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713111" y="4487333"/>
              <a:ext cx="987778" cy="3104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25444" y="4049889"/>
              <a:ext cx="614454" cy="193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66304" y="800556"/>
            <a:ext cx="84204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b="1" dirty="0" smtClean="0">
                <a:latin typeface="Calibri"/>
                <a:cs typeface="Calibri"/>
              </a:rPr>
              <a:t>He retention in crystal depends on:</a:t>
            </a:r>
          </a:p>
          <a:p>
            <a:pPr marL="342900" indent="-342900" algn="just">
              <a:buFont typeface="Wingdings" charset="2"/>
              <a:buChar char="Ø"/>
            </a:pPr>
            <a:endParaRPr lang="en-US" sz="2400" b="1" dirty="0" smtClean="0">
              <a:latin typeface="Calibri"/>
              <a:cs typeface="Calibri"/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latin typeface="Calibri"/>
                <a:cs typeface="Calibri"/>
              </a:rPr>
              <a:t>Grain size (a)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latin typeface="Calibri"/>
                <a:cs typeface="Calibri"/>
              </a:rPr>
              <a:t>Diffusion coefficient (D</a:t>
            </a:r>
            <a:r>
              <a:rPr lang="en-US" sz="2400" baseline="-25000" dirty="0" smtClean="0">
                <a:latin typeface="Calibri"/>
                <a:cs typeface="Calibri"/>
              </a:rPr>
              <a:t>0</a:t>
            </a:r>
            <a:r>
              <a:rPr lang="en-US" sz="2400" dirty="0" smtClean="0">
                <a:latin typeface="Calibri"/>
                <a:cs typeface="Calibri"/>
              </a:rPr>
              <a:t>, </a:t>
            </a:r>
            <a:r>
              <a:rPr lang="en-US" sz="2400" dirty="0" err="1" smtClean="0">
                <a:latin typeface="Calibri"/>
                <a:cs typeface="Calibri"/>
              </a:rPr>
              <a:t>E</a:t>
            </a:r>
            <a:r>
              <a:rPr lang="en-US" sz="2400" baseline="-25000" dirty="0" err="1" smtClean="0">
                <a:latin typeface="Calibri"/>
                <a:cs typeface="Calibri"/>
              </a:rPr>
              <a:t>a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latin typeface="Calibri"/>
                <a:cs typeface="Calibri"/>
              </a:rPr>
              <a:t>Thermal history (T-t)</a:t>
            </a:r>
            <a:endParaRPr lang="en-US" sz="2400" dirty="0">
              <a:latin typeface="Calibri"/>
              <a:cs typeface="Calibri"/>
            </a:endParaRPr>
          </a:p>
          <a:p>
            <a:pPr marL="800100" lvl="1" indent="-342900" algn="just">
              <a:buFont typeface="Wingdings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Ø"/>
            </a:pPr>
            <a:r>
              <a:rPr lang="en-US" sz="2400" b="1" dirty="0" smtClean="0">
                <a:cs typeface="Calibri"/>
              </a:rPr>
              <a:t>Need to get useable values such as of:</a:t>
            </a:r>
          </a:p>
          <a:p>
            <a:pPr marL="342900" indent="-342900" algn="just">
              <a:buFont typeface="Wingdings" charset="2"/>
              <a:buChar char="Ø"/>
            </a:pPr>
            <a:endParaRPr lang="en-US" sz="2400" dirty="0" smtClean="0">
              <a:cs typeface="Calibri"/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cs typeface="Calibri"/>
              </a:rPr>
              <a:t>Closure temperature (</a:t>
            </a:r>
            <a:r>
              <a:rPr lang="en-US" sz="2400" dirty="0" err="1" smtClean="0">
                <a:cs typeface="Calibri"/>
              </a:rPr>
              <a:t>Tc</a:t>
            </a:r>
            <a:r>
              <a:rPr lang="en-US" sz="2400" dirty="0" smtClean="0">
                <a:cs typeface="Calibri"/>
              </a:rPr>
              <a:t>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cs typeface="Calibri"/>
              </a:rPr>
              <a:t>He Partial Retention Zone (He-PRZ)</a:t>
            </a:r>
            <a:endParaRPr lang="en-US" sz="2400" dirty="0">
              <a:cs typeface="Calibri"/>
            </a:endParaRPr>
          </a:p>
          <a:p>
            <a:pPr marL="800100" lvl="1" indent="-342900" algn="just">
              <a:buFont typeface="Wingdings" charset="2"/>
              <a:buChar char="Ø"/>
            </a:pP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7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28600" y="931332"/>
            <a:ext cx="5471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b="1" dirty="0" smtClean="0">
                <a:latin typeface="Calibri"/>
                <a:ea typeface="ＭＳ Ｐゴシック" pitchFamily="12" charset="-128"/>
                <a:cs typeface="Calibri"/>
              </a:rPr>
              <a:t>After 1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968 </a:t>
            </a:r>
            <a:r>
              <a:rPr lang="en-US" sz="2400" dirty="0">
                <a:latin typeface="Calibri"/>
                <a:ea typeface="ＭＳ Ｐゴシック" pitchFamily="12" charset="-128"/>
                <a:cs typeface="Calibri"/>
              </a:rPr>
              <a:t>=&gt;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15 </a:t>
            </a:r>
            <a:r>
              <a:rPr lang="en-US" sz="2400" dirty="0">
                <a:latin typeface="Calibri"/>
                <a:ea typeface="ＭＳ Ｐゴシック" pitchFamily="12" charset="-128"/>
                <a:cs typeface="Calibri"/>
              </a:rPr>
              <a:t>autonomous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universities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Paris universities</a:t>
            </a:r>
            <a:endParaRPr lang="fr-FR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2" name="Image 1" descr="europ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r="23272"/>
          <a:stretch/>
        </p:blipFill>
        <p:spPr>
          <a:xfrm>
            <a:off x="5981354" y="50800"/>
            <a:ext cx="3035646" cy="3558986"/>
          </a:xfrm>
          <a:prstGeom prst="rect">
            <a:avLst/>
          </a:prstGeom>
        </p:spPr>
      </p:pic>
      <p:pic>
        <p:nvPicPr>
          <p:cNvPr id="3" name="Image 2" descr="pari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3621018"/>
            <a:ext cx="3695700" cy="3236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500" y="1638300"/>
            <a:ext cx="165100" cy="165100"/>
          </a:xfrm>
          <a:prstGeom prst="rect">
            <a:avLst/>
          </a:prstGeom>
          <a:noFill/>
          <a:ln w="28575" cmpd="sng">
            <a:solidFill>
              <a:srgbClr val="3BD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92080" y="3621018"/>
            <a:ext cx="3724920" cy="3236982"/>
          </a:xfrm>
          <a:prstGeom prst="rect">
            <a:avLst/>
          </a:prstGeom>
          <a:noFill/>
          <a:ln w="57150" cmpd="sng">
            <a:solidFill>
              <a:srgbClr val="3BD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/>
          <p:cNvCxnSpPr>
            <a:stCxn id="5" idx="1"/>
          </p:cNvCxnSpPr>
          <p:nvPr/>
        </p:nvCxnSpPr>
        <p:spPr>
          <a:xfrm flipH="1">
            <a:off x="5321300" y="1720850"/>
            <a:ext cx="1981200" cy="1888936"/>
          </a:xfrm>
          <a:prstGeom prst="line">
            <a:avLst/>
          </a:prstGeom>
          <a:ln>
            <a:solidFill>
              <a:srgbClr val="3BD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467600" y="1720850"/>
            <a:ext cx="1549400" cy="1900168"/>
          </a:xfrm>
          <a:prstGeom prst="line">
            <a:avLst/>
          </a:prstGeom>
          <a:ln>
            <a:solidFill>
              <a:srgbClr val="3BD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28600" y="2723561"/>
            <a:ext cx="5063480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b="1" dirty="0" smtClean="0">
                <a:latin typeface="Calibri"/>
                <a:ea typeface="ＭＳ Ｐゴシック" pitchFamily="12" charset="-128"/>
                <a:cs typeface="Calibri"/>
              </a:rPr>
              <a:t>University </a:t>
            </a:r>
            <a:r>
              <a:rPr lang="en-US" sz="2200" b="1" u="sng" dirty="0" smtClean="0">
                <a:latin typeface="Calibri"/>
                <a:ea typeface="ＭＳ Ｐゴシック" pitchFamily="12" charset="-128"/>
                <a:cs typeface="Calibri"/>
              </a:rPr>
              <a:t>Paris </a:t>
            </a:r>
            <a:r>
              <a:rPr lang="en-US" sz="2200" b="1" u="sng" dirty="0" err="1" smtClean="0">
                <a:latin typeface="Calibri"/>
                <a:ea typeface="ＭＳ Ｐゴシック" pitchFamily="12" charset="-128"/>
                <a:cs typeface="Calibri"/>
              </a:rPr>
              <a:t>Sud</a:t>
            </a:r>
            <a:r>
              <a:rPr lang="en-US" sz="2200" b="1" u="sng" dirty="0" smtClean="0">
                <a:latin typeface="Calibri"/>
                <a:ea typeface="ＭＳ Ｐゴシック" pitchFamily="12" charset="-128"/>
                <a:cs typeface="Calibri"/>
              </a:rPr>
              <a:t> 11</a:t>
            </a:r>
            <a:r>
              <a:rPr lang="en-US" sz="2200" b="1" dirty="0" smtClean="0">
                <a:latin typeface="Calibri"/>
                <a:ea typeface="ＭＳ Ｐゴシック" pitchFamily="12" charset="-128"/>
                <a:cs typeface="Calibri"/>
              </a:rPr>
              <a:t> was born in 1955</a:t>
            </a:r>
          </a:p>
          <a:p>
            <a:pPr marL="342900" indent="-342900" algn="just" eaLnBrk="0" hangingPunct="0">
              <a:spcBef>
                <a:spcPct val="50000"/>
              </a:spcBef>
              <a:buFontTx/>
              <a:buChar char="-"/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30 000 students from 125 nationalities</a:t>
            </a:r>
          </a:p>
          <a:p>
            <a:pPr marL="342900" indent="-342900" algn="just" eaLnBrk="0" hangingPunct="0">
              <a:spcBef>
                <a:spcPct val="50000"/>
              </a:spcBef>
              <a:buFontTx/>
              <a:buChar char="-"/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2500 researchers (40 in the Earth Science department)</a:t>
            </a:r>
          </a:p>
          <a:p>
            <a:pPr marL="342900" indent="-342900" algn="just" eaLnBrk="0" hangingPunct="0">
              <a:spcBef>
                <a:spcPct val="50000"/>
              </a:spcBef>
              <a:buFontTx/>
              <a:buChar char="-"/>
            </a:pPr>
            <a:r>
              <a:rPr lang="en-US" sz="2200" dirty="0" err="1" smtClean="0">
                <a:latin typeface="Calibri"/>
                <a:cs typeface="Calibri"/>
              </a:rPr>
              <a:t>Pluridisciplinary</a:t>
            </a:r>
            <a:r>
              <a:rPr lang="en-US" sz="2200" dirty="0" smtClean="0">
                <a:latin typeface="Calibri"/>
                <a:cs typeface="Calibri"/>
              </a:rPr>
              <a:t> research</a:t>
            </a:r>
          </a:p>
        </p:txBody>
      </p:sp>
      <p:sp>
        <p:nvSpPr>
          <p:cNvPr id="15" name="Ellipse 14"/>
          <p:cNvSpPr/>
          <p:nvPr/>
        </p:nvSpPr>
        <p:spPr>
          <a:xfrm>
            <a:off x="7302500" y="50164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7378700" y="50545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7380312" y="508518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6732240" y="465313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7884368" y="5517232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7524328" y="465313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/>
          <p:cNvSpPr/>
          <p:nvPr/>
        </p:nvSpPr>
        <p:spPr>
          <a:xfrm>
            <a:off x="7380312" y="5301208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/>
          <p:cNvSpPr/>
          <p:nvPr/>
        </p:nvSpPr>
        <p:spPr>
          <a:xfrm>
            <a:off x="6300192" y="558924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>
            <a:off x="6300192" y="5157192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300" y="4876640"/>
            <a:ext cx="877000" cy="128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766" y="3727999"/>
            <a:ext cx="1473546" cy="7423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512" y="3891136"/>
            <a:ext cx="1512455" cy="76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300" y="4470396"/>
            <a:ext cx="939800" cy="939800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6588224" y="6021288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eur droit 18"/>
          <p:cNvCxnSpPr>
            <a:endCxn id="20" idx="1"/>
          </p:cNvCxnSpPr>
          <p:nvPr/>
        </p:nvCxnSpPr>
        <p:spPr>
          <a:xfrm>
            <a:off x="7150100" y="4470396"/>
            <a:ext cx="239759" cy="59535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7467600" y="4470396"/>
            <a:ext cx="254001" cy="6147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stCxn id="6" idx="1"/>
            <a:endCxn id="21" idx="7"/>
          </p:cNvCxnSpPr>
          <p:nvPr/>
        </p:nvCxnSpPr>
        <p:spPr>
          <a:xfrm flipH="1" flipV="1">
            <a:off x="7445353" y="5096343"/>
            <a:ext cx="554947" cy="42088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endCxn id="15" idx="1"/>
          </p:cNvCxnSpPr>
          <p:nvPr/>
        </p:nvCxnSpPr>
        <p:spPr>
          <a:xfrm>
            <a:off x="6300192" y="4876640"/>
            <a:ext cx="1013467" cy="1510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 41" descr="Logo UMRS 2011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1368" y="6299380"/>
            <a:ext cx="1058824" cy="558620"/>
          </a:xfrm>
          <a:prstGeom prst="rect">
            <a:avLst/>
          </a:prstGeom>
        </p:spPr>
      </p:pic>
      <p:cxnSp>
        <p:nvCxnSpPr>
          <p:cNvPr id="43" name="Connecteur droit 42"/>
          <p:cNvCxnSpPr>
            <a:endCxn id="29" idx="3"/>
          </p:cNvCxnSpPr>
          <p:nvPr/>
        </p:nvCxnSpPr>
        <p:spPr>
          <a:xfrm flipV="1">
            <a:off x="6228184" y="6086329"/>
            <a:ext cx="371199" cy="511024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28600" y="1628800"/>
            <a:ext cx="50634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b="1" dirty="0" smtClean="0">
                <a:latin typeface="Calibri"/>
                <a:ea typeface="ＭＳ Ｐゴシック" pitchFamily="12" charset="-128"/>
                <a:cs typeface="Calibri"/>
              </a:rPr>
              <a:t>More than 7 universities with a Geosciences department </a:t>
            </a:r>
            <a:endParaRPr lang="en-US" sz="22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7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II.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Closure temperature and He-PRZ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30</a:t>
            </a:fld>
            <a:endParaRPr lang="fr-FR"/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141017"/>
              </p:ext>
            </p:extLst>
          </p:nvPr>
        </p:nvGraphicFramePr>
        <p:xfrm>
          <a:off x="454379" y="2915771"/>
          <a:ext cx="2755734" cy="1579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21" name="Document" r:id="rId3" imgW="1041400" imgH="596900" progId="Word.Document.12">
                  <p:link updateAutomatic="1"/>
                </p:oleObj>
              </mc:Choice>
              <mc:Fallback>
                <p:oleObj name="Document" r:id="rId3" imgW="1041400" imgH="596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79" y="2915771"/>
                        <a:ext cx="2755734" cy="1579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899131"/>
              </p:ext>
            </p:extLst>
          </p:nvPr>
        </p:nvGraphicFramePr>
        <p:xfrm>
          <a:off x="1018823" y="4650499"/>
          <a:ext cx="1411474" cy="1142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22" name="Document" r:id="rId5" imgW="533400" imgH="431800" progId="Word.Document.12">
                  <p:link updateAutomatic="1"/>
                </p:oleObj>
              </mc:Choice>
              <mc:Fallback>
                <p:oleObj name="Document" r:id="rId5" imgW="533400" imgH="431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823" y="4650499"/>
                        <a:ext cx="1411474" cy="1142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28599" y="755904"/>
            <a:ext cx="8562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when 50% of produced He atoms is retained in the crystal</a:t>
            </a:r>
          </a:p>
          <a:p>
            <a:pPr marL="342900" indent="-3429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He-PRZ: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between 10 to 90% of the retained He</a:t>
            </a:r>
          </a:p>
          <a:p>
            <a:pPr marL="342900" indent="-3429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Image 1" descr="Fig PRZ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70" y="2328010"/>
            <a:ext cx="5426030" cy="41705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6860" y="5793120"/>
            <a:ext cx="160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Dodson (1973)</a:t>
            </a:r>
            <a:endParaRPr lang="en-US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717970" y="6381328"/>
            <a:ext cx="450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Gautheron and </a:t>
            </a:r>
            <a:r>
              <a:rPr lang="en-US" i="1" dirty="0" err="1" smtClean="0"/>
              <a:t>Tassan</a:t>
            </a:r>
            <a:r>
              <a:rPr lang="en-US" i="1" dirty="0" smtClean="0"/>
              <a:t>-Got (2010) code</a:t>
            </a:r>
            <a:endParaRPr lang="en-US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28600" y="6236304"/>
            <a:ext cx="298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fr-FR" sz="24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See</a:t>
            </a:r>
            <a:r>
              <a:rPr lang="fr-FR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EXERCICE 1</a:t>
            </a:r>
            <a:endParaRPr lang="en-US" sz="2400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II.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Closure temperature example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790665" y="5151815"/>
            <a:ext cx="300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Modified</a:t>
            </a:r>
            <a:r>
              <a:rPr lang="fr-FR" i="1" dirty="0" smtClean="0"/>
              <a:t> </a:t>
            </a:r>
            <a:r>
              <a:rPr lang="fr-FR" i="1" dirty="0" err="1" smtClean="0"/>
              <a:t>from</a:t>
            </a:r>
            <a:r>
              <a:rPr lang="fr-FR" i="1" dirty="0" smtClean="0"/>
              <a:t> </a:t>
            </a:r>
            <a:r>
              <a:rPr lang="fr-FR" i="1" dirty="0" err="1" smtClean="0"/>
              <a:t>Reiners</a:t>
            </a:r>
            <a:r>
              <a:rPr lang="fr-FR" i="1" dirty="0" smtClean="0"/>
              <a:t> (2005) </a:t>
            </a:r>
            <a:endParaRPr lang="fr-FR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28599" y="5389053"/>
            <a:ext cx="5246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= f(D</a:t>
            </a:r>
            <a:r>
              <a:rPr lang="en-US" sz="2400" b="1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, cooling rate, grain size)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Image 1" descr="Tc_He_ApZ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46" y="808512"/>
            <a:ext cx="5585529" cy="42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II. Closure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temperature and He-PRZ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5711" y="1919111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TAKE HOME MESSAGE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: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(U-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Th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-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Sm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)/He age is </a:t>
            </a:r>
            <a:r>
              <a:rPr lang="en-US" sz="2400" b="1" u="sng" dirty="0" smtClean="0">
                <a:latin typeface="Calibri"/>
                <a:ea typeface="ＭＳ Ｐゴシック" pitchFamily="12" charset="-128"/>
                <a:cs typeface="Calibri"/>
              </a:rPr>
              <a:t>not the time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when rock crosses the closure temperature (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Tc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) or very rarely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endParaRPr lang="en-US" sz="24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 pitchFamily="12" charset="-128"/>
                <a:cs typeface="Calibri"/>
              </a:rPr>
              <a:t>Diffusion domain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pitchFamily="12" charset="-128"/>
                <a:cs typeface="Calibri"/>
              </a:rPr>
              <a:t>and diffusion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 pitchFamily="12" charset="-128"/>
                <a:cs typeface="Calibri"/>
              </a:rPr>
              <a:t>coefficient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pitchFamily="12" charset="-128"/>
                <a:cs typeface="Calibri"/>
              </a:rPr>
              <a:t> strongly influence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ea typeface="ＭＳ Ｐゴシック" pitchFamily="12" charset="-128"/>
                <a:cs typeface="Calibri"/>
              </a:rPr>
              <a:t>thermochronometric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pitchFamily="12" charset="-128"/>
                <a:cs typeface="Calibri"/>
              </a:rPr>
              <a:t> age</a:t>
            </a:r>
            <a:endParaRPr lang="en-US" sz="2400" dirty="0">
              <a:solidFill>
                <a:srgbClr val="000000"/>
              </a:solidFill>
              <a:latin typeface="Calibri"/>
              <a:ea typeface="ＭＳ Ｐゴシック" pitchFamily="12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latin typeface="Calibri"/>
                <a:cs typeface="Calibri"/>
              </a:rPr>
              <a:t>Th</a:t>
            </a:r>
            <a:r>
              <a:rPr lang="en-US" sz="2200" b="1" dirty="0" smtClean="0"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latin typeface="Calibri"/>
                <a:cs typeface="Calibri"/>
              </a:rPr>
              <a:t>vs</a:t>
            </a:r>
            <a:r>
              <a:rPr lang="en-US" sz="2200" b="1" dirty="0" smtClean="0">
                <a:latin typeface="Calibri"/>
                <a:cs typeface="Calibri"/>
              </a:rPr>
              <a:t> thermochronometer)</a:t>
            </a: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FF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FF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00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00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>
                <a:cs typeface="Calibri"/>
              </a:rPr>
              <a:t>(4) Exercises (</a:t>
            </a:r>
            <a:r>
              <a:rPr lang="en-US" sz="2200" b="1" i="1" dirty="0" err="1">
                <a:cs typeface="Calibri"/>
              </a:rPr>
              <a:t>Tc</a:t>
            </a:r>
            <a:r>
              <a:rPr lang="en-US" sz="2200" b="1" i="1" dirty="0">
                <a:cs typeface="Calibri"/>
              </a:rPr>
              <a:t>, ejection, weight, </a:t>
            </a:r>
            <a:r>
              <a:rPr lang="en-US" sz="2200" b="1" i="1" dirty="0" err="1">
                <a:cs typeface="Calibri"/>
              </a:rPr>
              <a:t>Rs</a:t>
            </a:r>
            <a:r>
              <a:rPr lang="en-US" sz="2200" b="1" i="1" dirty="0">
                <a:cs typeface="Calibri"/>
              </a:rPr>
              <a:t>), thermal modeling </a:t>
            </a:r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6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IMG_00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943100"/>
            <a:ext cx="4419600" cy="2946400"/>
          </a:xfrm>
          <a:prstGeom prst="rect">
            <a:avLst/>
          </a:prstGeom>
          <a:noFill/>
        </p:spPr>
      </p:pic>
      <p:pic>
        <p:nvPicPr>
          <p:cNvPr id="93189" name="Picture 5" descr="apat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962400" cy="2971800"/>
          </a:xfrm>
          <a:prstGeom prst="rect">
            <a:avLst/>
          </a:prstGeom>
          <a:noFill/>
        </p:spPr>
      </p:pic>
      <p:sp>
        <p:nvSpPr>
          <p:cNvPr id="93190" name="Line 6"/>
          <p:cNvSpPr>
            <a:spLocks noChangeShapeType="1"/>
          </p:cNvSpPr>
          <p:nvPr/>
        </p:nvSpPr>
        <p:spPr bwMode="auto">
          <a:xfrm rot="16200000">
            <a:off x="5105400" y="2895600"/>
            <a:ext cx="0" cy="1371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53572" y="5257800"/>
            <a:ext cx="8363858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Crushing, sieving, cleaning...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Need of 1 to 10 kg of rock to obtain enough “datable” apatite grains</a:t>
            </a:r>
            <a:endParaRPr lang="en-US" sz="2200" dirty="0">
              <a:latin typeface="Calibri"/>
              <a:ea typeface="ＭＳ Ｐゴシック" pitchFamily="12" charset="-128"/>
              <a:cs typeface="Calibri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From sample to grain separation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1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 descr="good vs bad grai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95412"/>
            <a:ext cx="3505200" cy="254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4214" name="Line 6"/>
          <p:cNvSpPr>
            <a:spLocks noChangeShapeType="1"/>
          </p:cNvSpPr>
          <p:nvPr/>
        </p:nvSpPr>
        <p:spPr bwMode="auto">
          <a:xfrm rot="16200000">
            <a:off x="4572000" y="1928812"/>
            <a:ext cx="0" cy="1371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1395412"/>
            <a:ext cx="3354387" cy="252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455613" y="4684889"/>
            <a:ext cx="8383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 smtClean="0">
                <a:latin typeface="Calibri"/>
                <a:cs typeface="Calibri"/>
              </a:rPr>
              <a:t>Drastic apatite selection criterion, grain size measurement + geometries (pyramids, broken faces)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latin typeface="Calibri"/>
                <a:cs typeface="Calibri"/>
              </a:rPr>
              <a:t>(2) 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Grain selection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104467" y="4156087"/>
            <a:ext cx="273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i="1" dirty="0" err="1" smtClean="0"/>
              <a:t>Ehlers</a:t>
            </a:r>
            <a:r>
              <a:rPr lang="fr-FR" i="1" dirty="0" smtClean="0"/>
              <a:t> and </a:t>
            </a:r>
            <a:r>
              <a:rPr lang="fr-FR" i="1" dirty="0" err="1" smtClean="0"/>
              <a:t>Farley</a:t>
            </a:r>
            <a:r>
              <a:rPr lang="fr-FR" i="1" dirty="0" smtClean="0"/>
              <a:t> (2003)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34000" y="3474557"/>
            <a:ext cx="168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100 </a:t>
            </a:r>
            <a:r>
              <a:rPr lang="fr-FR" sz="1600" dirty="0" smtClean="0">
                <a:latin typeface="Symbol" charset="2"/>
                <a:cs typeface="Symbol" charset="2"/>
              </a:rPr>
              <a:t>m</a:t>
            </a:r>
            <a:r>
              <a:rPr lang="fr-FR" sz="1600" dirty="0" smtClean="0"/>
              <a:t>m</a:t>
            </a:r>
            <a:endParaRPr lang="fr-FR" sz="1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5651166" y="3827398"/>
            <a:ext cx="12400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(2)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Grain morphology impact on AHe age interpretation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6999" y="908791"/>
            <a:ext cx="4187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AHe age will be impacted by: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Crystal size (L, H, W),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Grain morphology,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Broken faces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95606" y="6337634"/>
            <a:ext cx="416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Beucher et al. (2013); Brown et al. (2013)</a:t>
            </a:r>
            <a:endParaRPr lang="fr-FR" i="1" dirty="0"/>
          </a:p>
        </p:txBody>
      </p:sp>
      <p:grpSp>
        <p:nvGrpSpPr>
          <p:cNvPr id="2" name="Grouper 1"/>
          <p:cNvGrpSpPr/>
          <p:nvPr/>
        </p:nvGrpSpPr>
        <p:grpSpPr>
          <a:xfrm>
            <a:off x="4459111" y="652435"/>
            <a:ext cx="4373476" cy="2414822"/>
            <a:chOff x="187841" y="3086327"/>
            <a:chExt cx="4227690" cy="2120673"/>
          </a:xfrm>
        </p:grpSpPr>
        <p:pic>
          <p:nvPicPr>
            <p:cNvPr id="11" name="Image 10" descr="Brownetal2013.tif"/>
            <p:cNvPicPr>
              <a:picLocks noChangeAspect="1"/>
            </p:cNvPicPr>
            <p:nvPr/>
          </p:nvPicPr>
          <p:blipFill rotWithShape="1">
            <a:blip r:embed="rId2"/>
            <a:srcRect l="15859" t="1" r="13276" b="76384"/>
            <a:stretch/>
          </p:blipFill>
          <p:spPr>
            <a:xfrm>
              <a:off x="187841" y="3086327"/>
              <a:ext cx="4227690" cy="212067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7841" y="4938889"/>
              <a:ext cx="321156" cy="268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 descr="Diffusion_crystal_Brownetal20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20" y="3262934"/>
            <a:ext cx="6000044" cy="34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01600" y="5181600"/>
            <a:ext cx="4969933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Iron oxide </a:t>
            </a:r>
            <a:r>
              <a:rPr lang="en-US" sz="2200" dirty="0" err="1" smtClean="0">
                <a:latin typeface="Calibri"/>
                <a:ea typeface="ＭＳ Ｐゴシック" pitchFamily="12" charset="-128"/>
                <a:cs typeface="Calibri"/>
              </a:rPr>
              <a:t>duricrusts</a:t>
            </a: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 or </a:t>
            </a:r>
            <a:r>
              <a:rPr lang="en-US" sz="2200" dirty="0" err="1" smtClean="0">
                <a:latin typeface="Calibri"/>
                <a:ea typeface="ＭＳ Ｐゴシック" pitchFamily="12" charset="-128"/>
                <a:cs typeface="Calibri"/>
              </a:rPr>
              <a:t>pisoliths</a:t>
            </a:r>
            <a:endParaRPr lang="en-US" sz="22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200" dirty="0" smtClean="0">
                <a:latin typeface="Calibri"/>
                <a:ea typeface="ＭＳ Ｐゴシック" pitchFamily="12" charset="-128"/>
                <a:cs typeface="Calibri"/>
              </a:rPr>
              <a:t>(crystallographic characterization)</a:t>
            </a:r>
            <a:endParaRPr lang="en-US" sz="2200" dirty="0">
              <a:latin typeface="Calibri"/>
              <a:ea typeface="ＭＳ Ｐゴシック" pitchFamily="12" charset="-128"/>
              <a:cs typeface="Calibri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From sample to grain separation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4" name="Image 3" descr="P81010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04998"/>
            <a:ext cx="4682064" cy="2633660"/>
          </a:xfrm>
          <a:prstGeom prst="rect">
            <a:avLst/>
          </a:prstGeom>
        </p:spPr>
      </p:pic>
      <p:pic>
        <p:nvPicPr>
          <p:cNvPr id="6" name="Image 5" descr="figure_optical images_FeOx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760" y="888999"/>
            <a:ext cx="3373839" cy="2633660"/>
          </a:xfrm>
          <a:prstGeom prst="rect">
            <a:avLst/>
          </a:prstGeom>
        </p:spPr>
      </p:pic>
      <p:sp>
        <p:nvSpPr>
          <p:cNvPr id="93190" name="Line 6"/>
          <p:cNvSpPr>
            <a:spLocks noChangeShapeType="1"/>
          </p:cNvSpPr>
          <p:nvPr/>
        </p:nvSpPr>
        <p:spPr bwMode="auto">
          <a:xfrm rot="16200000">
            <a:off x="5181600" y="2641598"/>
            <a:ext cx="0" cy="1371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 descr="KVFA-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760" y="3717392"/>
            <a:ext cx="3323040" cy="2492280"/>
          </a:xfrm>
          <a:prstGeom prst="rect">
            <a:avLst/>
          </a:prstGeom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 rot="16200000">
            <a:off x="5181600" y="3391272"/>
            <a:ext cx="0" cy="1371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6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latin typeface="Calibri"/>
                <a:cs typeface="Calibri"/>
              </a:rPr>
              <a:t>(2) 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Alpha ejection correction factor (F</a:t>
            </a:r>
            <a:r>
              <a:rPr lang="en-US" sz="2200" b="1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45155"/>
            <a:ext cx="799785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Alpha ejection correction factor </a:t>
            </a:r>
            <a:r>
              <a:rPr lang="en-US" sz="2400" b="1" i="1" dirty="0" smtClean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:</a:t>
            </a:r>
          </a:p>
          <a:p>
            <a:pPr marL="457200" indent="-457200" algn="just"/>
            <a:r>
              <a:rPr lang="en-US" sz="2400" b="1" i="1" dirty="0" smtClean="0">
                <a:latin typeface="Calibri"/>
                <a:cs typeface="Calibri"/>
              </a:rPr>
              <a:t> </a:t>
            </a:r>
          </a:p>
          <a:p>
            <a:pPr marL="457200" indent="-457200" algn="just"/>
            <a:r>
              <a:rPr lang="en-US" sz="2400" b="1" i="1" dirty="0" smtClean="0">
                <a:latin typeface="Calibri"/>
                <a:cs typeface="Calibri"/>
              </a:rPr>
              <a:t>  </a:t>
            </a:r>
            <a:r>
              <a:rPr lang="en-US" sz="2400" i="1" dirty="0" smtClean="0">
                <a:latin typeface="Calibri"/>
                <a:cs typeface="Calibri"/>
              </a:rPr>
              <a:t>- sphere with homogeneous U-</a:t>
            </a:r>
            <a:r>
              <a:rPr lang="en-US" sz="2400" i="1" dirty="0" err="1" smtClean="0">
                <a:latin typeface="Calibri"/>
                <a:cs typeface="Calibri"/>
              </a:rPr>
              <a:t>Th</a:t>
            </a:r>
            <a:r>
              <a:rPr lang="en-US" sz="2400" i="1" dirty="0" smtClean="0">
                <a:latin typeface="Calibri"/>
                <a:cs typeface="Calibri"/>
              </a:rPr>
              <a:t>-</a:t>
            </a:r>
            <a:r>
              <a:rPr lang="en-US" sz="2400" i="1" dirty="0" err="1" smtClean="0">
                <a:latin typeface="Calibri"/>
                <a:cs typeface="Calibri"/>
              </a:rPr>
              <a:t>Sm</a:t>
            </a:r>
            <a:r>
              <a:rPr lang="en-US" sz="2400" i="1" dirty="0" smtClean="0">
                <a:latin typeface="Calibri"/>
                <a:cs typeface="Calibri"/>
              </a:rPr>
              <a:t> repartition</a:t>
            </a:r>
          </a:p>
        </p:txBody>
      </p:sp>
      <p:pic>
        <p:nvPicPr>
          <p:cNvPr id="13" name="Image 12" descr="Ejection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641" y="751952"/>
            <a:ext cx="2156603" cy="3967059"/>
          </a:xfrm>
          <a:prstGeom prst="rect">
            <a:avLst/>
          </a:prstGeom>
        </p:spPr>
      </p:pic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841025"/>
              </p:ext>
            </p:extLst>
          </p:nvPr>
        </p:nvGraphicFramePr>
        <p:xfrm>
          <a:off x="640444" y="2735481"/>
          <a:ext cx="2210000" cy="580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68" name="…quation" r:id="rId4" imgW="1498600" imgH="393700" progId="Equation.3">
                  <p:embed/>
                </p:oleObj>
              </mc:Choice>
              <mc:Fallback>
                <p:oleObj name="…quation" r:id="rId4" imgW="1498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444" y="2735481"/>
                        <a:ext cx="2210000" cy="580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147369"/>
              </p:ext>
            </p:extLst>
          </p:nvPr>
        </p:nvGraphicFramePr>
        <p:xfrm>
          <a:off x="640444" y="5240656"/>
          <a:ext cx="8356800" cy="806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69" name="…quation" r:id="rId6" imgW="6184900" imgH="596900" progId="Equation.3">
                  <p:embed/>
                </p:oleObj>
              </mc:Choice>
              <mc:Fallback>
                <p:oleObj name="…quation" r:id="rId6" imgW="61849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444" y="5240656"/>
                        <a:ext cx="8356800" cy="806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5501438" y="604956"/>
            <a:ext cx="19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Farley</a:t>
            </a:r>
            <a:r>
              <a:rPr lang="fr-FR" i="1" dirty="0" smtClean="0"/>
              <a:t> et al. (1996)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979838" y="6352143"/>
            <a:ext cx="224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Ketcham et al. (2011)</a:t>
            </a:r>
            <a:endParaRPr lang="fr-FR" i="1" dirty="0"/>
          </a:p>
        </p:txBody>
      </p:sp>
      <p:sp>
        <p:nvSpPr>
          <p:cNvPr id="14" name="Rectangle 13"/>
          <p:cNvSpPr/>
          <p:nvPr/>
        </p:nvSpPr>
        <p:spPr>
          <a:xfrm>
            <a:off x="228600" y="3505200"/>
            <a:ext cx="79978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endParaRPr lang="en-US" sz="24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indent="-457200" algn="just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For realistic geometries (2 approaches):</a:t>
            </a:r>
            <a:endParaRPr lang="en-US" sz="2400" b="1" dirty="0" smtClean="0">
              <a:latin typeface="Calibri"/>
              <a:cs typeface="Calibri"/>
            </a:endParaRPr>
          </a:p>
          <a:p>
            <a:pPr marL="457200" indent="-457200" algn="just"/>
            <a:r>
              <a:rPr lang="en-US" sz="2400" b="1" i="1" dirty="0" smtClean="0">
                <a:latin typeface="Calibri"/>
                <a:cs typeface="Calibri"/>
              </a:rPr>
              <a:t>  </a:t>
            </a:r>
          </a:p>
          <a:p>
            <a:pPr marL="457200" indent="-457200" algn="just"/>
            <a:r>
              <a:rPr lang="en-US" sz="2400" i="1" dirty="0" smtClean="0">
                <a:cs typeface="Calibri"/>
              </a:rPr>
              <a:t>- Hexagonal ± pyramids, </a:t>
            </a:r>
            <a:r>
              <a:rPr lang="en-US" sz="2400" i="1" dirty="0">
                <a:cs typeface="Calibri"/>
              </a:rPr>
              <a:t>for homogeneous U-</a:t>
            </a:r>
            <a:r>
              <a:rPr lang="en-US" sz="2400" i="1" dirty="0" err="1" smtClean="0">
                <a:cs typeface="Calibri"/>
              </a:rPr>
              <a:t>Th</a:t>
            </a:r>
            <a:r>
              <a:rPr lang="en-US" sz="2400" i="1" dirty="0" smtClean="0">
                <a:cs typeface="Calibri"/>
              </a:rPr>
              <a:t>-</a:t>
            </a:r>
            <a:r>
              <a:rPr lang="en-US" sz="2400" i="1" dirty="0" err="1" smtClean="0">
                <a:cs typeface="Calibri"/>
              </a:rPr>
              <a:t>Sm</a:t>
            </a: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8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364111" y="6314405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i="1" dirty="0" err="1">
                <a:cs typeface="Calibri"/>
              </a:rPr>
              <a:t>Hourigan</a:t>
            </a:r>
            <a:r>
              <a:rPr lang="fr-FR" i="1" dirty="0">
                <a:cs typeface="Calibri"/>
              </a:rPr>
              <a:t> et al</a:t>
            </a:r>
            <a:r>
              <a:rPr lang="fr-FR" i="1" dirty="0" smtClean="0">
                <a:cs typeface="Calibri"/>
              </a:rPr>
              <a:t>. (2005)</a:t>
            </a:r>
            <a:endParaRPr lang="fr-FR" i="1" dirty="0">
              <a:cs typeface="Calibri"/>
            </a:endParaRP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3"/>
          <a:srcRect r="2301"/>
          <a:stretch>
            <a:fillRect/>
          </a:stretch>
        </p:blipFill>
        <p:spPr bwMode="auto">
          <a:xfrm>
            <a:off x="3703379" y="2171384"/>
            <a:ext cx="5392642" cy="391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51463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latin typeface="Calibri"/>
                <a:cs typeface="Calibri"/>
              </a:rPr>
              <a:t>(2) Alpha ejection correction 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factor: zoned U-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 crystals (F</a:t>
            </a:r>
            <a:r>
              <a:rPr lang="en-US" sz="2200" b="1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ZAC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599" y="903113"/>
            <a:ext cx="8726311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 algn="just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crystals zoned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 U-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Sm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, F</a:t>
            </a:r>
            <a:r>
              <a:rPr lang="en-US" sz="2400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ZAC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factor can be determined analytically or using a 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Monte Carlo 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simulation 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11" name="Image 10" descr="Vernon_et_al_Fig8.pdf"/>
          <p:cNvPicPr>
            <a:picLocks noChangeAspect="1"/>
          </p:cNvPicPr>
          <p:nvPr/>
        </p:nvPicPr>
        <p:blipFill>
          <a:blip r:embed="rId4"/>
          <a:srcRect l="19128" t="7774" r="18836" b="49388"/>
          <a:stretch>
            <a:fillRect/>
          </a:stretch>
        </p:blipFill>
        <p:spPr>
          <a:xfrm>
            <a:off x="259064" y="2171384"/>
            <a:ext cx="3452165" cy="337428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2000" y="6314405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i="1" dirty="0" smtClean="0">
                <a:cs typeface="Calibri"/>
              </a:rPr>
              <a:t>Vernon et </a:t>
            </a:r>
            <a:r>
              <a:rPr lang="fr-FR" i="1" dirty="0">
                <a:cs typeface="Calibri"/>
              </a:rPr>
              <a:t>al</a:t>
            </a:r>
            <a:r>
              <a:rPr lang="fr-FR" i="1" dirty="0" smtClean="0">
                <a:cs typeface="Calibri"/>
              </a:rPr>
              <a:t>. (2009)</a:t>
            </a:r>
            <a:endParaRPr lang="fr-FR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3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latin typeface="Calibri"/>
                <a:cs typeface="Calibri"/>
              </a:rPr>
              <a:t>Th</a:t>
            </a:r>
            <a:r>
              <a:rPr lang="en-US" sz="2200" b="1" dirty="0" smtClean="0"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latin typeface="Calibri"/>
                <a:cs typeface="Calibri"/>
              </a:rPr>
              <a:t>vs</a:t>
            </a:r>
            <a:r>
              <a:rPr lang="en-US" sz="2200" b="1" dirty="0" smtClean="0">
                <a:latin typeface="Calibri"/>
                <a:cs typeface="Calibri"/>
              </a:rPr>
              <a:t> thermochronometer)</a:t>
            </a: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00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00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>
                <a:cs typeface="Calibri"/>
              </a:rPr>
              <a:t>(4) Exercises (</a:t>
            </a:r>
            <a:r>
              <a:rPr lang="en-US" sz="2200" b="1" i="1" dirty="0" err="1">
                <a:cs typeface="Calibri"/>
              </a:rPr>
              <a:t>Tc</a:t>
            </a:r>
            <a:r>
              <a:rPr lang="en-US" sz="2200" b="1" i="1" dirty="0">
                <a:cs typeface="Calibri"/>
              </a:rPr>
              <a:t>, ejection, weight, </a:t>
            </a:r>
            <a:r>
              <a:rPr lang="en-US" sz="2200" b="1" i="1" dirty="0" err="1">
                <a:cs typeface="Calibri"/>
              </a:rPr>
              <a:t>Rs</a:t>
            </a:r>
            <a:r>
              <a:rPr lang="en-US" sz="2200" b="1" i="1" dirty="0">
                <a:cs typeface="Calibri"/>
              </a:rPr>
              <a:t>), thermal modeling </a:t>
            </a:r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Correcting factor, weight, diffusion domain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8" name="Image 7" descr="AlphaEjection_interfac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958" y="1200764"/>
            <a:ext cx="3811042" cy="430761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5713" y="1282886"/>
            <a:ext cx="4942202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smtClean="0">
                <a:latin typeface="Calibri"/>
                <a:cs typeface="Calibri"/>
              </a:rPr>
              <a:t>Grain weight </a:t>
            </a:r>
            <a:r>
              <a:rPr lang="en-US" sz="2200" dirty="0" smtClean="0">
                <a:latin typeface="Calibri"/>
                <a:cs typeface="Calibri"/>
              </a:rPr>
              <a:t>(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alibri"/>
                <a:cs typeface="Calibri"/>
              </a:rPr>
              <a:t>g)</a:t>
            </a:r>
          </a:p>
          <a:p>
            <a:pPr marL="342900" indent="-342900" algn="just">
              <a:buFontTx/>
              <a:buChar char="-"/>
            </a:pPr>
            <a:r>
              <a:rPr lang="en-US" sz="2200" b="1" dirty="0" smtClean="0">
                <a:latin typeface="Calibri"/>
                <a:cs typeface="Calibri"/>
              </a:rPr>
              <a:t>F</a:t>
            </a:r>
            <a:r>
              <a:rPr lang="en-US" sz="2200" b="1" baseline="-25000" dirty="0" smtClean="0">
                <a:latin typeface="Calibri"/>
                <a:cs typeface="Calibri"/>
              </a:rPr>
              <a:t>T</a:t>
            </a:r>
            <a:r>
              <a:rPr lang="en-US" sz="2200" b="1" dirty="0" smtClean="0">
                <a:latin typeface="Calibri"/>
                <a:cs typeface="Calibri"/>
              </a:rPr>
              <a:t>, F</a:t>
            </a:r>
            <a:r>
              <a:rPr lang="en-US" sz="2200" b="1" baseline="-25000" dirty="0" smtClean="0">
                <a:latin typeface="Calibri"/>
                <a:cs typeface="Calibri"/>
              </a:rPr>
              <a:t>ZAC</a:t>
            </a:r>
            <a:r>
              <a:rPr lang="en-US" sz="2200" dirty="0" smtClean="0">
                <a:latin typeface="Calibri"/>
                <a:cs typeface="Calibri"/>
              </a:rPr>
              <a:t> alpha ejection correction </a:t>
            </a:r>
            <a:r>
              <a:rPr lang="en-US" sz="2200" dirty="0">
                <a:latin typeface="Calibri"/>
                <a:cs typeface="Calibri"/>
              </a:rPr>
              <a:t>	</a:t>
            </a:r>
            <a:r>
              <a:rPr lang="en-US" sz="2200" dirty="0" smtClean="0">
                <a:latin typeface="Calibri"/>
                <a:cs typeface="Calibri"/>
              </a:rPr>
              <a:t>		(0 to 1)</a:t>
            </a:r>
          </a:p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latin typeface="Calibri"/>
                <a:cs typeface="Calibri"/>
              </a:rPr>
              <a:t>Rs</a:t>
            </a:r>
            <a:r>
              <a:rPr lang="en-US" sz="2200" dirty="0" smtClean="0">
                <a:latin typeface="Calibri"/>
                <a:cs typeface="Calibri"/>
              </a:rPr>
              <a:t> sphere equivalent radius </a:t>
            </a:r>
            <a:r>
              <a:rPr lang="en-US" sz="2200" dirty="0">
                <a:cs typeface="Calibri"/>
              </a:rPr>
              <a:t>(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cs typeface="Calibri"/>
              </a:rPr>
              <a:t>m) for </a:t>
            </a:r>
            <a:r>
              <a:rPr lang="en-US" sz="2200" dirty="0" smtClean="0">
                <a:latin typeface="Calibri"/>
                <a:cs typeface="Calibri"/>
              </a:rPr>
              <a:t>isotropic or anisotropic diffusion domain</a:t>
            </a:r>
          </a:p>
          <a:p>
            <a:pPr marL="342900" indent="-342900" algn="just">
              <a:buFontTx/>
              <a:buChar char="-"/>
            </a:pPr>
            <a:endParaRPr lang="en-US" sz="2200" dirty="0" smtClean="0">
              <a:latin typeface="Calibri"/>
              <a:cs typeface="Calibri"/>
            </a:endParaRPr>
          </a:p>
          <a:p>
            <a:pPr marL="800100" lvl="1" indent="-342900" algn="just"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 Hexagonal (apatite)</a:t>
            </a:r>
          </a:p>
          <a:p>
            <a:pPr marL="800100" lvl="1" indent="-342900" algn="just"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 Tetragonal (zircon)</a:t>
            </a:r>
          </a:p>
          <a:p>
            <a:pPr marL="800100" lvl="1" indent="-342900" algn="just"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 ± pyramids, broken faces </a:t>
            </a:r>
          </a:p>
          <a:p>
            <a:pPr marL="800100" lvl="1" indent="-342900" algn="just"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…</a:t>
            </a:r>
          </a:p>
          <a:p>
            <a:pPr algn="just">
              <a:buFontTx/>
              <a:buChar char="-"/>
            </a:pPr>
            <a:endParaRPr lang="en-US" sz="2200" b="1" dirty="0" smtClean="0">
              <a:latin typeface="Calibri"/>
              <a:cs typeface="Calibri"/>
            </a:endParaRPr>
          </a:p>
          <a:p>
            <a:pPr algn="just"/>
            <a:r>
              <a:rPr lang="en-US" sz="2200" b="1" dirty="0" smtClean="0">
                <a:latin typeface="Calibri"/>
                <a:cs typeface="Calibri"/>
              </a:rPr>
              <a:t>Need of a F</a:t>
            </a:r>
            <a:r>
              <a:rPr lang="en-US" sz="2200" b="1" baseline="-25000" dirty="0" smtClean="0">
                <a:latin typeface="Calibri"/>
                <a:cs typeface="Calibri"/>
              </a:rPr>
              <a:t>T</a:t>
            </a:r>
            <a:r>
              <a:rPr lang="en-US" sz="2200" b="1" dirty="0" smtClean="0">
                <a:latin typeface="Calibri"/>
                <a:cs typeface="Calibri"/>
              </a:rPr>
              <a:t> &gt; 0.65 and </a:t>
            </a:r>
            <a:r>
              <a:rPr lang="en-US" sz="2200" b="1" dirty="0" err="1" smtClean="0">
                <a:latin typeface="Calibri"/>
                <a:cs typeface="Calibri"/>
              </a:rPr>
              <a:t>Rs</a:t>
            </a:r>
            <a:r>
              <a:rPr lang="en-US" sz="2200" b="1" dirty="0" smtClean="0">
                <a:latin typeface="Calibri"/>
                <a:cs typeface="Calibri"/>
              </a:rPr>
              <a:t> &gt; 40 </a:t>
            </a:r>
            <a:r>
              <a:rPr lang="en-US" sz="2200" b="1" dirty="0" smtClean="0">
                <a:latin typeface="Symbol" charset="2"/>
                <a:cs typeface="Symbol" charset="2"/>
              </a:rPr>
              <a:t>m</a:t>
            </a:r>
            <a:r>
              <a:rPr lang="en-US" sz="2200" b="1" dirty="0" smtClean="0">
                <a:latin typeface="Calibri"/>
                <a:cs typeface="Calibri"/>
              </a:rPr>
              <a:t>m</a:t>
            </a:r>
            <a:r>
              <a:rPr lang="mr-IN" sz="2200" b="1" dirty="0" smtClean="0">
                <a:latin typeface="Calibri"/>
                <a:cs typeface="Calibri"/>
              </a:rPr>
              <a:t>…</a:t>
            </a:r>
            <a:endParaRPr lang="en-US" sz="2200" dirty="0" smtClean="0">
              <a:latin typeface="Calibri"/>
              <a:cs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93113" y="5508379"/>
            <a:ext cx="242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Ketcham</a:t>
            </a:r>
            <a:r>
              <a:rPr lang="fr-FR" i="1" dirty="0" smtClean="0"/>
              <a:t> et al. (2011);</a:t>
            </a:r>
            <a:r>
              <a:rPr lang="fr-FR" i="1" dirty="0"/>
              <a:t> </a:t>
            </a:r>
            <a:endParaRPr lang="fr-FR" i="1" dirty="0" smtClean="0"/>
          </a:p>
          <a:p>
            <a:r>
              <a:rPr lang="fr-FR" i="1" dirty="0" smtClean="0"/>
              <a:t>Gautheron et al. </a:t>
            </a:r>
            <a:r>
              <a:rPr lang="fr-FR" i="1" dirty="0"/>
              <a:t>(</a:t>
            </a:r>
            <a:r>
              <a:rPr lang="fr-FR" i="1" dirty="0" smtClean="0"/>
              <a:t>2012)</a:t>
            </a:r>
            <a:endParaRPr lang="fr-FR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595935" y="6275310"/>
            <a:ext cx="4057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hlinkClick r:id="rId4"/>
              </a:rPr>
              <a:t>http://hebergement.u-psud.fr/flojt/</a:t>
            </a:r>
            <a:r>
              <a:rPr lang="en-GB" sz="2000" b="1" dirty="0" smtClean="0"/>
              <a:t> 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764798"/>
            <a:ext cx="5685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cs typeface="Calibri"/>
              </a:rPr>
              <a:t>Calculation using a Monte Carlo model 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of:</a:t>
            </a:r>
            <a:endParaRPr lang="en-US" sz="2400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6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emballage Ech 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04536"/>
            <a:ext cx="5334000" cy="1763713"/>
          </a:xfrm>
          <a:prstGeom prst="rect">
            <a:avLst/>
          </a:prstGeom>
          <a:noFill/>
        </p:spPr>
      </p:pic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228600" y="1185336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latin typeface="Calibri"/>
                <a:cs typeface="Calibri"/>
              </a:rPr>
              <a:t>Platinum</a:t>
            </a:r>
            <a:r>
              <a:rPr lang="en-US" sz="2400" dirty="0" smtClean="0">
                <a:latin typeface="Calibri"/>
                <a:cs typeface="Calibri"/>
              </a:rPr>
              <a:t> tube (apatite), </a:t>
            </a:r>
            <a:r>
              <a:rPr lang="en-US" sz="2400" b="1" dirty="0" smtClean="0">
                <a:latin typeface="Calibri"/>
                <a:cs typeface="Calibri"/>
              </a:rPr>
              <a:t>niobium</a:t>
            </a:r>
            <a:r>
              <a:rPr lang="en-US" sz="2400" dirty="0" smtClean="0">
                <a:latin typeface="Calibri"/>
                <a:cs typeface="Calibri"/>
              </a:rPr>
              <a:t> tube (zircon, </a:t>
            </a:r>
            <a:r>
              <a:rPr lang="en-US" sz="2400" dirty="0" err="1" smtClean="0">
                <a:latin typeface="Calibri"/>
                <a:cs typeface="Calibri"/>
              </a:rPr>
              <a:t>titanite</a:t>
            </a:r>
            <a:r>
              <a:rPr lang="en-US" sz="2400" dirty="0" smtClean="0">
                <a:latin typeface="Calibri"/>
                <a:cs typeface="Calibri"/>
              </a:rPr>
              <a:t>) or </a:t>
            </a:r>
            <a:r>
              <a:rPr lang="en-US" sz="2400" b="1" dirty="0" smtClean="0">
                <a:latin typeface="Calibri"/>
                <a:cs typeface="Calibri"/>
              </a:rPr>
              <a:t>niobium</a:t>
            </a:r>
            <a:r>
              <a:rPr lang="en-US" sz="2400" dirty="0" smtClean="0">
                <a:latin typeface="Calibri"/>
                <a:cs typeface="Calibri"/>
              </a:rPr>
              <a:t> foil (iron oxides, calcite</a:t>
            </a:r>
            <a:r>
              <a:rPr lang="mr-IN" sz="2400" dirty="0" smtClean="0">
                <a:latin typeface="Calibri"/>
                <a:cs typeface="Calibri"/>
              </a:rPr>
              <a:t>…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57200" y="4995336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apsule is used to transport the grain(s) and to ensure He degassing (laser light absorption).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07879" name="Picture 7" descr="capsuleP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94986"/>
            <a:ext cx="2819400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Crystals packing: apatite , zircon, 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titanite</a:t>
            </a:r>
            <a:r>
              <a:rPr lang="mr-IN" sz="2200" b="1" dirty="0" smtClean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 examples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7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9579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</a:t>
            </a:r>
            <a:r>
              <a:rPr lang="en-US" sz="2200" b="1" baseline="30000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He analysis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719667" y="1190678"/>
            <a:ext cx="5820413" cy="767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92100" y="4619977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Extraction, purification and analysis line for </a:t>
            </a:r>
            <a:r>
              <a:rPr lang="en-US" sz="24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He content determination at ~2%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Special gas purification for iron oxides (i.e. goethite)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and calcite because of large H</a:t>
            </a:r>
            <a:r>
              <a:rPr lang="en-US" sz="2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O and CO</a:t>
            </a:r>
            <a:r>
              <a:rPr lang="en-US" sz="2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degassing 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2" name="Image 11" descr="ManipHe-LaboG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057" y="851732"/>
            <a:ext cx="8699500" cy="32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9579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U-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analysis  </a:t>
            </a:r>
            <a:endParaRPr lang="en-US" sz="2200" b="1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719667" y="1190678"/>
            <a:ext cx="5820413" cy="767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Chimie+ICPMS.tif"/>
          <p:cNvPicPr>
            <a:picLocks noChangeAspect="1"/>
          </p:cNvPicPr>
          <p:nvPr/>
        </p:nvPicPr>
        <p:blipFill rotWithShape="1">
          <a:blip r:embed="rId2"/>
          <a:srcRect r="55823" b="10551"/>
          <a:stretch/>
        </p:blipFill>
        <p:spPr>
          <a:xfrm>
            <a:off x="228600" y="1067869"/>
            <a:ext cx="4257302" cy="331786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04800" y="5021759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  <a:sym typeface="Wingdings"/>
              </a:rPr>
              <a:t>Addition of pure selected isotopes (example: </a:t>
            </a:r>
            <a:r>
              <a:rPr lang="en-US" sz="2400" baseline="30000" dirty="0" smtClean="0">
                <a:latin typeface="Calibri"/>
                <a:cs typeface="Calibri"/>
                <a:sym typeface="Wingdings"/>
              </a:rPr>
              <a:t>235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U, </a:t>
            </a:r>
            <a:r>
              <a:rPr lang="en-US" sz="2400" baseline="30000" dirty="0" smtClean="0">
                <a:latin typeface="Calibri"/>
                <a:cs typeface="Calibri"/>
                <a:sym typeface="Wingdings"/>
              </a:rPr>
              <a:t>230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Th, </a:t>
            </a:r>
            <a:r>
              <a:rPr lang="en-US" sz="2400" baseline="30000" dirty="0" smtClean="0">
                <a:latin typeface="Calibri"/>
                <a:cs typeface="Calibri"/>
                <a:sym typeface="Wingdings"/>
              </a:rPr>
              <a:t>149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Sm) spikes during dissolution.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  <a14:imgEffect>
                      <a14:saturation sat="66000"/>
                    </a14:imgEffect>
                    <a14:imgEffect>
                      <a14:brightnessContrast bright="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07"/>
          <a:stretch/>
        </p:blipFill>
        <p:spPr>
          <a:xfrm>
            <a:off x="4652962" y="1067870"/>
            <a:ext cx="4186238" cy="31861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03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9579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U-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 analyses by ICPMS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719667" y="1190678"/>
            <a:ext cx="5820413" cy="767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4" y="938577"/>
            <a:ext cx="4730532" cy="353288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692" y="5284169"/>
            <a:ext cx="7972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baseline="30000" dirty="0" smtClean="0">
                <a:cs typeface="Calibri"/>
                <a:sym typeface="Wingdings"/>
              </a:rPr>
              <a:t>238</a:t>
            </a:r>
            <a:r>
              <a:rPr lang="en-US" sz="2400" dirty="0" smtClean="0">
                <a:cs typeface="Calibri"/>
                <a:sym typeface="Wingdings"/>
              </a:rPr>
              <a:t>U</a:t>
            </a:r>
            <a:r>
              <a:rPr lang="en-US" sz="2400" dirty="0">
                <a:cs typeface="Calibri"/>
                <a:sym typeface="Wingdings"/>
              </a:rPr>
              <a:t>, </a:t>
            </a:r>
            <a:r>
              <a:rPr lang="en-US" sz="2400" baseline="30000" dirty="0">
                <a:cs typeface="Calibri"/>
                <a:sym typeface="Wingdings"/>
              </a:rPr>
              <a:t>232</a:t>
            </a:r>
            <a:r>
              <a:rPr lang="en-US" sz="2400" dirty="0">
                <a:cs typeface="Calibri"/>
                <a:sym typeface="Wingdings"/>
              </a:rPr>
              <a:t>Th and </a:t>
            </a:r>
            <a:r>
              <a:rPr lang="en-US" sz="2400" baseline="30000" dirty="0">
                <a:cs typeface="Calibri"/>
                <a:sym typeface="Wingdings"/>
              </a:rPr>
              <a:t>147</a:t>
            </a:r>
            <a:r>
              <a:rPr lang="en-US" sz="2400" dirty="0">
                <a:cs typeface="Calibri"/>
                <a:sym typeface="Wingdings"/>
              </a:rPr>
              <a:t>Sm determination by isotopic dilution method (see Evans et al., 2005 for details)</a:t>
            </a:r>
          </a:p>
        </p:txBody>
      </p:sp>
    </p:spTree>
    <p:extLst>
      <p:ext uri="{BB962C8B-B14F-4D97-AF65-F5344CB8AC3E}">
        <p14:creationId xmlns:p14="http://schemas.microsoft.com/office/powerpoint/2010/main" val="23984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Base hypothesis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748" y="770468"/>
            <a:ext cx="8389551" cy="441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U-</a:t>
            </a:r>
            <a:r>
              <a:rPr lang="en-US" sz="2400" dirty="0" err="1" smtClean="0">
                <a:latin typeface="Calibri"/>
                <a:cs typeface="Calibri"/>
              </a:rPr>
              <a:t>Th</a:t>
            </a:r>
            <a:r>
              <a:rPr lang="en-US" sz="2400" dirty="0" smtClean="0">
                <a:latin typeface="Calibri"/>
                <a:cs typeface="Calibri"/>
              </a:rPr>
              <a:t> decay series are on secular equilibrium (t&gt;1Ma)</a:t>
            </a: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No U-</a:t>
            </a:r>
            <a:r>
              <a:rPr lang="en-US" sz="2400" dirty="0" err="1" smtClean="0">
                <a:latin typeface="Calibri"/>
                <a:cs typeface="Calibri"/>
              </a:rPr>
              <a:t>Th</a:t>
            </a:r>
            <a:r>
              <a:rPr lang="en-US" sz="2400" dirty="0" smtClean="0">
                <a:latin typeface="Calibri"/>
                <a:cs typeface="Calibri"/>
              </a:rPr>
              <a:t>-</a:t>
            </a:r>
            <a:r>
              <a:rPr lang="en-US" sz="2400" dirty="0" err="1" smtClean="0">
                <a:latin typeface="Calibri"/>
                <a:cs typeface="Calibri"/>
              </a:rPr>
              <a:t>Sm</a:t>
            </a:r>
            <a:r>
              <a:rPr lang="en-US" sz="2400" dirty="0" smtClean="0">
                <a:latin typeface="Calibri"/>
                <a:cs typeface="Calibri"/>
              </a:rPr>
              <a:t> loss </a:t>
            </a:r>
          </a:p>
          <a:p>
            <a:pPr algn="just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No common helium, 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       or </a:t>
            </a:r>
            <a:r>
              <a:rPr lang="en-US" sz="2400" baseline="30000" dirty="0" smtClean="0">
                <a:latin typeface="Calibri"/>
                <a:cs typeface="Calibri"/>
              </a:rPr>
              <a:t>4</a:t>
            </a:r>
            <a:r>
              <a:rPr lang="en-US" sz="2400" dirty="0" smtClean="0">
                <a:latin typeface="Calibri"/>
                <a:cs typeface="Calibri"/>
              </a:rPr>
              <a:t>He, </a:t>
            </a:r>
            <a:r>
              <a:rPr lang="en-US" sz="2400" baseline="30000" dirty="0" smtClean="0">
                <a:latin typeface="Calibri"/>
                <a:cs typeface="Calibri"/>
              </a:rPr>
              <a:t>21</a:t>
            </a:r>
            <a:r>
              <a:rPr lang="en-US" sz="2400" dirty="0" smtClean="0">
                <a:latin typeface="Calibri"/>
                <a:cs typeface="Calibri"/>
              </a:rPr>
              <a:t>Ne</a:t>
            </a:r>
            <a:r>
              <a:rPr lang="en-US" sz="2400" baseline="-25000" dirty="0" smtClean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 &lt;&lt; </a:t>
            </a:r>
            <a:r>
              <a:rPr lang="en-US" sz="2400" baseline="30000" dirty="0" smtClean="0">
                <a:latin typeface="Calibri"/>
                <a:cs typeface="Calibri"/>
              </a:rPr>
              <a:t>4</a:t>
            </a:r>
            <a:r>
              <a:rPr lang="en-US" sz="2400" dirty="0" smtClean="0">
                <a:latin typeface="Calibri"/>
                <a:cs typeface="Calibri"/>
              </a:rPr>
              <a:t>He* (radiogenic) 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       </a:t>
            </a: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9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No </a:t>
            </a:r>
            <a:r>
              <a:rPr lang="en-US" sz="2400" baseline="30000" dirty="0" smtClean="0">
                <a:latin typeface="Calibri"/>
                <a:cs typeface="Calibri"/>
              </a:rPr>
              <a:t>4</a:t>
            </a:r>
            <a:r>
              <a:rPr lang="en-US" sz="2400" dirty="0" smtClean="0">
                <a:latin typeface="Calibri"/>
                <a:cs typeface="Calibri"/>
              </a:rPr>
              <a:t>He implantation 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    from neighbor minerals</a:t>
            </a:r>
          </a:p>
        </p:txBody>
      </p:sp>
      <p:pic>
        <p:nvPicPr>
          <p:cNvPr id="8" name="Image 7" descr="Fig_Implantatio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2825748"/>
            <a:ext cx="3276601" cy="3556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02608" y="6358493"/>
            <a:ext cx="242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Gautheron et al. (2012)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796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Impact of He implantation on AHe age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8601" y="5156021"/>
            <a:ext cx="3934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From Murray et al. (2014);</a:t>
            </a:r>
          </a:p>
          <a:p>
            <a:endParaRPr lang="en-US" i="1" smtClean="0"/>
          </a:p>
          <a:p>
            <a:r>
              <a:rPr lang="en-US" i="1" smtClean="0"/>
              <a:t>See also Spiegel et al. (2009);  </a:t>
            </a:r>
          </a:p>
          <a:p>
            <a:r>
              <a:rPr lang="en-US" i="1" smtClean="0"/>
              <a:t>Janowski et al. (2017)</a:t>
            </a:r>
            <a:endParaRPr lang="en-US" i="1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4" y="1584679"/>
            <a:ext cx="4822382" cy="2846211"/>
          </a:xfrm>
          <a:prstGeom prst="rect">
            <a:avLst/>
          </a:prstGeom>
        </p:spPr>
      </p:pic>
      <p:pic>
        <p:nvPicPr>
          <p:cNvPr id="3" name="Image 2" descr="Murrayetal_2014_Implant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82477" r="53236" b="6821"/>
          <a:stretch/>
        </p:blipFill>
        <p:spPr>
          <a:xfrm>
            <a:off x="5259827" y="5318965"/>
            <a:ext cx="3847428" cy="1358334"/>
          </a:xfrm>
          <a:prstGeom prst="rect">
            <a:avLst/>
          </a:prstGeom>
        </p:spPr>
      </p:pic>
      <p:pic>
        <p:nvPicPr>
          <p:cNvPr id="14" name="Image 13" descr="Murrayetal_2014_Implant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6858" r="52386" b="56184"/>
          <a:stretch/>
        </p:blipFill>
        <p:spPr>
          <a:xfrm>
            <a:off x="5259826" y="604956"/>
            <a:ext cx="3847429" cy="46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9579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(U-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2200" b="1" dirty="0" err="1" smtClean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)/He age calculation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47</a:t>
            </a:fld>
            <a:endParaRPr 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999473"/>
              </p:ext>
            </p:extLst>
          </p:nvPr>
        </p:nvGraphicFramePr>
        <p:xfrm>
          <a:off x="3256843" y="875289"/>
          <a:ext cx="4137379" cy="1068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46" name="…quation" r:id="rId3" imgW="1968500" imgH="508000" progId="Equation.3">
                  <p:embed/>
                </p:oleObj>
              </mc:Choice>
              <mc:Fallback>
                <p:oleObj name="…quation" r:id="rId3" imgW="19685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6843" y="875289"/>
                        <a:ext cx="4137379" cy="1068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535908"/>
              </p:ext>
            </p:extLst>
          </p:nvPr>
        </p:nvGraphicFramePr>
        <p:xfrm>
          <a:off x="1178400" y="2828151"/>
          <a:ext cx="6114575" cy="77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47" name="…quation" r:id="rId5" imgW="3429000" imgH="431800" progId="Equation.3">
                  <p:embed/>
                </p:oleObj>
              </mc:Choice>
              <mc:Fallback>
                <p:oleObj name="…quation" r:id="rId5" imgW="3429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8400" y="2828151"/>
                        <a:ext cx="6114575" cy="770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060340"/>
              </p:ext>
            </p:extLst>
          </p:nvPr>
        </p:nvGraphicFramePr>
        <p:xfrm>
          <a:off x="2141844" y="3743310"/>
          <a:ext cx="6180810" cy="57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48" name="…quation" r:id="rId7" imgW="3416300" imgH="317500" progId="Equation.3">
                  <p:embed/>
                </p:oleObj>
              </mc:Choice>
              <mc:Fallback>
                <p:oleObj name="…quation" r:id="rId7" imgW="3416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1844" y="3743310"/>
                        <a:ext cx="6180810" cy="57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95748" y="2214392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 smtClean="0"/>
              <a:t>He instantaneous production (P* / per year):</a:t>
            </a:r>
            <a:endParaRPr lang="en-US" sz="2400" b="1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24437"/>
              </p:ext>
            </p:extLst>
          </p:nvPr>
        </p:nvGraphicFramePr>
        <p:xfrm>
          <a:off x="2876372" y="4923753"/>
          <a:ext cx="3698024" cy="98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49" name="…quation" r:id="rId9" imgW="1625600" imgH="431800" progId="Equation.3">
                  <p:embed/>
                </p:oleObj>
              </mc:Choice>
              <mc:Fallback>
                <p:oleObj name="…quation" r:id="rId9" imgW="1625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76372" y="4923753"/>
                        <a:ext cx="3698024" cy="982288"/>
                      </a:xfrm>
                      <a:prstGeom prst="rect">
                        <a:avLst/>
                      </a:prstGeom>
                      <a:solidFill>
                        <a:srgbClr val="FFFBBB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95748" y="4923753"/>
            <a:ext cx="2537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 smtClean="0"/>
              <a:t>Alpha ejection corrected age:</a:t>
            </a:r>
            <a:endParaRPr lang="en-US" sz="2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95748" y="1103372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(U-</a:t>
            </a:r>
            <a:r>
              <a:rPr lang="en-US" sz="2400" b="1" dirty="0" err="1" smtClean="0"/>
              <a:t>Th</a:t>
            </a:r>
            <a:r>
              <a:rPr lang="en-US" sz="2400" b="1" dirty="0" smtClean="0"/>
              <a:t>-</a:t>
            </a:r>
            <a:r>
              <a:rPr lang="en-US" sz="2400" b="1" dirty="0" err="1" smtClean="0"/>
              <a:t>Sm</a:t>
            </a:r>
            <a:r>
              <a:rPr lang="en-US" sz="2400" b="1" dirty="0" smtClean="0"/>
              <a:t>)/He age: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97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9579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(2) He age reproducibility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14" name="Image 13" descr="Deviation Std 2008-20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23" y="915400"/>
            <a:ext cx="5614416" cy="45902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5611959"/>
            <a:ext cx="8573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b="1" dirty="0" smtClean="0"/>
              <a:t>Analytical age: &lt;4% = </a:t>
            </a:r>
            <a:r>
              <a:rPr lang="en-US" sz="2200" dirty="0" smtClean="0"/>
              <a:t>&lt;2% for He and &lt;2% for U-</a:t>
            </a:r>
            <a:r>
              <a:rPr lang="en-US" sz="2200" dirty="0" err="1" smtClean="0"/>
              <a:t>Th</a:t>
            </a:r>
            <a:r>
              <a:rPr lang="en-US" sz="2200" dirty="0" smtClean="0"/>
              <a:t>-</a:t>
            </a:r>
            <a:r>
              <a:rPr lang="en-US" sz="2200" dirty="0" err="1" smtClean="0"/>
              <a:t>Sm</a:t>
            </a:r>
            <a:r>
              <a:rPr lang="en-US" sz="2200" dirty="0" smtClean="0"/>
              <a:t> measurements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b="1" dirty="0" smtClean="0"/>
              <a:t>Error on He age with ejection factor =&gt; 8-10% </a:t>
            </a:r>
            <a:endParaRPr lang="en-US" sz="22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3090333" y="652755"/>
            <a:ext cx="60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Durango: McDowell et al. (2005); </a:t>
            </a:r>
            <a:r>
              <a:rPr lang="en-US" i="1" dirty="0" err="1" smtClean="0"/>
              <a:t>Limberg</a:t>
            </a:r>
            <a:r>
              <a:rPr lang="en-US" i="1" dirty="0" smtClean="0"/>
              <a:t>: </a:t>
            </a:r>
            <a:r>
              <a:rPr lang="en-US" i="1" dirty="0" err="1" smtClean="0"/>
              <a:t>Kraml</a:t>
            </a:r>
            <a:r>
              <a:rPr lang="en-US" i="1" dirty="0" smtClean="0"/>
              <a:t> et al. (2006)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66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(2) Inversion of </a:t>
            </a: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low temperature thermochronological data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730956"/>
            <a:ext cx="510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charset="0"/>
              <a:buChar char="®"/>
            </a:pPr>
            <a:r>
              <a:rPr lang="en-US" sz="2400" b="1" i="1" dirty="0" err="1" smtClean="0">
                <a:latin typeface="Calibri"/>
                <a:cs typeface="Calibri"/>
              </a:rPr>
              <a:t>HeFTy</a:t>
            </a:r>
            <a:r>
              <a:rPr lang="en-US" sz="2400" b="1" i="1" dirty="0" smtClean="0">
                <a:latin typeface="Calibri"/>
                <a:cs typeface="Calibri"/>
              </a:rPr>
              <a:t> :</a:t>
            </a:r>
            <a:endParaRPr lang="en-US" dirty="0" smtClean="0">
              <a:latin typeface="Calibri"/>
              <a:cs typeface="Calibri"/>
            </a:endParaRPr>
          </a:p>
          <a:p>
            <a:pPr marL="742950" lvl="1" indent="-285750" algn="just">
              <a:buFont typeface="Symbol" charset="0"/>
              <a:buChar char="®"/>
            </a:pPr>
            <a:r>
              <a:rPr lang="en-US" sz="2000" dirty="0" err="1" smtClean="0">
                <a:latin typeface="Calibri"/>
                <a:cs typeface="Calibri"/>
              </a:rPr>
              <a:t>Tt</a:t>
            </a:r>
            <a:r>
              <a:rPr lang="en-US" sz="2000" dirty="0" smtClean="0">
                <a:latin typeface="Calibri"/>
                <a:cs typeface="Calibri"/>
              </a:rPr>
              <a:t> path modeling</a:t>
            </a:r>
          </a:p>
          <a:p>
            <a:pPr lvl="1" algn="just">
              <a:buFontTx/>
              <a:buChar char="-"/>
            </a:pPr>
            <a:endParaRPr lang="en-US" sz="1400" dirty="0" smtClean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/>
            <a:endParaRPr lang="en-US" sz="1400" b="1" i="1" dirty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/>
            <a:endParaRPr lang="en-US" sz="1400" b="1" i="1" dirty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/>
            <a:endParaRPr lang="en-US" sz="1400" b="1" i="1" dirty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/>
            <a:endParaRPr lang="en-US" sz="1400" b="1" i="1" dirty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/>
            <a:endParaRPr lang="en-US" sz="1400" b="1" i="1" dirty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/>
            <a:endParaRPr lang="en-US" sz="1400" b="1" i="1" dirty="0">
              <a:latin typeface="Calibri"/>
              <a:cs typeface="Calibri"/>
            </a:endParaRPr>
          </a:p>
          <a:p>
            <a:pPr algn="just"/>
            <a:endParaRPr lang="en-US" sz="1400" b="1" i="1" dirty="0" smtClean="0">
              <a:latin typeface="Calibri"/>
              <a:cs typeface="Calibri"/>
            </a:endParaRPr>
          </a:p>
          <a:p>
            <a:pPr algn="just">
              <a:buFontTx/>
              <a:buChar char="-"/>
            </a:pPr>
            <a:endParaRPr lang="en-US" sz="1400" b="1" i="1" dirty="0" smtClean="0">
              <a:latin typeface="Calibri"/>
              <a:cs typeface="Calibri"/>
            </a:endParaRPr>
          </a:p>
          <a:p>
            <a:pPr algn="just">
              <a:buFontTx/>
              <a:buChar char="-"/>
            </a:pPr>
            <a:endParaRPr lang="en-US" sz="1400" b="1" i="1" dirty="0" smtClean="0">
              <a:latin typeface="Calibri"/>
              <a:cs typeface="Calibri"/>
            </a:endParaRPr>
          </a:p>
          <a:p>
            <a:pPr algn="just">
              <a:buFont typeface="Symbol" pitchFamily="-103" charset="2"/>
              <a:buChar char="®"/>
            </a:pPr>
            <a:r>
              <a:rPr lang="en-US" sz="2400" b="1" i="1" dirty="0" smtClean="0">
                <a:latin typeface="Calibri"/>
                <a:cs typeface="Calibri"/>
              </a:rPr>
              <a:t> PECUBE :</a:t>
            </a:r>
          </a:p>
          <a:p>
            <a:pPr marL="742950" lvl="1" indent="-285750" algn="just">
              <a:buFontTx/>
              <a:buChar char="-"/>
            </a:pPr>
            <a:r>
              <a:rPr lang="en-US" sz="2000" dirty="0" smtClean="0">
                <a:cs typeface="Calibri"/>
              </a:rPr>
              <a:t>3D modeling + vertical profile + faults …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2667" y="4459206"/>
            <a:ext cx="2603374" cy="2308084"/>
          </a:xfrm>
          <a:prstGeom prst="rect">
            <a:avLst/>
          </a:prstGeom>
        </p:spPr>
      </p:pic>
      <p:pic>
        <p:nvPicPr>
          <p:cNvPr id="13" name="Image 12" descr="Fig_pyreene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7736" y="1778005"/>
            <a:ext cx="3424845" cy="255355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413" y="1813236"/>
            <a:ext cx="3410477" cy="23880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16200000">
            <a:off x="-377349" y="2542981"/>
            <a:ext cx="191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Temperature</a:t>
            </a:r>
            <a:r>
              <a:rPr lang="fr-FR" b="1" dirty="0" smtClean="0"/>
              <a:t> (°C)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867576" y="730956"/>
            <a:ext cx="527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0"/>
              <a:buChar char="à"/>
            </a:pPr>
            <a:r>
              <a:rPr lang="en-US" sz="2400" b="1" i="1" dirty="0" err="1" smtClean="0">
                <a:latin typeface="Calibri"/>
                <a:cs typeface="Calibri"/>
              </a:rPr>
              <a:t>QTQt</a:t>
            </a:r>
            <a:r>
              <a:rPr lang="en-US" sz="2400" b="1" i="1" dirty="0" smtClean="0">
                <a:latin typeface="Calibri"/>
                <a:cs typeface="Calibri"/>
              </a:rPr>
              <a:t> : </a:t>
            </a:r>
            <a:r>
              <a:rPr lang="en-US" dirty="0" smtClean="0">
                <a:cs typeface="Calibri"/>
              </a:rPr>
              <a:t> </a:t>
            </a:r>
          </a:p>
          <a:p>
            <a:pPr algn="just"/>
            <a:r>
              <a:rPr lang="en-US" dirty="0" smtClean="0">
                <a:cs typeface="Calibri"/>
              </a:rPr>
              <a:t>  - </a:t>
            </a:r>
            <a:r>
              <a:rPr lang="en-US" sz="2000" dirty="0" err="1" smtClean="0">
                <a:cs typeface="Calibri"/>
              </a:rPr>
              <a:t>Tt</a:t>
            </a:r>
            <a:r>
              <a:rPr lang="en-US" sz="2000" dirty="0" smtClean="0">
                <a:cs typeface="Calibri"/>
              </a:rPr>
              <a:t> + </a:t>
            </a:r>
            <a:r>
              <a:rPr lang="en-US" sz="2000" dirty="0" err="1" smtClean="0">
                <a:cs typeface="Calibri"/>
              </a:rPr>
              <a:t>pluri</a:t>
            </a:r>
            <a:r>
              <a:rPr lang="en-US" sz="2000" dirty="0" smtClean="0">
                <a:cs typeface="Calibri"/>
              </a:rPr>
              <a:t>-samples (vertical profile) modeling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73379" y="6002351"/>
            <a:ext cx="467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Ketcham (2005); Gallagher (2012): Braun (2003)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latin typeface="Calibri"/>
                <a:cs typeface="Calibri"/>
              </a:rPr>
              <a:t>Th</a:t>
            </a:r>
            <a:r>
              <a:rPr lang="en-US" sz="2200" b="1" dirty="0" smtClean="0"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latin typeface="Calibri"/>
                <a:cs typeface="Calibri"/>
              </a:rPr>
              <a:t>vs</a:t>
            </a:r>
            <a:r>
              <a:rPr lang="en-US" sz="2200" b="1" dirty="0" smtClean="0">
                <a:latin typeface="Calibri"/>
                <a:cs typeface="Calibri"/>
              </a:rPr>
              <a:t> thermochronometer)</a:t>
            </a: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00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00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>
                <a:cs typeface="Calibri"/>
              </a:rPr>
              <a:t>(4) Exercises (</a:t>
            </a:r>
            <a:r>
              <a:rPr lang="en-US" sz="2200" b="1" i="1" dirty="0" err="1">
                <a:cs typeface="Calibri"/>
              </a:rPr>
              <a:t>Tc</a:t>
            </a:r>
            <a:r>
              <a:rPr lang="en-US" sz="2200" b="1" i="1" dirty="0">
                <a:cs typeface="Calibri"/>
              </a:rPr>
              <a:t>, ejection, weight, </a:t>
            </a:r>
            <a:r>
              <a:rPr lang="en-US" sz="2200" b="1" i="1" dirty="0" err="1">
                <a:cs typeface="Calibri"/>
              </a:rPr>
              <a:t>Rs</a:t>
            </a:r>
            <a:r>
              <a:rPr lang="en-US" sz="2200" b="1" i="1" dirty="0">
                <a:cs typeface="Calibri"/>
              </a:rPr>
              <a:t>), thermal modeling </a:t>
            </a:r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2) Data acquisition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5711" y="1766705"/>
            <a:ext cx="8915400" cy="39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TAKE HOME MESSAGE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: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Do not underestimate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the time to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prepare and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pick your grains (especially for apatite)</a:t>
            </a:r>
          </a:p>
          <a:p>
            <a:pPr algn="just" eaLnBrk="0" hangingPunct="0">
              <a:spcBef>
                <a:spcPct val="50000"/>
              </a:spcBef>
            </a:pPr>
            <a:endParaRPr lang="en-US" sz="24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Measure all grains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geometry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and report all data (L, H, W, geometries)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endParaRPr lang="en-US" sz="2400" dirty="0">
              <a:latin typeface="Calibri"/>
              <a:ea typeface="ＭＳ Ｐゴシック" pitchFamily="12" charset="-128"/>
              <a:cs typeface="Calibri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Error on (U-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Th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)/He age will be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~10% </a:t>
            </a:r>
          </a:p>
        </p:txBody>
      </p:sp>
    </p:spTree>
    <p:extLst>
      <p:ext uri="{BB962C8B-B14F-4D97-AF65-F5344CB8AC3E}">
        <p14:creationId xmlns:p14="http://schemas.microsoft.com/office/powerpoint/2010/main" val="42075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latin typeface="Calibri"/>
                <a:cs typeface="Calibri"/>
              </a:rPr>
              <a:t>Th</a:t>
            </a:r>
            <a:r>
              <a:rPr lang="en-US" sz="2200" b="1" dirty="0" smtClean="0"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latin typeface="Calibri"/>
                <a:cs typeface="Calibri"/>
              </a:rPr>
              <a:t>vs</a:t>
            </a:r>
            <a:r>
              <a:rPr lang="en-US" sz="2200" b="1" dirty="0" smtClean="0">
                <a:latin typeface="Calibri"/>
                <a:cs typeface="Calibri"/>
              </a:rPr>
              <a:t> thermochronometer)</a:t>
            </a: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FF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FF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FF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FF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FF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00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00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>
                <a:cs typeface="Calibri"/>
              </a:rPr>
              <a:t>(4) Exercises (</a:t>
            </a:r>
            <a:r>
              <a:rPr lang="en-US" sz="2200" b="1" i="1" dirty="0" err="1">
                <a:cs typeface="Calibri"/>
              </a:rPr>
              <a:t>Tc</a:t>
            </a:r>
            <a:r>
              <a:rPr lang="en-US" sz="2200" b="1" i="1" dirty="0">
                <a:cs typeface="Calibri"/>
              </a:rPr>
              <a:t>, ejection, weight, </a:t>
            </a:r>
            <a:r>
              <a:rPr lang="en-US" sz="2200" b="1" i="1" dirty="0" err="1">
                <a:cs typeface="Calibri"/>
              </a:rPr>
              <a:t>Rs</a:t>
            </a:r>
            <a:r>
              <a:rPr lang="en-US" sz="2200" b="1" i="1" dirty="0">
                <a:cs typeface="Calibri"/>
              </a:rPr>
              <a:t>), thermal modeling </a:t>
            </a:r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4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III. Apatite He age distribution</a:t>
            </a:r>
            <a:endParaRPr lang="en-US" sz="2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28600" y="738430"/>
            <a:ext cx="845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AHe age dispersion is often higher than analytical error (~8%)</a:t>
            </a:r>
          </a:p>
          <a:p>
            <a:pPr marL="342900" indent="-3429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French foreland example (buried detrital apatite)</a:t>
            </a:r>
          </a:p>
        </p:txBody>
      </p:sp>
      <p:pic>
        <p:nvPicPr>
          <p:cNvPr id="15" name="Image 14" descr="GraphdispersionAgeDigne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1"/>
          <a:stretch/>
        </p:blipFill>
        <p:spPr>
          <a:xfrm>
            <a:off x="5196105" y="1969502"/>
            <a:ext cx="3497898" cy="33528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28600" y="5065613"/>
            <a:ext cx="227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Schwartz et al.</a:t>
            </a:r>
            <a:r>
              <a:rPr lang="fr-FR" i="1" dirty="0"/>
              <a:t> </a:t>
            </a:r>
            <a:r>
              <a:rPr lang="fr-FR" i="1" dirty="0" smtClean="0"/>
              <a:t>(2017)</a:t>
            </a:r>
            <a:endParaRPr lang="fr-FR" i="1" dirty="0"/>
          </a:p>
        </p:txBody>
      </p:sp>
      <p:pic>
        <p:nvPicPr>
          <p:cNvPr id="20" name="Image 19" descr="Figure2Dig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4" r="60191"/>
          <a:stretch/>
        </p:blipFill>
        <p:spPr>
          <a:xfrm>
            <a:off x="228600" y="2108080"/>
            <a:ext cx="4658961" cy="2741228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28600" y="570788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Important dispersion for higher elevation sample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=&gt; non total diffusion? 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2328333" y="3810001"/>
            <a:ext cx="3697111" cy="564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3563888" y="2420888"/>
            <a:ext cx="2264001" cy="564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III. Apatite He age distribution</a:t>
            </a:r>
            <a:endParaRPr lang="en-US" sz="2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28600" y="73843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Moroccan margin exhumed during Atlantic breakoff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28600" y="6004214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Important AHe age dispersion: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relation with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eU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content? </a:t>
            </a:r>
          </a:p>
        </p:txBody>
      </p:sp>
      <p:pic>
        <p:nvPicPr>
          <p:cNvPr id="2" name="Image 1" descr="Rigibat_Contextgeol_Lepretreetal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3031"/>
            <a:ext cx="8841995" cy="423485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677378" y="5065613"/>
            <a:ext cx="22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Leprêtre</a:t>
            </a:r>
            <a:r>
              <a:rPr lang="fr-FR" i="1" dirty="0" smtClean="0"/>
              <a:t> et al.</a:t>
            </a:r>
            <a:r>
              <a:rPr lang="fr-FR" i="1" dirty="0"/>
              <a:t> </a:t>
            </a:r>
            <a:r>
              <a:rPr lang="fr-FR" i="1" dirty="0" smtClean="0"/>
              <a:t>(2015)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75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III. Apatite He diffusion coefficient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28600" y="73843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Published He diffusion coefficient using different methods: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8598" y="6343161"/>
            <a:ext cx="459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Complied 1987-2010 data by Baxter (2010)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5613398" y="2032000"/>
            <a:ext cx="39370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er 8"/>
          <p:cNvGrpSpPr/>
          <p:nvPr/>
        </p:nvGrpSpPr>
        <p:grpSpPr>
          <a:xfrm>
            <a:off x="3584221" y="1391810"/>
            <a:ext cx="5356950" cy="5420572"/>
            <a:chOff x="4114800" y="1030818"/>
            <a:chExt cx="5460256" cy="5827182"/>
          </a:xfrm>
        </p:grpSpPr>
        <p:pic>
          <p:nvPicPr>
            <p:cNvPr id="3" name="Image 2" descr="All_Diffusion_Coef_He_Ap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0"/>
            <a:stretch/>
          </p:blipFill>
          <p:spPr>
            <a:xfrm>
              <a:off x="4114800" y="1030818"/>
              <a:ext cx="5460256" cy="58271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07777" y="1270001"/>
              <a:ext cx="522111" cy="4797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&lt;</a:t>
              </a:r>
              <a:endParaRPr lang="en-US" dirty="0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6933377" y="1827743"/>
            <a:ext cx="14142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err="1" smtClean="0">
                <a:solidFill>
                  <a:srgbClr val="FF0000"/>
                </a:solidFill>
              </a:rPr>
              <a:t>Std</a:t>
            </a:r>
            <a:r>
              <a:rPr lang="en-US" dirty="0" smtClean="0">
                <a:solidFill>
                  <a:srgbClr val="FF0000"/>
                </a:solidFill>
              </a:rPr>
              <a:t> kinetic”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Farley (2000)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553200" y="1916665"/>
            <a:ext cx="234244" cy="234244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228599" y="1628800"/>
            <a:ext cx="2748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Under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vacuum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degassing experiments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Ion beam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experiments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DFT calculation</a:t>
            </a:r>
          </a:p>
        </p:txBody>
      </p:sp>
    </p:spTree>
    <p:extLst>
      <p:ext uri="{BB962C8B-B14F-4D97-AF65-F5344CB8AC3E}">
        <p14:creationId xmlns:p14="http://schemas.microsoft.com/office/powerpoint/2010/main" val="36047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cs typeface="Calibri"/>
              </a:rPr>
              <a:t>III. Relationship between </a:t>
            </a:r>
            <a:r>
              <a:rPr lang="en-US" sz="2200" b="1" dirty="0" err="1">
                <a:solidFill>
                  <a:schemeClr val="bg1"/>
                </a:solidFill>
                <a:cs typeface="Calibri"/>
              </a:rPr>
              <a:t>eU</a:t>
            </a:r>
            <a:r>
              <a:rPr lang="en-US" sz="2200" b="1" dirty="0">
                <a:solidFill>
                  <a:schemeClr val="bg1"/>
                </a:solidFill>
                <a:cs typeface="Calibri"/>
              </a:rPr>
              <a:t> and AHe 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9" name="Image 8" descr="Fig_ModeleShusterDiff_Da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1" y="1296269"/>
            <a:ext cx="8183229" cy="303180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6456" y="4515222"/>
            <a:ext cx="452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Shuster</a:t>
            </a:r>
            <a:r>
              <a:rPr lang="fr-FR" i="1" dirty="0" smtClean="0"/>
              <a:t> et al. (2006</a:t>
            </a:r>
            <a:r>
              <a:rPr lang="fr-FR" i="1" dirty="0"/>
              <a:t>); </a:t>
            </a:r>
            <a:r>
              <a:rPr lang="fr-FR" i="1" dirty="0" err="1"/>
              <a:t>Trachenko</a:t>
            </a:r>
            <a:r>
              <a:rPr lang="fr-FR" i="1" dirty="0"/>
              <a:t> (2003); </a:t>
            </a:r>
            <a:endParaRPr lang="fr-FR" i="1" dirty="0" smtClean="0"/>
          </a:p>
          <a:p>
            <a:r>
              <a:rPr lang="fr-FR" i="1" dirty="0" err="1" smtClean="0"/>
              <a:t>See</a:t>
            </a:r>
            <a:r>
              <a:rPr lang="fr-FR" i="1" dirty="0" smtClean="0"/>
              <a:t> </a:t>
            </a:r>
            <a:r>
              <a:rPr lang="fr-FR" i="1" dirty="0"/>
              <a:t>Green et al. (2006</a:t>
            </a:r>
            <a:r>
              <a:rPr lang="fr-FR" i="1" dirty="0" smtClean="0"/>
              <a:t>) for </a:t>
            </a:r>
            <a:r>
              <a:rPr lang="fr-FR" i="1" dirty="0" err="1" smtClean="0"/>
              <a:t>similar</a:t>
            </a:r>
            <a:r>
              <a:rPr lang="fr-FR" i="1" dirty="0" smtClean="0"/>
              <a:t> observation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66304" y="5539085"/>
            <a:ext cx="872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Model where He atoms are trapped into damage zone =&gt; increase of He retention in apatite crystal and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value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5979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cs typeface="Calibri"/>
              </a:rPr>
              <a:t>III. Relationship between </a:t>
            </a: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damage and diffusion coefficient</a:t>
            </a:r>
            <a:endParaRPr lang="en-US" sz="2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513715" y="4095087"/>
            <a:ext cx="2630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i="1" dirty="0" err="1" smtClean="0"/>
              <a:t>Shuster</a:t>
            </a:r>
            <a:r>
              <a:rPr lang="fr-FR" i="1" dirty="0" smtClean="0"/>
              <a:t> et al. (2006);</a:t>
            </a:r>
          </a:p>
          <a:p>
            <a:pPr algn="r"/>
            <a:r>
              <a:rPr lang="fr-FR" i="1" dirty="0" err="1" smtClean="0"/>
              <a:t>Shuster</a:t>
            </a:r>
            <a:r>
              <a:rPr lang="fr-FR" i="1" dirty="0" smtClean="0"/>
              <a:t> and </a:t>
            </a:r>
            <a:r>
              <a:rPr lang="fr-FR" i="1" dirty="0" err="1" smtClean="0"/>
              <a:t>Farley</a:t>
            </a:r>
            <a:r>
              <a:rPr lang="fr-FR" i="1" dirty="0"/>
              <a:t> </a:t>
            </a:r>
            <a:r>
              <a:rPr lang="fr-FR" i="1" dirty="0" smtClean="0"/>
              <a:t>(2009)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6004" y="5096360"/>
            <a:ext cx="84204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Empirical data showing the change of diffusion coefficient with artificial damage content</a:t>
            </a:r>
          </a:p>
          <a:p>
            <a:pPr algn="just"/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			=&gt;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ranges from 40 to &gt; 100°C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" name="Image 8" descr="LnD0vsEaShuster20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10" y="604955"/>
            <a:ext cx="4888089" cy="47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1028" descr="Relation age-taill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125" y="1156732"/>
            <a:ext cx="8135042" cy="3443490"/>
          </a:xfrm>
          <a:prstGeom prst="rect">
            <a:avLst/>
          </a:prstGeom>
          <a:noFill/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III. Implication of damage content on He-PRZ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3200" y="787400"/>
            <a:ext cx="242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Gautheron et al. (2009)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266304" y="5123586"/>
            <a:ext cx="872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Damage production and change of He diffusion, will change the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and He-PRZ through time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3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III. </a:t>
            </a:r>
            <a:r>
              <a:rPr lang="en-US" sz="2200" b="1" dirty="0">
                <a:solidFill>
                  <a:srgbClr val="FFFFFF"/>
                </a:solidFill>
                <a:cs typeface="Calibri"/>
              </a:rPr>
              <a:t>Diffusion in complex system: </a:t>
            </a:r>
            <a:r>
              <a:rPr lang="fr-FR" sz="2200" b="1" dirty="0" smtClean="0">
                <a:solidFill>
                  <a:srgbClr val="FFFFFF"/>
                </a:solidFill>
                <a:cs typeface="Calibri"/>
              </a:rPr>
              <a:t>damage </a:t>
            </a:r>
            <a:r>
              <a:rPr lang="fr-FR" sz="2200" b="1" dirty="0" err="1" smtClean="0">
                <a:solidFill>
                  <a:srgbClr val="FFFFFF"/>
                </a:solidFill>
                <a:cs typeface="Calibri"/>
              </a:rPr>
              <a:t>trapping</a:t>
            </a:r>
            <a:r>
              <a:rPr lang="fr-FR" sz="2200" b="1" dirty="0" smtClean="0">
                <a:solidFill>
                  <a:srgbClr val="FFFFFF"/>
                </a:solidFill>
                <a:cs typeface="Calibri"/>
              </a:rPr>
              <a:t> + </a:t>
            </a:r>
            <a:r>
              <a:rPr lang="fr-FR" sz="2200" b="1" dirty="0" err="1" smtClean="0">
                <a:solidFill>
                  <a:srgbClr val="FFFFFF"/>
                </a:solidFill>
                <a:cs typeface="Calibri"/>
              </a:rPr>
              <a:t>annealing</a:t>
            </a:r>
            <a:r>
              <a:rPr lang="fr-FR" sz="2200" b="1" dirty="0" smtClean="0">
                <a:solidFill>
                  <a:srgbClr val="FFFFFF"/>
                </a:solidFill>
                <a:cs typeface="Calibri"/>
              </a:rPr>
              <a:t> model</a:t>
            </a:r>
            <a:endParaRPr lang="fr-FR" sz="22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" name="Image 7" descr="Fig.3_CubiLaw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414407"/>
            <a:ext cx="4089400" cy="363305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9333" y="5494516"/>
            <a:ext cx="8771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Calibri"/>
                <a:cs typeface="Calibri"/>
              </a:rPr>
              <a:t>Two damage + annealing </a:t>
            </a:r>
            <a:r>
              <a:rPr lang="en-US" sz="2200" dirty="0" smtClean="0">
                <a:cs typeface="Calibri"/>
              </a:rPr>
              <a:t>models are used </a:t>
            </a:r>
            <a:r>
              <a:rPr lang="en-US" sz="2200" dirty="0">
                <a:cs typeface="Calibri"/>
              </a:rPr>
              <a:t>:</a:t>
            </a:r>
            <a:endParaRPr lang="en-US" sz="2200" dirty="0" smtClean="0"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Flowers et al. (2009): calibrated on natural + irradiated samples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Gautheron et al. (2009): calibrated on “old” natural </a:t>
            </a:r>
            <a:r>
              <a:rPr lang="en-US" sz="2200" dirty="0" err="1" smtClean="0">
                <a:latin typeface="Calibri"/>
                <a:cs typeface="Calibri"/>
              </a:rPr>
              <a:t>AHe</a:t>
            </a:r>
            <a:r>
              <a:rPr lang="en-US" sz="2200" dirty="0" smtClean="0">
                <a:latin typeface="Calibri"/>
                <a:cs typeface="Calibri"/>
              </a:rPr>
              <a:t> ages</a:t>
            </a: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15" name="Image 14" descr="Figs_ComparaisonFlowersGautheronAg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888092"/>
            <a:ext cx="3683000" cy="4212928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1549400" y="3187705"/>
            <a:ext cx="1282700" cy="0"/>
          </a:xfrm>
          <a:prstGeom prst="line">
            <a:avLst/>
          </a:prstGeom>
          <a:ln w="57150" cmpd="sng">
            <a:solidFill>
              <a:srgbClr val="3BD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832100" y="2298705"/>
            <a:ext cx="1498600" cy="889000"/>
          </a:xfrm>
          <a:prstGeom prst="line">
            <a:avLst/>
          </a:prstGeom>
          <a:ln w="57150" cmpd="sng">
            <a:solidFill>
              <a:srgbClr val="3BD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10100" y="888092"/>
            <a:ext cx="4076700" cy="42129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3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0"/>
            <a:ext cx="9144000" cy="604956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 descr="Figs_Djimbietal2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585385"/>
            <a:ext cx="8225971" cy="469424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66112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III. Chemical impact on diffusion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24147" y="6356350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Lower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for undamaged apatite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=30-40°C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46743" y="5262646"/>
            <a:ext cx="2027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 dirty="0" smtClean="0"/>
              <a:t>Djimbi et al. (2015)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24147" y="5912763"/>
            <a:ext cx="84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Chemical impact on He diffusion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588224" y="5262646"/>
            <a:ext cx="24904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 dirty="0" smtClean="0"/>
              <a:t>Gautheron et al. (2009);</a:t>
            </a:r>
          </a:p>
          <a:p>
            <a:r>
              <a:rPr lang="fr-FR" i="1" dirty="0" err="1" smtClean="0"/>
              <a:t>Flowers</a:t>
            </a:r>
            <a:r>
              <a:rPr lang="fr-FR" i="1" dirty="0" smtClean="0"/>
              <a:t> et al. (2009)</a:t>
            </a:r>
          </a:p>
        </p:txBody>
      </p:sp>
      <p:sp>
        <p:nvSpPr>
          <p:cNvPr id="9" name="Rectangle 8"/>
          <p:cNvSpPr/>
          <p:nvPr/>
        </p:nvSpPr>
        <p:spPr>
          <a:xfrm>
            <a:off x="4362372" y="648933"/>
            <a:ext cx="4553028" cy="52261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9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0" y="-4763"/>
            <a:ext cx="9144000" cy="609601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C200DF-3B91-E04D-9A37-204877BBE9CB}" type="slidenum">
              <a:rPr lang="fr-FR" smtClean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pPr/>
              <a:t>6</a:t>
            </a:fld>
            <a:endParaRPr lang="fr-FR" smtClean="0"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28600" y="46038"/>
            <a:ext cx="84582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>
                <a:solidFill>
                  <a:srgbClr val="FFFFFF"/>
                </a:solidFill>
                <a:cs typeface="Calibri"/>
              </a:rPr>
              <a:t>I. </a:t>
            </a:r>
            <a:r>
              <a:rPr lang="en-US" sz="2200" b="1" dirty="0" smtClean="0">
                <a:solidFill>
                  <a:srgbClr val="FFFFFF"/>
                </a:solidFill>
                <a:ea typeface="Calibri" pitchFamily="-107" charset="0"/>
                <a:cs typeface="Calibri" pitchFamily="-107" charset="0"/>
              </a:rPr>
              <a:t>Quantification </a:t>
            </a:r>
            <a:r>
              <a:rPr lang="en-US" sz="2200" b="1" dirty="0">
                <a:solidFill>
                  <a:srgbClr val="FFFFFF"/>
                </a:solidFill>
                <a:ea typeface="Calibri" pitchFamily="-107" charset="0"/>
                <a:cs typeface="Calibri" pitchFamily="-107" charset="0"/>
              </a:rPr>
              <a:t>of </a:t>
            </a:r>
            <a:r>
              <a:rPr lang="en-US" sz="2200" b="1" dirty="0" smtClean="0">
                <a:solidFill>
                  <a:srgbClr val="FFFFFF"/>
                </a:solidFill>
                <a:ea typeface="Calibri" pitchFamily="-107" charset="0"/>
                <a:cs typeface="Calibri" pitchFamily="-107" charset="0"/>
              </a:rPr>
              <a:t>rocks thermal evolution through time</a:t>
            </a:r>
            <a:endParaRPr lang="fr-FR" sz="2200" b="1" dirty="0">
              <a:solidFill>
                <a:srgbClr val="FFFFFF"/>
              </a:solidFill>
              <a:ea typeface="Calibri" pitchFamily="-107" charset="0"/>
              <a:cs typeface="Calibri" pitchFamily="-107" charset="0"/>
            </a:endParaRPr>
          </a:p>
        </p:txBody>
      </p:sp>
      <p:pic>
        <p:nvPicPr>
          <p:cNvPr id="18439" name="Image 13" descr="Surface_ehlers_2003_V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535" y="999065"/>
            <a:ext cx="6403832" cy="309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ZoneTexte 9"/>
          <p:cNvSpPr txBox="1">
            <a:spLocks noChangeArrowheads="1"/>
          </p:cNvSpPr>
          <p:nvPr/>
        </p:nvSpPr>
        <p:spPr bwMode="auto">
          <a:xfrm>
            <a:off x="5613396" y="3462638"/>
            <a:ext cx="3380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 dirty="0" err="1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Modified</a:t>
            </a:r>
            <a:r>
              <a:rPr lang="fr-FR" i="1" dirty="0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 </a:t>
            </a:r>
            <a:r>
              <a:rPr lang="fr-FR" i="1" dirty="0" err="1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from</a:t>
            </a:r>
            <a:r>
              <a:rPr lang="fr-FR" i="1" dirty="0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 </a:t>
            </a:r>
            <a:r>
              <a:rPr lang="fr-FR" i="1" dirty="0" err="1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Ehlers</a:t>
            </a:r>
            <a:r>
              <a:rPr lang="fr-FR" i="1" dirty="0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 </a:t>
            </a:r>
            <a:r>
              <a:rPr lang="fr-FR" i="1" dirty="0">
                <a:latin typeface="Calibri" pitchFamily="-107" charset="0"/>
                <a:ea typeface="Calibri" pitchFamily="-107" charset="0"/>
                <a:cs typeface="Calibri" pitchFamily="-107" charset="0"/>
              </a:rPr>
              <a:t>et al</a:t>
            </a:r>
            <a:r>
              <a:rPr lang="fr-FR" i="1" dirty="0" smtClean="0">
                <a:latin typeface="Calibri" pitchFamily="-107" charset="0"/>
                <a:ea typeface="Calibri" pitchFamily="-107" charset="0"/>
                <a:cs typeface="Calibri" pitchFamily="-107" charset="0"/>
              </a:rPr>
              <a:t>. (2003)</a:t>
            </a:r>
            <a:endParaRPr lang="fr-FR" i="1" dirty="0">
              <a:latin typeface="Calibri" pitchFamily="-107" charset="0"/>
              <a:ea typeface="Calibri" pitchFamily="-107" charset="0"/>
              <a:cs typeface="Calibri" pitchFamily="-107" charset="0"/>
            </a:endParaRPr>
          </a:p>
        </p:txBody>
      </p:sp>
      <p:sp>
        <p:nvSpPr>
          <p:cNvPr id="18437" name="ZoneTexte 15"/>
          <p:cNvSpPr txBox="1">
            <a:spLocks noChangeArrowheads="1"/>
          </p:cNvSpPr>
          <p:nvPr/>
        </p:nvSpPr>
        <p:spPr bwMode="auto">
          <a:xfrm>
            <a:off x="381000" y="4672897"/>
            <a:ext cx="846296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U-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Sm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 (parent) =&gt; He (daughter) </a:t>
            </a:r>
          </a:p>
          <a:p>
            <a:pPr algn="ctr">
              <a:lnSpc>
                <a:spcPct val="90000"/>
              </a:lnSpc>
              <a:buNone/>
            </a:pPr>
            <a:endParaRPr lang="en-US" sz="2400" dirty="0" smtClean="0">
              <a:latin typeface="Calibri" pitchFamily="-107" charset="0"/>
              <a:ea typeface="Calibri" pitchFamily="-107" charset="0"/>
              <a:cs typeface="Calibri" pitchFamily="-107" charset="0"/>
              <a:sym typeface="Symbol" pitchFamily="-107" charset="2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2400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Complete daughter retention </a:t>
            </a:r>
            <a:r>
              <a:rPr lang="en-US" sz="2400" b="1" dirty="0" smtClean="0">
                <a:solidFill>
                  <a:srgbClr val="FF66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=&gt; chronometer</a:t>
            </a:r>
            <a:endParaRPr lang="en-US" sz="2400" b="1" dirty="0">
              <a:solidFill>
                <a:srgbClr val="FF6600"/>
              </a:solidFill>
              <a:latin typeface="Calibri" pitchFamily="-107" charset="0"/>
              <a:ea typeface="Calibri" pitchFamily="-107" charset="0"/>
              <a:cs typeface="Calibri" pitchFamily="-107" charset="0"/>
              <a:sym typeface="Symbol" pitchFamily="-107" charset="2"/>
            </a:endParaRPr>
          </a:p>
          <a:p>
            <a:pPr algn="ctr">
              <a:lnSpc>
                <a:spcPct val="90000"/>
              </a:lnSpc>
              <a:buNone/>
            </a:pPr>
            <a:endParaRPr lang="en-US" sz="2400" b="1" dirty="0">
              <a:latin typeface="Calibri" pitchFamily="-107" charset="0"/>
              <a:ea typeface="Calibri" pitchFamily="-107" charset="0"/>
              <a:cs typeface="Calibri" pitchFamily="-107" charset="0"/>
              <a:sym typeface="Symbol" pitchFamily="-107" charset="2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2400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Daughter loss by </a:t>
            </a:r>
            <a:r>
              <a:rPr lang="en-US" sz="2400" dirty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diffusion </a:t>
            </a:r>
            <a:r>
              <a:rPr lang="en-US" sz="2400" b="1" dirty="0" smtClean="0">
                <a:solidFill>
                  <a:srgbClr val="FF6600"/>
                </a:solidFill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=&gt; thermochronometer 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2400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(</a:t>
            </a:r>
            <a:r>
              <a:rPr lang="en-US" sz="2400" dirty="0">
                <a:cs typeface="Calibri"/>
              </a:rPr>
              <a:t>Closure </a:t>
            </a:r>
            <a:r>
              <a:rPr lang="en-US" sz="2400" dirty="0" smtClean="0">
                <a:cs typeface="Calibri"/>
              </a:rPr>
              <a:t>temperature and Partial </a:t>
            </a:r>
            <a:r>
              <a:rPr lang="en-US" sz="2400" dirty="0">
                <a:cs typeface="Calibri"/>
              </a:rPr>
              <a:t>R</a:t>
            </a:r>
            <a:r>
              <a:rPr lang="en-US" sz="2400" dirty="0" smtClean="0">
                <a:cs typeface="Calibri"/>
              </a:rPr>
              <a:t>etention </a:t>
            </a:r>
            <a:r>
              <a:rPr lang="en-US" sz="2400" dirty="0">
                <a:cs typeface="Calibri"/>
              </a:rPr>
              <a:t>Z</a:t>
            </a:r>
            <a:r>
              <a:rPr lang="en-US" sz="2400" dirty="0" smtClean="0">
                <a:cs typeface="Calibri"/>
              </a:rPr>
              <a:t>one)</a:t>
            </a:r>
            <a:endParaRPr lang="en-US" sz="2400" dirty="0">
              <a:latin typeface="Calibri" pitchFamily="-107" charset="0"/>
              <a:ea typeface="Calibri" pitchFamily="-107" charset="0"/>
              <a:cs typeface="Calibri" pitchFamily="-107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3379003"/>
            <a:ext cx="1320800" cy="905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2221" y="3200400"/>
            <a:ext cx="1320800" cy="2802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75656" y="3428999"/>
            <a:ext cx="1320800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91680" y="3068960"/>
            <a:ext cx="1320800" cy="2802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ffetChimieAgeAHe_Gautheronetal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18"/>
            <a:ext cx="8993978" cy="4020837"/>
          </a:xfrm>
          <a:prstGeom prst="rect">
            <a:avLst/>
          </a:prstGeom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0"/>
            <a:ext cx="9144000" cy="604956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66112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III. Chemical impact on diffusion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6033184"/>
            <a:ext cx="5505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Modified from Gautheron et al. (2013);</a:t>
            </a:r>
          </a:p>
          <a:p>
            <a:r>
              <a:rPr lang="en-US" i="1" dirty="0" smtClean="0"/>
              <a:t>Modeling: </a:t>
            </a:r>
            <a:r>
              <a:rPr lang="en-US" i="1" dirty="0" err="1" smtClean="0"/>
              <a:t>HeFTy</a:t>
            </a:r>
            <a:r>
              <a:rPr lang="en-US" i="1" dirty="0" smtClean="0"/>
              <a:t> </a:t>
            </a:r>
            <a:r>
              <a:rPr lang="en-US" i="1" dirty="0" err="1" smtClean="0"/>
              <a:t>Ketcham</a:t>
            </a:r>
            <a:r>
              <a:rPr lang="en-US" i="1" dirty="0" smtClean="0"/>
              <a:t> (2005) + Flowers et al. (2009)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8600" y="798454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 Apatite chemistry play a role on damage annealing rate (such as for apatite fission tracks)</a:t>
            </a:r>
            <a:r>
              <a:rPr lang="en-US" sz="2200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66134" y="1856058"/>
            <a:ext cx="9458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High Cl and/or </a:t>
            </a:r>
            <a:r>
              <a:rPr lang="fr-FR" b="1" i="1" dirty="0" err="1" smtClean="0">
                <a:solidFill>
                  <a:srgbClr val="FF0000"/>
                </a:solidFill>
              </a:rPr>
              <a:t>Dpar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30064" y="4482477"/>
            <a:ext cx="8570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>
                <a:solidFill>
                  <a:srgbClr val="FF0000"/>
                </a:solidFill>
              </a:rPr>
              <a:t>Low</a:t>
            </a:r>
            <a:r>
              <a:rPr lang="fr-FR" b="1" i="1" dirty="0" smtClean="0">
                <a:solidFill>
                  <a:srgbClr val="FF0000"/>
                </a:solidFill>
              </a:rPr>
              <a:t> Cl and/or </a:t>
            </a:r>
            <a:r>
              <a:rPr lang="fr-FR" b="1" i="1" dirty="0" err="1" smtClean="0">
                <a:solidFill>
                  <a:srgbClr val="FF0000"/>
                </a:solidFill>
              </a:rPr>
              <a:t>Dpar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7124" y="6076739"/>
            <a:ext cx="2327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alibri"/>
              </a:rPr>
              <a:t>(See EXERCICE 3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72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0"/>
            <a:ext cx="9144000" cy="604956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66112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III. Damage impact on diffusion</a:t>
            </a:r>
            <a:endParaRPr lang="en-US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062426" y="5169948"/>
            <a:ext cx="1929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 dirty="0" smtClean="0"/>
              <a:t>Gerin et al. (2017)</a:t>
            </a:r>
          </a:p>
        </p:txBody>
      </p:sp>
      <p:pic>
        <p:nvPicPr>
          <p:cNvPr id="3" name="Image 2" descr="Tc-vs_damage_fraction_Gerinetal201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r="5988"/>
          <a:stretch/>
        </p:blipFill>
        <p:spPr>
          <a:xfrm>
            <a:off x="4400413" y="604956"/>
            <a:ext cx="4743587" cy="436507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24147" y="5682986"/>
            <a:ext cx="8420496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We are currently calibrating the new He damage model</a:t>
            </a:r>
          </a:p>
          <a:p>
            <a:pPr marL="342900" indent="-34290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New code will be implemented into </a:t>
            </a:r>
            <a:r>
              <a:rPr lang="en-US" sz="2400" dirty="0" err="1" smtClean="0">
                <a:latin typeface="Calibri"/>
                <a:cs typeface="Calibri"/>
              </a:rPr>
              <a:t>QTQt</a:t>
            </a:r>
            <a:r>
              <a:rPr lang="en-US" sz="2400" dirty="0" smtClean="0">
                <a:latin typeface="Calibri"/>
                <a:cs typeface="Calibri"/>
              </a:rPr>
              <a:t> and </a:t>
            </a:r>
            <a:r>
              <a:rPr lang="en-US" sz="2400" dirty="0" err="1" smtClean="0">
                <a:latin typeface="Calibri"/>
                <a:cs typeface="Calibri"/>
              </a:rPr>
              <a:t>HeFTy</a:t>
            </a:r>
            <a:r>
              <a:rPr lang="en-US" sz="2400" dirty="0" smtClean="0">
                <a:latin typeface="Calibri"/>
                <a:cs typeface="Calibri"/>
              </a:rPr>
              <a:t> in 2018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0" name="Image 19" descr="Fig_DFT_Calculdamag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71" y="882596"/>
            <a:ext cx="3056923" cy="44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EEECE1"/>
                </a:solidFill>
                <a:cs typeface="Calibri"/>
              </a:rPr>
              <a:t>III. Use of apatite He age dispersion</a:t>
            </a:r>
            <a:endParaRPr lang="en-US" sz="2200" b="1" dirty="0">
              <a:solidFill>
                <a:srgbClr val="EEECE1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28600" y="4419282"/>
            <a:ext cx="6446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Schwartz et al.</a:t>
            </a:r>
            <a:r>
              <a:rPr lang="fr-FR" i="1" dirty="0"/>
              <a:t> </a:t>
            </a:r>
            <a:r>
              <a:rPr lang="fr-FR" i="1" dirty="0" smtClean="0"/>
              <a:t>(2017)</a:t>
            </a:r>
          </a:p>
          <a:p>
            <a:r>
              <a:rPr lang="fr-FR" i="1" dirty="0" smtClean="0"/>
              <a:t>Simulation </a:t>
            </a:r>
            <a:r>
              <a:rPr lang="fr-FR" i="1" dirty="0" err="1" smtClean="0"/>
              <a:t>QTQt</a:t>
            </a:r>
            <a:r>
              <a:rPr lang="fr-FR" i="1" dirty="0" smtClean="0"/>
              <a:t> (</a:t>
            </a:r>
            <a:r>
              <a:rPr lang="fr-FR" i="1" dirty="0" err="1" smtClean="0"/>
              <a:t>Gallagher</a:t>
            </a:r>
            <a:r>
              <a:rPr lang="fr-FR" i="1" dirty="0" smtClean="0"/>
              <a:t>, 2012), </a:t>
            </a:r>
            <a:r>
              <a:rPr lang="fr-FR" i="1" dirty="0" err="1" smtClean="0"/>
              <a:t>with</a:t>
            </a:r>
            <a:r>
              <a:rPr lang="fr-FR" i="1" dirty="0" smtClean="0"/>
              <a:t> </a:t>
            </a:r>
            <a:r>
              <a:rPr lang="fr-FR" i="1" dirty="0" err="1" smtClean="0"/>
              <a:t>Flowers</a:t>
            </a:r>
            <a:r>
              <a:rPr lang="fr-FR" i="1" dirty="0" smtClean="0"/>
              <a:t> et al. (2009) code</a:t>
            </a:r>
            <a:endParaRPr lang="fr-FR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228600" y="5419382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AHe age dispersion is useful to refine not only the burial time and temperature</a:t>
            </a:r>
          </a:p>
        </p:txBody>
      </p:sp>
      <p:pic>
        <p:nvPicPr>
          <p:cNvPr id="3" name="Image 2" descr="Esclangon_Simu_Schwartzetal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710493"/>
            <a:ext cx="8705271" cy="35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0"/>
            <a:ext cx="9144000" cy="604956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32273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III. Impact of chemistry and grain size on AHe age dispersion</a:t>
            </a:r>
            <a:endParaRPr lang="en-US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041651" y="4446641"/>
            <a:ext cx="58029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FR" i="1" dirty="0" err="1" smtClean="0"/>
              <a:t>Leprêtre</a:t>
            </a:r>
            <a:r>
              <a:rPr lang="fr-FR" i="1" dirty="0" smtClean="0"/>
              <a:t> et al. (2015);</a:t>
            </a:r>
          </a:p>
          <a:p>
            <a:pPr algn="r"/>
            <a:r>
              <a:rPr lang="fr-FR" i="1" dirty="0" err="1" smtClean="0"/>
              <a:t>QTQt</a:t>
            </a:r>
            <a:r>
              <a:rPr lang="fr-FR" i="1" dirty="0" smtClean="0"/>
              <a:t> simulation </a:t>
            </a:r>
            <a:r>
              <a:rPr lang="fr-FR" i="1" dirty="0" err="1" smtClean="0"/>
              <a:t>using</a:t>
            </a:r>
            <a:r>
              <a:rPr lang="fr-FR" i="1" dirty="0" smtClean="0"/>
              <a:t> AHe and AFT data (</a:t>
            </a:r>
            <a:r>
              <a:rPr lang="fr-FR" i="1" dirty="0" err="1" smtClean="0"/>
              <a:t>Gallagher</a:t>
            </a:r>
            <a:r>
              <a:rPr lang="fr-FR" i="1" dirty="0" smtClean="0"/>
              <a:t> (2012)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24146" y="5389932"/>
            <a:ext cx="8420496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Need to consider grain chemistry variation in addition to grain size and damage model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" name="Image 1" descr="Example_AHe-eU_interpretation_Lepretreetal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902296"/>
            <a:ext cx="8616043" cy="34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0"/>
            <a:ext cx="9144000" cy="604956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66112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III. AHe age interpretation</a:t>
            </a:r>
            <a:endParaRPr lang="en-US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5711" y="1270000"/>
            <a:ext cx="8915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TAKE HOME MESSAGE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:</a:t>
            </a: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A 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geological meaning is associated with AHe age dispersion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as the age reflects the impact of: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Grain size (diffusion domain)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Damage content (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eU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+ time + annealing via chemistry)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Thermal history </a:t>
            </a:r>
          </a:p>
          <a:p>
            <a:pPr lvl="1" algn="just" eaLnBrk="0" hangingPunct="0">
              <a:spcBef>
                <a:spcPct val="50000"/>
              </a:spcBef>
            </a:pPr>
            <a:endParaRPr lang="en-US" sz="24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Adapt the number of analyzed grains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as a function of thermal history (3 to &gt; 10 apatite crystals)</a:t>
            </a:r>
            <a:endParaRPr lang="en-US" sz="2400" dirty="0">
              <a:latin typeface="Calibri"/>
              <a:ea typeface="ＭＳ Ｐゴシック" pitchFamily="12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latin typeface="Calibri"/>
                <a:cs typeface="Calibri"/>
              </a:rPr>
              <a:t>Th</a:t>
            </a:r>
            <a:r>
              <a:rPr lang="en-US" sz="2200" b="1" dirty="0" smtClean="0"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latin typeface="Calibri"/>
                <a:cs typeface="Calibri"/>
              </a:rPr>
              <a:t>vs</a:t>
            </a:r>
            <a:r>
              <a:rPr lang="en-US" sz="2200" b="1" dirty="0" smtClean="0">
                <a:latin typeface="Calibri"/>
                <a:cs typeface="Calibri"/>
              </a:rPr>
              <a:t> thermochronometer)</a:t>
            </a: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FF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FF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FF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FF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>
                <a:cs typeface="Calibri"/>
              </a:rPr>
              <a:t>(4) Exercises (</a:t>
            </a:r>
            <a:r>
              <a:rPr lang="en-US" sz="2200" b="1" i="1" dirty="0" err="1">
                <a:cs typeface="Calibri"/>
              </a:rPr>
              <a:t>Tc</a:t>
            </a:r>
            <a:r>
              <a:rPr lang="en-US" sz="2200" b="1" i="1" dirty="0">
                <a:cs typeface="Calibri"/>
              </a:rPr>
              <a:t>, ejection, weight, </a:t>
            </a:r>
            <a:r>
              <a:rPr lang="en-US" sz="2200" b="1" i="1" dirty="0" err="1">
                <a:cs typeface="Calibri"/>
              </a:rPr>
              <a:t>Rs</a:t>
            </a:r>
            <a:r>
              <a:rPr lang="en-US" sz="2200" b="1" i="1" dirty="0">
                <a:cs typeface="Calibri"/>
              </a:rPr>
              <a:t>), thermal modeling </a:t>
            </a:r>
          </a:p>
        </p:txBody>
      </p:sp>
    </p:spTree>
    <p:extLst>
      <p:ext uri="{BB962C8B-B14F-4D97-AF65-F5344CB8AC3E}">
        <p14:creationId xmlns:p14="http://schemas.microsoft.com/office/powerpoint/2010/main" val="11654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IV. Others applications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55953" y="868772"/>
            <a:ext cx="33423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(U-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)/He system can be applied to a large range of minerals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8" name="Image 7" descr="Thermochronometr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88" y="837497"/>
            <a:ext cx="5039599" cy="3811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01556" y="2743408"/>
            <a:ext cx="2089313" cy="143933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88218" y="4652513"/>
            <a:ext cx="8662269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Which geological application ?</a:t>
            </a:r>
          </a:p>
          <a:p>
            <a:pPr algn="just">
              <a:lnSpc>
                <a:spcPct val="120000"/>
              </a:lnSpc>
            </a:pP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Higher temperature information than apatite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=&gt; zircon,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titanite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Ore deposit, laterite dating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=&gt; goethite, hematite, magnetite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94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IV.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Zircon (U-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)/He (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ZHe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) method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81000" y="86078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Zircon crystal can be found in a large variety of rocks (plutonic, volcanic and sedimentary)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90690" y="5688922"/>
            <a:ext cx="212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Tagami</a:t>
            </a:r>
            <a:r>
              <a:rPr lang="fr-FR" i="1" dirty="0" smtClean="0"/>
              <a:t> et al. (2003)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81002" y="2205903"/>
            <a:ext cx="4741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Rich U-</a:t>
            </a:r>
            <a:r>
              <a:rPr lang="en-US" sz="2400" dirty="0" err="1" smtClean="0">
                <a:solidFill>
                  <a:srgbClr val="000000"/>
                </a:solidFill>
              </a:rPr>
              <a:t>Th</a:t>
            </a:r>
            <a:r>
              <a:rPr lang="en-US" sz="2400" dirty="0" smtClean="0">
                <a:solidFill>
                  <a:srgbClr val="000000"/>
                </a:solidFill>
              </a:rPr>
              <a:t> content: </a:t>
            </a:r>
            <a:r>
              <a:rPr lang="en-US" sz="2400" dirty="0" err="1" smtClean="0">
                <a:solidFill>
                  <a:srgbClr val="000000"/>
                </a:solidFill>
              </a:rPr>
              <a:t>eU</a:t>
            </a:r>
            <a:r>
              <a:rPr lang="en-US" sz="2400" dirty="0" smtClean="0">
                <a:solidFill>
                  <a:srgbClr val="000000"/>
                </a:solidFill>
              </a:rPr>
              <a:t>= 100 to 3000 ppm (He production from </a:t>
            </a:r>
            <a:r>
              <a:rPr lang="en-US" sz="2400" dirty="0" err="1" smtClean="0">
                <a:solidFill>
                  <a:srgbClr val="000000"/>
                </a:solidFill>
              </a:rPr>
              <a:t>Sm</a:t>
            </a:r>
            <a:r>
              <a:rPr lang="en-US" sz="2400" dirty="0" smtClean="0">
                <a:solidFill>
                  <a:srgbClr val="000000"/>
                </a:solidFill>
              </a:rPr>
              <a:t> is “null”)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 U-</a:t>
            </a:r>
            <a:r>
              <a:rPr lang="en-US" sz="2400" dirty="0" err="1" smtClean="0">
                <a:solidFill>
                  <a:srgbClr val="000000"/>
                </a:solidFill>
              </a:rPr>
              <a:t>Th</a:t>
            </a:r>
            <a:r>
              <a:rPr lang="en-US" sz="2400" dirty="0" smtClean="0">
                <a:solidFill>
                  <a:srgbClr val="000000"/>
                </a:solidFill>
              </a:rPr>
              <a:t> zoned crystal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Lower stopping distance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626" y="1812298"/>
            <a:ext cx="3582522" cy="366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IV.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Zircon (U-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)/He (</a:t>
            </a:r>
            <a:r>
              <a:rPr lang="en-US" sz="2200" b="1" dirty="0" err="1" smtClean="0">
                <a:solidFill>
                  <a:srgbClr val="FFFFFF"/>
                </a:solidFill>
                <a:cs typeface="Calibri"/>
              </a:rPr>
              <a:t>ZHe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) method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8600" y="1062210"/>
            <a:ext cx="4120443" cy="4745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0000"/>
                </a:solidFill>
              </a:rPr>
              <a:t>Tc</a:t>
            </a:r>
            <a:r>
              <a:rPr lang="en-US" sz="2400" b="1" dirty="0" smtClean="0">
                <a:solidFill>
                  <a:srgbClr val="000000"/>
                </a:solidFill>
              </a:rPr>
              <a:t>= </a:t>
            </a:r>
            <a:r>
              <a:rPr lang="en-US" sz="2400" b="1" dirty="0">
                <a:solidFill>
                  <a:srgbClr val="000000"/>
                </a:solidFill>
              </a:rPr>
              <a:t>140-200°C (&gt;AHe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Strong modification of diffusion coefficient by recoil damage,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Damage clustering and interconnection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Lattice </a:t>
            </a:r>
            <a:r>
              <a:rPr lang="en-US" sz="2400" dirty="0" err="1" smtClean="0">
                <a:solidFill>
                  <a:srgbClr val="000000"/>
                </a:solidFill>
              </a:rPr>
              <a:t>amorphisation</a:t>
            </a:r>
            <a:r>
              <a:rPr lang="en-US" sz="2400" dirty="0" smtClean="0">
                <a:solidFill>
                  <a:srgbClr val="000000"/>
                </a:solidFill>
              </a:rPr>
              <a:t> at high dose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b="1" dirty="0" smtClean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23583" y="5561921"/>
            <a:ext cx="242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Guenthner</a:t>
            </a:r>
            <a:r>
              <a:rPr lang="en-US" i="1" dirty="0"/>
              <a:t> et al. (2013)</a:t>
            </a:r>
          </a:p>
        </p:txBody>
      </p:sp>
      <p:pic>
        <p:nvPicPr>
          <p:cNvPr id="2" name="Image 1" descr="Tc_dose_Guenthneretal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44" y="1085849"/>
            <a:ext cx="4642556" cy="41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IV.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Interpretation </a:t>
            </a: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of </a:t>
            </a:r>
            <a:r>
              <a:rPr lang="en-US" sz="2200" b="1" dirty="0" err="1" smtClean="0">
                <a:solidFill>
                  <a:schemeClr val="bg1"/>
                </a:solidFill>
                <a:latin typeface="Calibri"/>
                <a:cs typeface="Calibri"/>
              </a:rPr>
              <a:t>ZHe</a:t>
            </a: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 data</a:t>
            </a:r>
            <a:endParaRPr lang="en-US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95111" y="5864105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Used of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ZHe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data dispersion to determine a precise thermal history, similarly to AHe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3200" y="604956"/>
            <a:ext cx="242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Guenthner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i="1" dirty="0"/>
              <a:t>.</a:t>
            </a:r>
            <a:r>
              <a:rPr lang="en-US" i="1" dirty="0" smtClean="0"/>
              <a:t> (2013)</a:t>
            </a:r>
          </a:p>
        </p:txBody>
      </p:sp>
      <p:pic>
        <p:nvPicPr>
          <p:cNvPr id="2" name="Image 1" descr="Exemple_ZHe_eUGuenthneretal2013AJ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031456"/>
            <a:ext cx="6688667" cy="4832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0" y="-4763"/>
            <a:ext cx="9144000" cy="609601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C200DF-3B91-E04D-9A37-204877BBE9CB}" type="slidenum">
              <a:rPr lang="fr-FR" smtClean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pPr/>
              <a:t>7</a:t>
            </a:fld>
            <a:endParaRPr lang="fr-FR" smtClean="0"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28600" y="46038"/>
            <a:ext cx="84582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>
                <a:solidFill>
                  <a:srgbClr val="EEECE1"/>
                </a:solidFill>
                <a:cs typeface="Calibri"/>
              </a:rPr>
              <a:t>I. </a:t>
            </a:r>
            <a:r>
              <a:rPr lang="en-US" sz="2200" b="1" dirty="0" smtClean="0">
                <a:solidFill>
                  <a:srgbClr val="FFFFFF"/>
                </a:solidFill>
                <a:ea typeface="Calibri" pitchFamily="-107" charset="0"/>
                <a:cs typeface="Calibri" pitchFamily="-107" charset="0"/>
              </a:rPr>
              <a:t>Thermal sensitivity of thermochronometers </a:t>
            </a:r>
            <a:endParaRPr lang="fr-FR" sz="2200" b="1" dirty="0">
              <a:solidFill>
                <a:srgbClr val="FFFFFF"/>
              </a:solidFill>
              <a:ea typeface="Calibri" pitchFamily="-107" charset="0"/>
              <a:cs typeface="Calibri" pitchFamily="-107" charset="0"/>
            </a:endParaRPr>
          </a:p>
        </p:txBody>
      </p:sp>
      <p:sp>
        <p:nvSpPr>
          <p:cNvPr id="18437" name="ZoneTexte 15"/>
          <p:cNvSpPr txBox="1">
            <a:spLocks noChangeArrowheads="1"/>
          </p:cNvSpPr>
          <p:nvPr/>
        </p:nvSpPr>
        <p:spPr bwMode="auto">
          <a:xfrm>
            <a:off x="228600" y="5502630"/>
            <a:ext cx="8615363" cy="109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just">
              <a:lnSpc>
                <a:spcPct val="90000"/>
              </a:lnSpc>
              <a:buFont typeface="Wingdings" charset="2"/>
              <a:buChar char="Ø"/>
            </a:pPr>
            <a:r>
              <a:rPr lang="en-US" sz="2400" b="1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(U-</a:t>
            </a:r>
            <a:r>
              <a:rPr lang="en-US" sz="2400" b="1" dirty="0" err="1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Th</a:t>
            </a:r>
            <a:r>
              <a:rPr lang="en-US" sz="2400" b="1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)/</a:t>
            </a:r>
            <a:r>
              <a:rPr lang="en-US" sz="2400" b="1" baseline="30000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4</a:t>
            </a:r>
            <a:r>
              <a:rPr lang="en-US" sz="2400" b="1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He </a:t>
            </a:r>
            <a:r>
              <a:rPr lang="en-US" sz="2400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method applied on apatite, zircon and iron oxides</a:t>
            </a:r>
          </a:p>
          <a:p>
            <a:pPr marL="342900" indent="-342900" algn="just">
              <a:lnSpc>
                <a:spcPct val="90000"/>
              </a:lnSpc>
              <a:buFont typeface="Wingdings" charset="2"/>
              <a:buChar char="Ø"/>
            </a:pPr>
            <a:endParaRPr lang="en-US" sz="2400" dirty="0">
              <a:latin typeface="Calibri" pitchFamily="-107" charset="0"/>
              <a:ea typeface="Calibri" pitchFamily="-107" charset="0"/>
              <a:cs typeface="Calibri" pitchFamily="-107" charset="0"/>
              <a:sym typeface="Symbol" pitchFamily="-107" charset="2"/>
            </a:endParaRPr>
          </a:p>
          <a:p>
            <a:pPr marL="342900" indent="-342900" algn="just">
              <a:lnSpc>
                <a:spcPct val="90000"/>
              </a:lnSpc>
              <a:buFont typeface="Wingdings" charset="2"/>
              <a:buChar char="Ø"/>
            </a:pPr>
            <a:r>
              <a:rPr lang="en-US" sz="2400" dirty="0" smtClean="0">
                <a:latin typeface="Calibri" pitchFamily="-107" charset="0"/>
                <a:ea typeface="Calibri" pitchFamily="-107" charset="0"/>
                <a:cs typeface="Calibri" pitchFamily="-107" charset="0"/>
                <a:sym typeface="Symbol" pitchFamily="-107" charset="2"/>
              </a:rPr>
              <a:t>Thermal sensitivity from 40 to 200°C </a:t>
            </a:r>
            <a:endParaRPr lang="en-US" sz="2400" dirty="0">
              <a:latin typeface="Calibri" pitchFamily="-107" charset="0"/>
              <a:ea typeface="Calibri" pitchFamily="-107" charset="0"/>
              <a:cs typeface="Calibri" pitchFamily="-107" charset="0"/>
            </a:endParaRPr>
          </a:p>
        </p:txBody>
      </p:sp>
      <p:pic>
        <p:nvPicPr>
          <p:cNvPr id="2" name="Image 1" descr="Thermochronomet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09" y="1013883"/>
            <a:ext cx="5261124" cy="3979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26000" y="3189111"/>
            <a:ext cx="2342444" cy="143933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809266" y="1705970"/>
            <a:ext cx="2436134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0000"/>
                </a:solidFill>
              </a:rPr>
              <a:t>Low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temperature</a:t>
            </a:r>
            <a:endParaRPr lang="fr-FR" sz="2000" dirty="0" smtClean="0">
              <a:solidFill>
                <a:srgbClr val="FF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thermochronometers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3" grpId="0" animBg="1"/>
      <p:bldP spid="3" grpId="1" animBg="1"/>
      <p:bldP spid="4" grpId="0" animBg="1"/>
      <p:bldP spid="4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IV. Laterite, ore deposit dating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28600" y="971950"/>
            <a:ext cx="4907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Laterite surface development reflects intense weathering phases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Crystallization of supergene mineralogical phases:</a:t>
            </a:r>
          </a:p>
          <a:p>
            <a:pPr algn="just"/>
            <a:endParaRPr lang="en-US" sz="2400" dirty="0" smtClean="0"/>
          </a:p>
          <a:p>
            <a:pPr marL="742950" lvl="1" indent="-285750" algn="just">
              <a:buFont typeface="Wingdings" charset="2"/>
              <a:buChar char="Ø"/>
            </a:pPr>
            <a:r>
              <a:rPr lang="en-US" sz="2400" dirty="0" smtClean="0"/>
              <a:t>Iron oxides (H </a:t>
            </a:r>
            <a:r>
              <a:rPr lang="mr-IN" sz="2400" dirty="0" smtClean="0"/>
              <a:t>–</a:t>
            </a:r>
            <a:r>
              <a:rPr lang="en-US" sz="2400" dirty="0" smtClean="0"/>
              <a:t> G) </a:t>
            </a:r>
          </a:p>
          <a:p>
            <a:pPr marL="742950" lvl="1" indent="-285750" algn="just">
              <a:buFont typeface="Wingdings" charset="2"/>
              <a:buChar char="Ø"/>
            </a:pPr>
            <a:r>
              <a:rPr lang="en-US" sz="2400" dirty="0" smtClean="0"/>
              <a:t>K-</a:t>
            </a:r>
            <a:r>
              <a:rPr lang="en-US" sz="2400" dirty="0" err="1" smtClean="0"/>
              <a:t>Mn</a:t>
            </a:r>
            <a:r>
              <a:rPr lang="en-US" sz="2400" dirty="0" smtClean="0"/>
              <a:t> oxides</a:t>
            </a:r>
          </a:p>
          <a:p>
            <a:pPr marL="742950" lvl="1" indent="-285750" algn="just">
              <a:buFont typeface="Wingdings" charset="2"/>
              <a:buChar char="Ø"/>
            </a:pPr>
            <a:r>
              <a:rPr lang="en-US" sz="2400" dirty="0" smtClean="0"/>
              <a:t>Kaolinites </a:t>
            </a:r>
            <a:endParaRPr lang="en-US" sz="2400" dirty="0"/>
          </a:p>
        </p:txBody>
      </p:sp>
      <p:pic>
        <p:nvPicPr>
          <p:cNvPr id="20" name="Image 19" descr="Macintosh HD:Users:gautheron:Library:Containers:com.apple.mail:Data:Library:Mail Downloads:C5D185D4-CAEE-468F-AF2C-BEDC1708C3E6:figure_temp_RECA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136"/>
          <a:stretch/>
        </p:blipFill>
        <p:spPr bwMode="auto">
          <a:xfrm>
            <a:off x="5709521" y="917097"/>
            <a:ext cx="3369568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rcRect t="49971"/>
          <a:stretch>
            <a:fillRect/>
          </a:stretch>
        </p:blipFill>
        <p:spPr>
          <a:xfrm>
            <a:off x="4629401" y="4517497"/>
            <a:ext cx="2170627" cy="162718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rcRect b="50029"/>
          <a:stretch>
            <a:fillRect/>
          </a:stretch>
        </p:blipFill>
        <p:spPr>
          <a:xfrm>
            <a:off x="2352827" y="4519356"/>
            <a:ext cx="2170627" cy="1625329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 flipH="1">
            <a:off x="3981329" y="1925209"/>
            <a:ext cx="2160240" cy="24482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6861649" y="2069225"/>
            <a:ext cx="792088" cy="24482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131283" y="6438574"/>
            <a:ext cx="444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Shuster</a:t>
            </a:r>
            <a:r>
              <a:rPr lang="fr-FR" i="1" dirty="0" smtClean="0"/>
              <a:t> et al. (2005); </a:t>
            </a:r>
            <a:r>
              <a:rPr lang="fr-FR" i="1" dirty="0" err="1" smtClean="0"/>
              <a:t>Vasconcelos</a:t>
            </a:r>
            <a:r>
              <a:rPr lang="fr-FR" i="1" dirty="0" smtClean="0"/>
              <a:t> et al. (205)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896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IV. Iron oxides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278269" y="5395714"/>
            <a:ext cx="2715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Shuster et al. (2005);</a:t>
            </a:r>
          </a:p>
          <a:p>
            <a:r>
              <a:rPr lang="en-US" i="1" smtClean="0"/>
              <a:t>Farley and Flowers (2012);</a:t>
            </a:r>
          </a:p>
          <a:p>
            <a:r>
              <a:rPr lang="en-US" i="1" smtClean="0"/>
              <a:t>Balout et al. (2017);</a:t>
            </a:r>
          </a:p>
          <a:p>
            <a:r>
              <a:rPr lang="en-US" i="1" smtClean="0"/>
              <a:t>Allard et al. (Submitted)</a:t>
            </a:r>
            <a:endParaRPr lang="en-US" i="1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8885" r="-1222" b="49128"/>
          <a:stretch/>
        </p:blipFill>
        <p:spPr>
          <a:xfrm>
            <a:off x="5994164" y="1507283"/>
            <a:ext cx="2250244" cy="199402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07282"/>
            <a:ext cx="450602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4179" y="715194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latin typeface="Calibri"/>
                <a:cs typeface="Calibri"/>
              </a:rPr>
              <a:t>He diffusion behavior in hematite and goethite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rcRect t="49971"/>
          <a:stretch>
            <a:fillRect/>
          </a:stretch>
        </p:blipFill>
        <p:spPr>
          <a:xfrm>
            <a:off x="6012160" y="3552502"/>
            <a:ext cx="2170627" cy="162718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95536" y="609296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i="1" dirty="0" err="1" smtClean="0">
                <a:solidFill>
                  <a:srgbClr val="FF0000"/>
                </a:solidFill>
                <a:latin typeface="Calibri"/>
                <a:ea typeface="Microsoft YaHei" charset="-122"/>
                <a:cs typeface="Calibri"/>
              </a:rPr>
              <a:t>T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Calibri"/>
                <a:ea typeface="Microsoft YaHei" charset="-122"/>
                <a:cs typeface="Calibri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ea typeface="Microsoft YaHei" charset="-122"/>
                <a:cs typeface="Calibri"/>
              </a:rPr>
              <a:t> (He)= 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Microsoft YaHei" charset="-122"/>
                <a:cs typeface="Calibri"/>
              </a:rPr>
              <a:t>56°C </a:t>
            </a:r>
            <a:endParaRPr lang="en-US" sz="2400" dirty="0" smtClean="0">
              <a:solidFill>
                <a:srgbClr val="FF0000"/>
              </a:solidFill>
              <a:latin typeface="Calibri"/>
              <a:ea typeface="Microsoft YaHei" charset="-122"/>
              <a:cs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8462" y="5630858"/>
            <a:ext cx="137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Hematite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33197" y="609296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i="1" dirty="0" err="1" smtClean="0">
                <a:solidFill>
                  <a:srgbClr val="FF6600"/>
                </a:solidFill>
                <a:latin typeface="Calibri"/>
                <a:ea typeface="Microsoft YaHei" charset="-122"/>
                <a:cs typeface="Calibri"/>
              </a:rPr>
              <a:t>T</a:t>
            </a:r>
            <a:r>
              <a:rPr lang="en-US" sz="2400" i="1" baseline="-25000" dirty="0" err="1" smtClean="0">
                <a:solidFill>
                  <a:srgbClr val="FF6600"/>
                </a:solidFill>
                <a:latin typeface="Calibri"/>
                <a:ea typeface="Microsoft YaHei" charset="-122"/>
                <a:cs typeface="Calibri"/>
              </a:rPr>
              <a:t>c</a:t>
            </a:r>
            <a:r>
              <a:rPr lang="en-US" sz="2400" dirty="0" smtClean="0">
                <a:solidFill>
                  <a:srgbClr val="FF6600"/>
                </a:solidFill>
                <a:latin typeface="Calibri"/>
                <a:ea typeface="Microsoft YaHei" charset="-122"/>
                <a:cs typeface="Calibri"/>
              </a:rPr>
              <a:t> (He)~ 49°</a:t>
            </a:r>
            <a:r>
              <a:rPr lang="en-US" sz="2400" dirty="0">
                <a:solidFill>
                  <a:srgbClr val="FF6600"/>
                </a:solidFill>
                <a:latin typeface="Calibri"/>
                <a:ea typeface="Microsoft YaHei" charset="-122"/>
                <a:cs typeface="Calibri"/>
              </a:rPr>
              <a:t>C </a:t>
            </a:r>
            <a:endParaRPr lang="en-US" sz="2400" dirty="0" smtClean="0">
              <a:solidFill>
                <a:srgbClr val="FF6600"/>
              </a:solidFill>
              <a:latin typeface="Calibri"/>
              <a:ea typeface="Microsoft YaHei" charset="-122"/>
              <a:cs typeface="Calibri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31840" y="5630858"/>
            <a:ext cx="131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Goethite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4179" y="5169193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/>
              <a:t>Crystals of 0.1 </a:t>
            </a:r>
            <a:r>
              <a:rPr lang="en-US" sz="2400" b="1" dirty="0" smtClean="0">
                <a:latin typeface="Symbol" charset="2"/>
                <a:cs typeface="Symbol" charset="2"/>
              </a:rPr>
              <a:t>m</a:t>
            </a:r>
            <a:r>
              <a:rPr lang="en-US" sz="2400" b="1" dirty="0" smtClean="0"/>
              <a:t>m</a:t>
            </a:r>
            <a:endParaRPr lang="en-US" sz="2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483768" y="3811538"/>
            <a:ext cx="46268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i="1" dirty="0" smtClean="0"/>
              <a:t>5 to 30 % He loss due to “tiny” polycrystalline samples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9637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IV. Ore deposits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72</a:t>
            </a:fld>
            <a:endParaRPr lang="fr-FR" dirty="0"/>
          </a:p>
        </p:txBody>
      </p:sp>
      <p:pic>
        <p:nvPicPr>
          <p:cNvPr id="8" name="Image 7" descr="Vasconcelos_2015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370385"/>
            <a:ext cx="8712200" cy="51435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20072" y="5373216"/>
            <a:ext cx="2563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err="1" smtClean="0"/>
              <a:t>Vasconcelos</a:t>
            </a:r>
            <a:r>
              <a:rPr lang="en-AU" i="1" dirty="0" smtClean="0"/>
              <a:t> et al. (2015)</a:t>
            </a:r>
          </a:p>
          <a:p>
            <a:r>
              <a:rPr lang="en-AU" i="1" dirty="0"/>
              <a:t>a</a:t>
            </a:r>
            <a:r>
              <a:rPr lang="en-AU" i="1" dirty="0" smtClean="0"/>
              <a:t>nd references therein</a:t>
            </a:r>
            <a:endParaRPr lang="en-AU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28600" y="781720"/>
            <a:ext cx="699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AU" sz="2400" b="1" dirty="0" smtClean="0">
                <a:latin typeface="Calibri"/>
                <a:cs typeface="Calibri"/>
              </a:rPr>
              <a:t>Ore-deposit formation : </a:t>
            </a:r>
            <a:r>
              <a:rPr lang="en-AU" sz="2400" b="1" dirty="0" err="1" smtClean="0">
                <a:latin typeface="Calibri"/>
                <a:cs typeface="Calibri"/>
              </a:rPr>
              <a:t>Carajas</a:t>
            </a:r>
            <a:r>
              <a:rPr lang="en-AU" sz="2400" b="1" dirty="0" smtClean="0">
                <a:latin typeface="Calibri"/>
                <a:cs typeface="Calibri"/>
              </a:rPr>
              <a:t> Mountains (Brazil)</a:t>
            </a:r>
            <a:endParaRPr lang="en-AU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4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7064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IV. Ore deposits</a:t>
            </a:r>
            <a:endParaRPr lang="en-US" sz="2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51520" y="722313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AU" sz="2400" b="1" dirty="0" smtClean="0">
                <a:latin typeface="Calibri"/>
                <a:cs typeface="Calibri"/>
              </a:rPr>
              <a:t>All Amazonian and Australian laterites ages </a:t>
            </a:r>
            <a:endParaRPr lang="en-AU" sz="2400" b="1" dirty="0">
              <a:latin typeface="Calibri"/>
              <a:cs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504" y="5402833"/>
            <a:ext cx="471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err="1" smtClean="0"/>
              <a:t>Vasconcelos</a:t>
            </a:r>
            <a:r>
              <a:rPr lang="en-AU" i="1" dirty="0" smtClean="0"/>
              <a:t> et al. (2015) and references therein</a:t>
            </a:r>
            <a:endParaRPr lang="en-AU" i="1" dirty="0"/>
          </a:p>
        </p:txBody>
      </p:sp>
      <p:sp>
        <p:nvSpPr>
          <p:cNvPr id="13" name="Rectangle 12"/>
          <p:cNvSpPr/>
          <p:nvPr/>
        </p:nvSpPr>
        <p:spPr>
          <a:xfrm>
            <a:off x="405702" y="5925463"/>
            <a:ext cx="8281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Wingdings" charset="2"/>
              <a:buChar char="Ø"/>
            </a:pPr>
            <a:r>
              <a:rPr lang="en-GB" sz="2400" dirty="0" smtClean="0">
                <a:latin typeface="Calibri"/>
                <a:cs typeface="Calibri"/>
              </a:rPr>
              <a:t>Similar ages given by the K-</a:t>
            </a:r>
            <a:r>
              <a:rPr lang="en-GB" sz="2400" dirty="0" err="1" smtClean="0">
                <a:latin typeface="Calibri"/>
                <a:cs typeface="Calibri"/>
              </a:rPr>
              <a:t>Ar</a:t>
            </a:r>
            <a:r>
              <a:rPr lang="en-GB" sz="2400" dirty="0" smtClean="0">
                <a:latin typeface="Calibri"/>
                <a:cs typeface="Calibri"/>
              </a:rPr>
              <a:t>/</a:t>
            </a:r>
            <a:r>
              <a:rPr lang="en-GB" sz="2400" dirty="0" err="1" smtClean="0">
                <a:latin typeface="Calibri"/>
                <a:cs typeface="Calibri"/>
              </a:rPr>
              <a:t>Ar-Ar</a:t>
            </a:r>
            <a:r>
              <a:rPr lang="en-GB" sz="2400" dirty="0" smtClean="0">
                <a:latin typeface="Calibri"/>
                <a:cs typeface="Calibri"/>
              </a:rPr>
              <a:t> and (U-</a:t>
            </a:r>
            <a:r>
              <a:rPr lang="en-GB" sz="2400" dirty="0" err="1" smtClean="0">
                <a:latin typeface="Calibri"/>
                <a:cs typeface="Calibri"/>
              </a:rPr>
              <a:t>Th</a:t>
            </a:r>
            <a:r>
              <a:rPr lang="en-GB" sz="2400" dirty="0" smtClean="0">
                <a:latin typeface="Calibri"/>
                <a:cs typeface="Calibri"/>
              </a:rPr>
              <a:t>)/He systems </a:t>
            </a:r>
          </a:p>
        </p:txBody>
      </p:sp>
      <p:pic>
        <p:nvPicPr>
          <p:cNvPr id="14" name="Image 13" descr="Vasconcelos_2015_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54361"/>
            <a:ext cx="7488832" cy="45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>
                <a:solidFill>
                  <a:srgbClr val="FFFFFF"/>
                </a:solidFill>
                <a:cs typeface="Calibri"/>
              </a:rPr>
              <a:t>IV. </a:t>
            </a: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Others applications </a:t>
            </a:r>
            <a:endParaRPr lang="fr-FR" sz="2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882857"/>
            <a:ext cx="8661400" cy="539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 b="1" u="sng" dirty="0" smtClean="0">
              <a:solidFill>
                <a:srgbClr val="FF0000"/>
              </a:solidFill>
              <a:latin typeface="Calibri"/>
              <a:ea typeface="ＭＳ Ｐゴシック" pitchFamily="12" charset="-128"/>
              <a:cs typeface="Calibri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TAKE HOME MESSAGE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:</a:t>
            </a:r>
            <a:endParaRPr lang="en-US" sz="2400" b="1" dirty="0" smtClean="0">
              <a:latin typeface="Calibri"/>
              <a:ea typeface="ＭＳ Ｐゴシック" pitchFamily="12" charset="-128"/>
              <a:cs typeface="Calibri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(U-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Th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-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Sm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)/He dating can be applied to many systems if:</a:t>
            </a:r>
          </a:p>
          <a:p>
            <a:pPr marL="914400" lvl="1" indent="-457200" algn="just" eaLnBrk="0" hangingPunct="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Crystal contains U-</a:t>
            </a:r>
            <a:r>
              <a:rPr lang="en-US" sz="2400" b="1" dirty="0" err="1" smtClean="0">
                <a:latin typeface="Calibri"/>
                <a:ea typeface="ＭＳ Ｐゴシック" pitchFamily="12" charset="-128"/>
                <a:cs typeface="Calibri"/>
              </a:rPr>
              <a:t>Th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-</a:t>
            </a:r>
            <a:r>
              <a:rPr lang="en-US" sz="2400" b="1" dirty="0" err="1" smtClean="0">
                <a:latin typeface="Calibri"/>
                <a:ea typeface="ＭＳ Ｐゴシック" pitchFamily="12" charset="-128"/>
                <a:cs typeface="Calibri"/>
              </a:rPr>
              <a:t>Sm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AND</a:t>
            </a:r>
          </a:p>
          <a:p>
            <a:pPr marL="914400" lvl="1" indent="-457200" algn="just" eaLnBrk="0" hangingPunct="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Produced He atoms are quantitatively retained in crystal lattice at surface temperatures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(</a:t>
            </a:r>
            <a:r>
              <a:rPr lang="en-US" sz="2400" u="sng" dirty="0" smtClean="0">
                <a:latin typeface="Calibri"/>
                <a:ea typeface="ＭＳ Ｐゴシック" pitchFamily="12" charset="-128"/>
                <a:cs typeface="Calibri"/>
              </a:rPr>
              <a:t>because of diffusion ~</a:t>
            </a:r>
            <a:r>
              <a:rPr lang="en-US" sz="2400" u="sng" dirty="0" err="1" smtClean="0">
                <a:latin typeface="Calibri"/>
                <a:ea typeface="ＭＳ Ｐゴシック" pitchFamily="12" charset="-128"/>
                <a:cs typeface="Calibri"/>
              </a:rPr>
              <a:t>Tc</a:t>
            </a:r>
            <a:r>
              <a:rPr lang="en-US" sz="2400" u="sng" dirty="0" smtClean="0">
                <a:latin typeface="Calibri"/>
                <a:ea typeface="ＭＳ Ｐゴシック" pitchFamily="12" charset="-128"/>
                <a:cs typeface="Calibri"/>
              </a:rPr>
              <a:t>&gt;40°C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)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pitchFamily="12" charset="-128"/>
                <a:cs typeface="Calibri"/>
              </a:rPr>
              <a:t>AND</a:t>
            </a:r>
          </a:p>
          <a:p>
            <a:pPr marL="914400" lvl="1" indent="-457200" algn="just" eaLnBrk="0" hangingPunct="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Grain or sample (made of polycrystalline grains) size are &gt; 100 </a:t>
            </a:r>
            <a:r>
              <a:rPr lang="en-US" sz="2400" b="1" dirty="0" smtClean="0">
                <a:latin typeface="Symbol" charset="2"/>
                <a:ea typeface="ＭＳ Ｐゴシック" pitchFamily="12" charset="-128"/>
                <a:cs typeface="Symbol" charset="2"/>
              </a:rPr>
              <a:t>m</a:t>
            </a: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m 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(</a:t>
            </a:r>
            <a:r>
              <a:rPr lang="en-US" sz="2400" u="sng" dirty="0" smtClean="0">
                <a:latin typeface="Calibri"/>
                <a:ea typeface="ＭＳ Ｐゴシック" pitchFamily="12" charset="-128"/>
                <a:cs typeface="Calibri"/>
              </a:rPr>
              <a:t>because of significant alpha ejection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) </a:t>
            </a:r>
            <a:r>
              <a:rPr lang="en-US" sz="2400" b="1" dirty="0">
                <a:solidFill>
                  <a:srgbClr val="FF0000"/>
                </a:solidFill>
                <a:ea typeface="ＭＳ Ｐゴシック" pitchFamily="12" charset="-128"/>
                <a:cs typeface="Calibri"/>
              </a:rPr>
              <a:t>AND</a:t>
            </a:r>
            <a:endParaRPr lang="en-US" sz="2400" dirty="0" smtClean="0">
              <a:latin typeface="Calibri"/>
              <a:ea typeface="ＭＳ Ｐゴシック" pitchFamily="12" charset="-128"/>
              <a:cs typeface="Calibri"/>
            </a:endParaRPr>
          </a:p>
          <a:p>
            <a:pPr marL="914400" lvl="1" indent="-457200" algn="just" eaLnBrk="0" hangingPunct="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latin typeface="Calibri"/>
                <a:ea typeface="ＭＳ Ｐゴシック" pitchFamily="12" charset="-128"/>
                <a:cs typeface="Calibri"/>
              </a:rPr>
              <a:t>Possible strong damage impact on crystal lattice</a:t>
            </a:r>
            <a:endParaRPr lang="en-US" sz="2400" b="1" dirty="0">
              <a:latin typeface="Calibri"/>
              <a:ea typeface="ＭＳ Ｐゴシック" pitchFamily="12" charset="-128"/>
              <a:cs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74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8885" r="-1222" b="49128"/>
          <a:stretch/>
        </p:blipFill>
        <p:spPr>
          <a:xfrm>
            <a:off x="6978423" y="-18755"/>
            <a:ext cx="2250244" cy="19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800099"/>
            <a:ext cx="8227784" cy="5430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(1) (U-</a:t>
            </a:r>
            <a:r>
              <a:rPr lang="en-US" sz="2200" b="1" i="1" dirty="0" err="1" smtClean="0">
                <a:latin typeface="Calibri"/>
                <a:cs typeface="Calibri"/>
              </a:rPr>
              <a:t>Th</a:t>
            </a:r>
            <a:r>
              <a:rPr lang="en-US" sz="2200" b="1" i="1" dirty="0" smtClean="0">
                <a:latin typeface="Calibri"/>
                <a:cs typeface="Calibri"/>
              </a:rPr>
              <a:t>)/He dating system</a:t>
            </a:r>
          </a:p>
          <a:p>
            <a:pPr marL="514350" indent="-514350" algn="just"/>
            <a:endParaRPr lang="en-US" sz="1500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Introduction, generalities</a:t>
            </a:r>
          </a:p>
          <a:p>
            <a:pPr marL="914400" lvl="1" indent="-457200" algn="just">
              <a:buAutoNum type="romanUcPeriod"/>
            </a:pPr>
            <a:endParaRPr lang="en-US" sz="2200" b="1" dirty="0" smtClean="0">
              <a:latin typeface="Calibri"/>
              <a:cs typeface="Calibri"/>
            </a:endParaRPr>
          </a:p>
          <a:p>
            <a:pPr marL="914400" lvl="1" indent="-457200" algn="just">
              <a:buAutoNum type="romanUcPeriod"/>
            </a:pPr>
            <a:r>
              <a:rPr lang="en-US" sz="2200" b="1" dirty="0" smtClean="0">
                <a:latin typeface="Calibri"/>
                <a:cs typeface="Calibri"/>
              </a:rPr>
              <a:t>(U-</a:t>
            </a:r>
            <a:r>
              <a:rPr lang="en-US" sz="2200" b="1" dirty="0" err="1" smtClean="0">
                <a:latin typeface="Calibri"/>
                <a:cs typeface="Calibri"/>
              </a:rPr>
              <a:t>Th</a:t>
            </a:r>
            <a:r>
              <a:rPr lang="en-US" sz="2200" b="1" dirty="0" smtClean="0">
                <a:latin typeface="Calibri"/>
                <a:cs typeface="Calibri"/>
              </a:rPr>
              <a:t>)/He principles (chronometer </a:t>
            </a:r>
            <a:r>
              <a:rPr lang="en-US" sz="2200" b="1" dirty="0" err="1" smtClean="0">
                <a:latin typeface="Calibri"/>
                <a:cs typeface="Calibri"/>
              </a:rPr>
              <a:t>vs</a:t>
            </a:r>
            <a:r>
              <a:rPr lang="en-US" sz="2200" b="1" dirty="0" smtClean="0">
                <a:latin typeface="Calibri"/>
                <a:cs typeface="Calibri"/>
              </a:rPr>
              <a:t> thermochronometer)</a:t>
            </a: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 algn="just"/>
            <a:endParaRPr lang="en-US" sz="15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(2) How to get an (U-</a:t>
            </a:r>
            <a:r>
              <a:rPr lang="en-US" sz="2200" b="1" i="1" dirty="0" err="1" smtClean="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200" b="1" i="1" dirty="0" smtClean="0">
                <a:solidFill>
                  <a:srgbClr val="000000"/>
                </a:solidFill>
                <a:latin typeface="Calibri"/>
                <a:cs typeface="Calibri"/>
              </a:rPr>
              <a:t>)/He age</a:t>
            </a:r>
          </a:p>
          <a:p>
            <a:pPr marL="514350" indent="-514350" algn="just"/>
            <a:endParaRPr lang="en-US" sz="2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latin typeface="Calibri"/>
                <a:cs typeface="Calibri"/>
              </a:rPr>
              <a:t>(3) Applications</a:t>
            </a:r>
          </a:p>
          <a:p>
            <a:pPr marL="914400" lvl="1" indent="-457200" algn="just">
              <a:buAutoNum type="romanUcPeriod"/>
            </a:pPr>
            <a:endParaRPr lang="en-US" sz="2200" b="1" i="1" dirty="0">
              <a:solidFill>
                <a:srgbClr val="000000"/>
              </a:solidFill>
              <a:cs typeface="Calibri"/>
            </a:endParaRPr>
          </a:p>
          <a:p>
            <a:pPr marL="971550" lvl="1" indent="-514350" algn="just">
              <a:buFont typeface="+mj-lt"/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Apatite (U-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Th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-</a:t>
            </a:r>
            <a:r>
              <a:rPr lang="en-US" sz="2200" b="1" dirty="0" err="1">
                <a:solidFill>
                  <a:srgbClr val="000000"/>
                </a:solidFill>
                <a:cs typeface="Calibri"/>
              </a:rPr>
              <a:t>Sm</a:t>
            </a:r>
            <a:r>
              <a:rPr lang="en-US" sz="2200" b="1" dirty="0">
                <a:solidFill>
                  <a:srgbClr val="000000"/>
                </a:solidFill>
                <a:cs typeface="Calibri"/>
              </a:rPr>
              <a:t>)/He (AHe) method</a:t>
            </a:r>
          </a:p>
          <a:p>
            <a:pPr marL="914400" lvl="1" indent="-457200" algn="just">
              <a:buAutoNum type="romanUcPeriod" startAt="3"/>
            </a:pPr>
            <a:endParaRPr lang="en-US" sz="2200" b="1" dirty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AutoNum type="romanUcPeriod" startAt="3"/>
            </a:pPr>
            <a:r>
              <a:rPr lang="en-US" sz="2200" b="1" dirty="0">
                <a:solidFill>
                  <a:srgbClr val="000000"/>
                </a:solidFill>
                <a:cs typeface="Calibri"/>
              </a:rPr>
              <a:t>Other applications (zircon, iron oxides</a:t>
            </a:r>
            <a:r>
              <a:rPr lang="en-US" sz="2200" b="1" dirty="0" smtClean="0">
                <a:solidFill>
                  <a:srgbClr val="000000"/>
                </a:solidFill>
                <a:cs typeface="Calibri"/>
              </a:rPr>
              <a:t>,</a:t>
            </a:r>
            <a:r>
              <a:rPr lang="mr-IN" sz="2200" b="1" dirty="0" smtClean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fr-FR" sz="2200" b="1" dirty="0" smtClean="0">
                <a:solidFill>
                  <a:srgbClr val="000000"/>
                </a:solidFill>
                <a:cs typeface="Calibri"/>
              </a:rPr>
              <a:t>)</a:t>
            </a:r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endParaRPr lang="en-US" sz="2200" b="1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514350" indent="-514350" algn="just"/>
            <a:r>
              <a:rPr lang="en-US" sz="2200" b="1" i="1" dirty="0" smtClean="0">
                <a:solidFill>
                  <a:srgbClr val="FF0000"/>
                </a:solidFill>
                <a:latin typeface="Calibri"/>
                <a:cs typeface="Calibri"/>
              </a:rPr>
              <a:t>(4) Exercises (</a:t>
            </a:r>
            <a:r>
              <a:rPr lang="en-US" sz="22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Tc</a:t>
            </a:r>
            <a:r>
              <a:rPr lang="en-US" sz="2200" b="1" i="1" dirty="0" smtClean="0">
                <a:solidFill>
                  <a:srgbClr val="FF0000"/>
                </a:solidFill>
                <a:latin typeface="Calibri"/>
                <a:cs typeface="Calibri"/>
              </a:rPr>
              <a:t>, ejection, weight, </a:t>
            </a:r>
            <a:r>
              <a:rPr lang="en-US" sz="22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Rs</a:t>
            </a:r>
            <a:r>
              <a:rPr lang="en-US" sz="2200" b="1" i="1" dirty="0" smtClean="0">
                <a:solidFill>
                  <a:srgbClr val="FF0000"/>
                </a:solidFill>
                <a:latin typeface="Calibri"/>
                <a:cs typeface="Calibri"/>
              </a:rPr>
              <a:t>), thermal modeling </a:t>
            </a:r>
          </a:p>
        </p:txBody>
      </p:sp>
    </p:spTree>
    <p:extLst>
      <p:ext uri="{BB962C8B-B14F-4D97-AF65-F5344CB8AC3E}">
        <p14:creationId xmlns:p14="http://schemas.microsoft.com/office/powerpoint/2010/main" val="36898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smtClean="0">
                <a:solidFill>
                  <a:srgbClr val="FFFFFF"/>
                </a:solidFill>
                <a:latin typeface="Calibri"/>
                <a:cs typeface="Calibri"/>
              </a:rPr>
              <a:t>(4) Exercices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748" y="985911"/>
            <a:ext cx="838955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Calibri"/>
                <a:cs typeface="Calibri"/>
              </a:rPr>
              <a:t>Different exercises using diffusion coefficient (or </a:t>
            </a:r>
            <a:r>
              <a:rPr lang="en-US" sz="2400" dirty="0" err="1" smtClean="0">
                <a:latin typeface="Calibri"/>
                <a:cs typeface="Calibri"/>
              </a:rPr>
              <a:t>Tc</a:t>
            </a:r>
            <a:r>
              <a:rPr lang="en-US" sz="2400" dirty="0" smtClean="0">
                <a:latin typeface="Calibri"/>
                <a:cs typeface="Calibri"/>
              </a:rPr>
              <a:t>), and notions seen </a:t>
            </a:r>
            <a:r>
              <a:rPr lang="en-US" sz="2400" dirty="0">
                <a:cs typeface="Calibri"/>
              </a:rPr>
              <a:t>during </a:t>
            </a:r>
            <a:r>
              <a:rPr lang="en-US" sz="2400" dirty="0" smtClean="0">
                <a:cs typeface="Calibri"/>
              </a:rPr>
              <a:t>lecture: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smtClean="0">
                <a:cs typeface="Calibri"/>
              </a:rPr>
              <a:t>ejection</a:t>
            </a:r>
            <a:r>
              <a:rPr lang="en-US" sz="2400" dirty="0">
                <a:cs typeface="Calibri"/>
              </a:rPr>
              <a:t>, diffusion domain, age calculation and </a:t>
            </a:r>
            <a:r>
              <a:rPr lang="en-US" sz="2400" dirty="0" smtClean="0">
                <a:cs typeface="Calibri"/>
              </a:rPr>
              <a:t>dispersion</a:t>
            </a:r>
            <a:endParaRPr lang="en-US" sz="2400" dirty="0" smtClean="0">
              <a:latin typeface="Calibri"/>
              <a:cs typeface="Calibri"/>
            </a:endParaRP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latin typeface="Calibri"/>
                <a:cs typeface="Calibri"/>
              </a:rPr>
              <a:t>Closure temperature calculation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latin typeface="Calibri"/>
                <a:cs typeface="Calibri"/>
              </a:rPr>
              <a:t>Alpha ejection, </a:t>
            </a:r>
            <a:r>
              <a:rPr lang="en-US" sz="2400" b="1" dirty="0" err="1" smtClean="0">
                <a:latin typeface="Calibri"/>
                <a:cs typeface="Calibri"/>
              </a:rPr>
              <a:t>Rs</a:t>
            </a:r>
            <a:r>
              <a:rPr lang="en-US" sz="2400" b="1" dirty="0" smtClean="0">
                <a:latin typeface="Calibri"/>
                <a:cs typeface="Calibri"/>
              </a:rPr>
              <a:t>, weight determination (</a:t>
            </a:r>
            <a:r>
              <a:rPr lang="en-US" sz="2400" b="1" dirty="0" err="1" smtClean="0">
                <a:latin typeface="Calibri"/>
                <a:cs typeface="Calibri"/>
              </a:rPr>
              <a:t>Qtflojt</a:t>
            </a:r>
            <a:r>
              <a:rPr lang="en-US" sz="2400" b="1" dirty="0" smtClean="0">
                <a:latin typeface="Calibri"/>
                <a:cs typeface="Calibri"/>
              </a:rPr>
              <a:t>)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latin typeface="Calibri"/>
                <a:cs typeface="Calibri"/>
              </a:rPr>
              <a:t>AHe age simulation using </a:t>
            </a:r>
            <a:r>
              <a:rPr lang="en-US" sz="2400" b="1" dirty="0" err="1" smtClean="0">
                <a:latin typeface="Calibri"/>
                <a:cs typeface="Calibri"/>
              </a:rPr>
              <a:t>HeFty</a:t>
            </a:r>
            <a:endParaRPr lang="en-US" sz="24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5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1. closure temperature calculation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09222" y="886813"/>
            <a:ext cx="8277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With the given D</a:t>
            </a:r>
            <a:r>
              <a:rPr lang="en-US" sz="2400" baseline="-25000" dirty="0" smtClean="0">
                <a:solidFill>
                  <a:srgbClr val="000000"/>
                </a:solidFill>
                <a:cs typeface="Calibri"/>
              </a:rPr>
              <a:t>0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E</a:t>
            </a:r>
            <a:r>
              <a:rPr lang="en-US" sz="2400" baseline="-25000" dirty="0" err="1" smtClean="0">
                <a:solidFill>
                  <a:srgbClr val="000000"/>
                </a:solidFill>
                <a:cs typeface="Calibri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2400" b="1" dirty="0" smtClean="0">
                <a:solidFill>
                  <a:srgbClr val="000000"/>
                </a:solidFill>
                <a:cs typeface="Calibri"/>
              </a:rPr>
              <a:t>calculate the closure temperature </a:t>
            </a:r>
            <a:r>
              <a:rPr lang="en-US" sz="2400" b="1" dirty="0" err="1" smtClean="0">
                <a:solidFill>
                  <a:srgbClr val="000000"/>
                </a:solidFill>
                <a:cs typeface="Calibri"/>
              </a:rPr>
              <a:t>Tc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, for a given cooling rate and grain size (a)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51147"/>
              </p:ext>
            </p:extLst>
          </p:nvPr>
        </p:nvGraphicFramePr>
        <p:xfrm>
          <a:off x="2891366" y="2147269"/>
          <a:ext cx="4291190" cy="9007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75745"/>
                <a:gridCol w="2215445"/>
              </a:tblGrid>
              <a:tr h="4503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Ea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2200" b="1" u="none" strike="noStrike" dirty="0" smtClean="0">
                          <a:effectLst/>
                          <a:latin typeface="Calibri"/>
                          <a:cs typeface="Calibri"/>
                        </a:rPr>
                        <a:t>(kJ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/mol)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200" u="none" strike="noStrike" dirty="0" smtClean="0">
                          <a:effectLst/>
                          <a:latin typeface="Calibri"/>
                          <a:cs typeface="Calibri"/>
                        </a:rPr>
                        <a:t>139.5</a:t>
                      </a:r>
                      <a:endParaRPr lang="is-IS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</a:tr>
              <a:tr h="450365"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D</a:t>
                      </a:r>
                      <a:r>
                        <a:rPr lang="mr-IN" sz="2200" b="1" u="none" strike="noStrike" baseline="-25000" dirty="0">
                          <a:effectLst/>
                          <a:latin typeface="Calibri"/>
                          <a:cs typeface="Calibri"/>
                        </a:rPr>
                        <a:t>0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 (m</a:t>
                      </a:r>
                      <a:r>
                        <a:rPr lang="mr-IN" sz="2200" b="1" u="none" strike="noStrike" baseline="30000" dirty="0"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/s</a:t>
                      </a:r>
                      <a:r>
                        <a:rPr lang="mr-IN" sz="2200" b="1" u="none" strike="noStrike" baseline="30000" dirty="0">
                          <a:effectLst/>
                          <a:latin typeface="Calibri"/>
                          <a:cs typeface="Calibri"/>
                        </a:rPr>
                        <a:t>-1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mr-IN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u="none" strike="noStrike" dirty="0" smtClean="0">
                          <a:effectLst/>
                          <a:latin typeface="Calibri"/>
                          <a:cs typeface="Calibri"/>
                        </a:rPr>
                        <a:t>3</a:t>
                      </a:r>
                      <a:r>
                        <a:rPr lang="fr-FR" sz="2200" u="none" strike="noStrike" dirty="0" smtClean="0">
                          <a:effectLst/>
                          <a:latin typeface="Calibri"/>
                          <a:cs typeface="Calibri"/>
                        </a:rPr>
                        <a:t>.</a:t>
                      </a:r>
                      <a:r>
                        <a:rPr lang="mr-IN" sz="2200" u="none" strike="noStrike" dirty="0" smtClean="0">
                          <a:effectLst/>
                          <a:latin typeface="Calibri"/>
                          <a:cs typeface="Calibri"/>
                        </a:rPr>
                        <a:t>37</a:t>
                      </a:r>
                      <a:r>
                        <a:rPr lang="fr-FR" sz="2200" u="none" strike="noStrike" dirty="0" smtClean="0">
                          <a:effectLst/>
                          <a:latin typeface="Calibri"/>
                          <a:cs typeface="Calibri"/>
                        </a:rPr>
                        <a:t>x10</a:t>
                      </a:r>
                      <a:r>
                        <a:rPr lang="mr-IN" sz="2200" u="none" strike="noStrike" baseline="30000" dirty="0" smtClean="0">
                          <a:effectLst/>
                          <a:latin typeface="Calibri"/>
                          <a:cs typeface="Calibri"/>
                        </a:rPr>
                        <a:t>-2</a:t>
                      </a:r>
                      <a:endParaRPr lang="mr-IN" sz="2200" b="0" i="0" u="none" strike="noStrike" baseline="30000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97370"/>
              </p:ext>
            </p:extLst>
          </p:nvPr>
        </p:nvGraphicFramePr>
        <p:xfrm>
          <a:off x="807157" y="3426293"/>
          <a:ext cx="2755734" cy="1579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47" name="Document" r:id="rId3" imgW="1041400" imgH="596900" progId="Word.Document.12">
                  <p:link updateAutomatic="1"/>
                </p:oleObj>
              </mc:Choice>
              <mc:Fallback>
                <p:oleObj name="Document" r:id="rId3" imgW="1041400" imgH="596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57" y="3426293"/>
                        <a:ext cx="2755734" cy="1579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744346"/>
              </p:ext>
            </p:extLst>
          </p:nvPr>
        </p:nvGraphicFramePr>
        <p:xfrm>
          <a:off x="4363156" y="3426293"/>
          <a:ext cx="1411474" cy="1142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48" name="Document" r:id="rId5" imgW="533400" imgH="431800" progId="Word.Document.12">
                  <p:link updateAutomatic="1"/>
                </p:oleObj>
              </mc:Choice>
              <mc:Fallback>
                <p:oleObj name="Document" r:id="rId5" imgW="533400" imgH="431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3156" y="3426293"/>
                        <a:ext cx="1411474" cy="1142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553200" y="4550778"/>
            <a:ext cx="160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Dodson (1973)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409222" y="5733256"/>
            <a:ext cx="8277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With R=8.31 J/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mol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/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K; A=55 and T=273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K</a:t>
            </a:r>
            <a:endParaRPr lang="en-US" sz="2400" dirty="0" smtClean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8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1. closure temperature calculation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171065"/>
              </p:ext>
            </p:extLst>
          </p:nvPr>
        </p:nvGraphicFramePr>
        <p:xfrm>
          <a:off x="228601" y="1237585"/>
          <a:ext cx="8779932" cy="46644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23551"/>
                <a:gridCol w="1823849"/>
                <a:gridCol w="3732532"/>
              </a:tblGrid>
              <a:tr h="334669">
                <a:tc>
                  <a:txBody>
                    <a:bodyPr/>
                    <a:lstStyle/>
                    <a:p>
                      <a:pPr algn="l" fontAlgn="b"/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values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Ea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(J/mol)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200" u="none" strike="noStrike" dirty="0">
                          <a:effectLst/>
                          <a:latin typeface="Calibri"/>
                          <a:cs typeface="Calibri"/>
                        </a:rPr>
                        <a:t>139528,4</a:t>
                      </a:r>
                      <a:endParaRPr lang="is-IS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D</a:t>
                      </a:r>
                      <a:r>
                        <a:rPr lang="mr-IN" sz="2200" b="1" u="none" strike="noStrike" baseline="-25000" dirty="0">
                          <a:effectLst/>
                          <a:latin typeface="Calibri"/>
                          <a:cs typeface="Calibri"/>
                        </a:rPr>
                        <a:t>0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 (m</a:t>
                      </a:r>
                      <a:r>
                        <a:rPr lang="mr-IN" sz="2200" b="1" u="none" strike="noStrike" baseline="30000" dirty="0"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/s</a:t>
                      </a:r>
                      <a:r>
                        <a:rPr lang="mr-IN" sz="2200" b="1" u="none" strike="noStrike" baseline="30000" dirty="0">
                          <a:effectLst/>
                          <a:latin typeface="Calibri"/>
                          <a:cs typeface="Calibri"/>
                        </a:rPr>
                        <a:t>-1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mr-IN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u="none" strike="noStrike" dirty="0">
                          <a:effectLst/>
                          <a:latin typeface="Calibri"/>
                          <a:cs typeface="Calibri"/>
                        </a:rPr>
                        <a:t>3,37E-02</a:t>
                      </a:r>
                      <a:endParaRPr lang="mr-IN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a (m)</a:t>
                      </a:r>
                      <a:endParaRPr lang="mr-IN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200" u="none" strike="noStrike" dirty="0">
                          <a:effectLst/>
                          <a:latin typeface="Calibri"/>
                          <a:cs typeface="Calibri"/>
                        </a:rPr>
                        <a:t>1,70E-04</a:t>
                      </a:r>
                      <a:endParaRPr lang="fi-FI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D</a:t>
                      </a:r>
                      <a:r>
                        <a:rPr lang="mr-IN" sz="2200" b="1" u="none" strike="noStrike" baseline="-25000" dirty="0">
                          <a:effectLst/>
                          <a:latin typeface="Calibri"/>
                          <a:cs typeface="Calibri"/>
                        </a:rPr>
                        <a:t>0</a:t>
                      </a:r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/a</a:t>
                      </a:r>
                      <a:r>
                        <a:rPr lang="mr-IN" sz="2200" b="1" u="none" strike="noStrike" baseline="30000" dirty="0">
                          <a:effectLst/>
                          <a:latin typeface="Calibri"/>
                          <a:cs typeface="Calibri"/>
                        </a:rPr>
                        <a:t>2</a:t>
                      </a:r>
                      <a:endParaRPr lang="mr-IN" sz="2200" b="1" i="0" u="none" strike="noStrike" baseline="30000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u="none" strike="noStrike" dirty="0">
                          <a:effectLst/>
                          <a:latin typeface="Calibri"/>
                          <a:cs typeface="Calibri"/>
                        </a:rPr>
                        <a:t>1,17E+06</a:t>
                      </a:r>
                      <a:endParaRPr lang="mr-IN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!! Values to change !!</a:t>
                      </a:r>
                      <a:endParaRPr lang="fr-FR" sz="2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R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200" u="none" strike="noStrike" dirty="0">
                          <a:effectLst/>
                          <a:latin typeface="Calibri"/>
                          <a:cs typeface="Calibri"/>
                        </a:rPr>
                        <a:t>8,31</a:t>
                      </a:r>
                      <a:endParaRPr lang="uk-UA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2200" b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sk-SK" sz="2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A (sphère)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u="none" strike="noStrike" dirty="0">
                          <a:effectLst/>
                          <a:latin typeface="Calibri"/>
                          <a:cs typeface="Calibri"/>
                        </a:rPr>
                        <a:t>55</a:t>
                      </a:r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T1 </a:t>
                      </a:r>
                      <a:r>
                        <a:rPr lang="fr-FR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Temperature</a:t>
                      </a:r>
                      <a:r>
                        <a:rPr lang="fr-FR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2200" b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(°C)</a:t>
                      </a:r>
                      <a:endParaRPr lang="fr-FR" sz="2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b="1" u="none" strike="noStrike">
                          <a:effectLst/>
                          <a:latin typeface="Calibri"/>
                          <a:cs typeface="Calibri"/>
                        </a:rPr>
                        <a:t>T (°K)</a:t>
                      </a:r>
                      <a:endParaRPr lang="mr-IN" sz="2200" b="1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/>
                          <a:cs typeface="Calibri"/>
                        </a:rPr>
                        <a:t>345,00</a:t>
                      </a:r>
                      <a:endParaRPr lang="en-US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72,00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2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Cooling</a:t>
                      </a:r>
                      <a:r>
                        <a:rPr lang="fr-FR" sz="2200" b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 rate (°C/Ma)</a:t>
                      </a:r>
                      <a:endParaRPr lang="fr-FR" sz="2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Cooling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rate (°/s)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u="none" strike="noStrike" dirty="0">
                          <a:effectLst/>
                          <a:latin typeface="Calibri"/>
                          <a:cs typeface="Calibri"/>
                        </a:rPr>
                        <a:t>3,17E-13</a:t>
                      </a:r>
                      <a:endParaRPr lang="mr-IN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10</a:t>
                      </a:r>
                      <a:endParaRPr lang="fr-FR" sz="2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tau</a:t>
                      </a:r>
                      <a:endParaRPr lang="fr-FR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200" u="none" strike="noStrike">
                          <a:effectLst/>
                          <a:latin typeface="Calibri"/>
                          <a:cs typeface="Calibri"/>
                        </a:rPr>
                        <a:t>2,24E+13</a:t>
                      </a:r>
                      <a:endParaRPr lang="is-IS" sz="22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4669">
                <a:tc>
                  <a:txBody>
                    <a:bodyPr/>
                    <a:lstStyle/>
                    <a:p>
                      <a:pPr algn="ctr" fontAlgn="b"/>
                      <a:r>
                        <a:rPr lang="mr-IN" sz="2200" b="1" u="none" strike="noStrike" dirty="0">
                          <a:effectLst/>
                          <a:latin typeface="Calibri"/>
                          <a:cs typeface="Calibri"/>
                        </a:rPr>
                        <a:t>Tc (°K)</a:t>
                      </a:r>
                      <a:endParaRPr lang="mr-IN" sz="2200" b="1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  <a:latin typeface="Calibri"/>
                          <a:cs typeface="Calibri"/>
                        </a:rPr>
                        <a:t>345</a:t>
                      </a:r>
                      <a:endParaRPr lang="ru-RU" sz="22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2200" b="0" i="0" u="none" strike="noStrike" dirty="0"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</a:tr>
              <a:tr h="488674">
                <a:tc>
                  <a:txBody>
                    <a:bodyPr/>
                    <a:lstStyle/>
                    <a:p>
                      <a:pPr algn="ctr" fontAlgn="b"/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Closure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temp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Tc (°C)</a:t>
                      </a:r>
                      <a:endParaRPr lang="fr-FR" sz="22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200" b="1" u="none" strike="noStrike" dirty="0">
                          <a:effectLst/>
                          <a:latin typeface="Calibri"/>
                          <a:cs typeface="Calibri"/>
                        </a:rPr>
                        <a:t>71,66</a:t>
                      </a:r>
                      <a:endParaRPr lang="is-IS" sz="22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When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2200" b="1" u="none" strike="noStrike" dirty="0" err="1" smtClean="0">
                          <a:effectLst/>
                          <a:latin typeface="Calibri"/>
                          <a:cs typeface="Calibri"/>
                        </a:rPr>
                        <a:t>it’s</a:t>
                      </a:r>
                      <a:r>
                        <a:rPr lang="fr-FR" sz="2200" b="1" u="none" strike="noStrike" dirty="0" smtClean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the </a:t>
                      </a:r>
                      <a:r>
                        <a:rPr lang="fr-FR" sz="2200" b="1" u="none" strike="noStrike" dirty="0" err="1">
                          <a:effectLst/>
                          <a:latin typeface="Calibri"/>
                          <a:cs typeface="Calibri"/>
                        </a:rPr>
                        <a:t>same</a:t>
                      </a:r>
                      <a:r>
                        <a:rPr lang="fr-FR" sz="2200" b="1" u="none" strike="noStrike" dirty="0">
                          <a:effectLst/>
                          <a:latin typeface="Calibri"/>
                          <a:cs typeface="Calibri"/>
                        </a:rPr>
                        <a:t> value </a:t>
                      </a:r>
                      <a:r>
                        <a:rPr lang="fr-FR" sz="2200" b="1" u="none" strike="noStrike" dirty="0" smtClean="0">
                          <a:effectLst/>
                          <a:latin typeface="Calibri"/>
                          <a:cs typeface="Calibri"/>
                        </a:rPr>
                        <a:t>of T1</a:t>
                      </a:r>
                      <a:endParaRPr lang="fr-FR" sz="22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09222" y="645102"/>
            <a:ext cx="8277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Using an excel sheet, enter the need values need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6171684"/>
            <a:ext cx="36393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fr-FR" sz="2200" dirty="0">
                <a:latin typeface="Calibri"/>
                <a:cs typeface="Calibri"/>
              </a:rPr>
              <a:t>conversion </a:t>
            </a:r>
            <a:r>
              <a:rPr lang="fr-FR" sz="2200" dirty="0" smtClean="0">
                <a:latin typeface="Calibri"/>
                <a:cs typeface="Calibri"/>
              </a:rPr>
              <a:t>1 cal </a:t>
            </a:r>
            <a:r>
              <a:rPr lang="fr-FR" sz="2200" dirty="0">
                <a:latin typeface="Calibri"/>
                <a:cs typeface="Calibri"/>
              </a:rPr>
              <a:t>=&gt; </a:t>
            </a:r>
            <a:r>
              <a:rPr lang="fr-FR" sz="2200" dirty="0" smtClean="0">
                <a:latin typeface="Calibri"/>
                <a:cs typeface="Calibri"/>
              </a:rPr>
              <a:t>4.18 J</a:t>
            </a:r>
            <a:r>
              <a:rPr lang="fr-FR" sz="2200" dirty="0">
                <a:latin typeface="Calibri"/>
                <a:cs typeface="Calibri"/>
              </a:rPr>
              <a:t>/mol</a:t>
            </a:r>
          </a:p>
        </p:txBody>
      </p:sp>
    </p:spTree>
    <p:extLst>
      <p:ext uri="{BB962C8B-B14F-4D97-AF65-F5344CB8AC3E}">
        <p14:creationId xmlns:p14="http://schemas.microsoft.com/office/powerpoint/2010/main" val="25768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2. grain characteristics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222" y="742875"/>
            <a:ext cx="8277578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You have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carefully selected apatite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crystals </a:t>
            </a:r>
            <a:r>
              <a:rPr lang="en-US" sz="2400" dirty="0" smtClean="0"/>
              <a:t>and reported all measurements. Using those values, calculate the: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en-US" sz="2400" dirty="0" smtClean="0"/>
              <a:t>Apatite weight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en-US" sz="2400" dirty="0" err="1" smtClean="0"/>
              <a:t>Rs</a:t>
            </a:r>
            <a:r>
              <a:rPr lang="en-US" sz="2400" dirty="0" smtClean="0"/>
              <a:t> (equivalent diffusion domain)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en-US" sz="2400" dirty="0" smtClean="0"/>
              <a:t>F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(ejection factor)</a:t>
            </a:r>
          </a:p>
          <a:p>
            <a:pPr marL="914400" lvl="1" indent="-457200" algn="just">
              <a:buFont typeface="+mj-lt"/>
              <a:buAutoNum type="alphaLcPeriod"/>
            </a:pPr>
            <a:endParaRPr lang="en-US" sz="2400" dirty="0" smtClean="0"/>
          </a:p>
          <a:p>
            <a:pPr marL="914400" lvl="1" indent="-457200" algn="just">
              <a:buFont typeface="+mj-lt"/>
              <a:buAutoNum type="alphaLcPeriod"/>
            </a:pPr>
            <a:endParaRPr lang="en-US" sz="2400" dirty="0"/>
          </a:p>
          <a:p>
            <a:pPr marL="914400" lvl="1" indent="-457200" algn="just">
              <a:buFont typeface="+mj-lt"/>
              <a:buAutoNum type="alphaLcPeriod"/>
            </a:pPr>
            <a:endParaRPr lang="en-US" sz="24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/>
              <a:t>For one sample, you are not sure if the termination was </a:t>
            </a:r>
            <a:r>
              <a:rPr lang="en-US" sz="2400" u="sng" dirty="0" smtClean="0"/>
              <a:t>2 broken faces or no pyramids</a:t>
            </a:r>
            <a:r>
              <a:rPr lang="en-US" sz="2400" dirty="0" smtClean="0"/>
              <a:t>. Test the influence on the F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factor.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/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/>
              <a:t>Test the influence of </a:t>
            </a:r>
            <a:r>
              <a:rPr lang="en-US" sz="2400" b="1" dirty="0"/>
              <a:t>U-</a:t>
            </a:r>
            <a:r>
              <a:rPr lang="en-US" sz="2400" b="1" dirty="0" err="1"/>
              <a:t>Th</a:t>
            </a:r>
            <a:r>
              <a:rPr lang="en-US" sz="2400" b="1" dirty="0"/>
              <a:t> </a:t>
            </a:r>
            <a:r>
              <a:rPr lang="en-US" sz="2400" b="1" dirty="0" smtClean="0"/>
              <a:t>zonation </a:t>
            </a:r>
            <a:r>
              <a:rPr lang="en-US" sz="2400" dirty="0" smtClean="0"/>
              <a:t>on the F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factor.</a:t>
            </a:r>
            <a:endParaRPr lang="en-US" sz="2400" dirty="0"/>
          </a:p>
          <a:p>
            <a:pPr marL="457200" indent="-457200" algn="just">
              <a:buFont typeface="+mj-lt"/>
              <a:buAutoNum type="arabicPeriod"/>
            </a:pPr>
            <a:endParaRPr lang="en-US" sz="24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/>
              <a:t>Calculate the corrected AHe age and estimate the maximum age dispersion induced by the F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factor (geometries, zoning)</a:t>
            </a:r>
          </a:p>
        </p:txBody>
      </p:sp>
      <p:pic>
        <p:nvPicPr>
          <p:cNvPr id="9" name="Picture 5" descr="good vs bad grai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77" t="22368"/>
          <a:stretch/>
        </p:blipFill>
        <p:spPr bwMode="auto">
          <a:xfrm>
            <a:off x="6959600" y="1524009"/>
            <a:ext cx="1879600" cy="1974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7890883" y="3051811"/>
            <a:ext cx="948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100 </a:t>
            </a:r>
            <a:r>
              <a:rPr lang="fr-FR" sz="1600" dirty="0" smtClean="0">
                <a:latin typeface="Symbol" charset="2"/>
                <a:cs typeface="Symbol" charset="2"/>
              </a:rPr>
              <a:t>m</a:t>
            </a:r>
            <a:r>
              <a:rPr lang="fr-FR" sz="1600" dirty="0" smtClean="0"/>
              <a:t>m</a:t>
            </a:r>
            <a:endParaRPr lang="fr-FR" sz="16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8208049" y="3387140"/>
            <a:ext cx="12400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59176" y="5630332"/>
            <a:ext cx="74453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smtClean="0">
                <a:latin typeface="Calibri"/>
                <a:ea typeface="ＭＳ Ｐゴシック" pitchFamily="12" charset="-128"/>
                <a:cs typeface="Calibri"/>
              </a:rPr>
              <a:t>Plutonic rock example: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Rock formation age &gt; 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thermochronometric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age</a:t>
            </a:r>
            <a:endParaRPr lang="en-US" sz="2400" dirty="0">
              <a:latin typeface="Calibri"/>
              <a:ea typeface="ＭＳ Ｐゴシック" pitchFamily="12" charset="-128"/>
              <a:cs typeface="Calibri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>
                <a:solidFill>
                  <a:schemeClr val="bg1"/>
                </a:solidFill>
                <a:cs typeface="Calibri"/>
              </a:rPr>
              <a:t>I. Meaning of </a:t>
            </a: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thermochronological ages</a:t>
            </a:r>
            <a:endParaRPr lang="fr-FR" sz="22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Image 1" descr="ExempleTt_HePRZ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86" y="1253370"/>
            <a:ext cx="4889500" cy="39497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46983" y="1997819"/>
            <a:ext cx="285359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rgbClr val="3366FF"/>
                </a:solidFill>
              </a:rPr>
              <a:t>Apatite He: 40-120°C</a:t>
            </a:r>
          </a:p>
          <a:p>
            <a:r>
              <a:rPr lang="fr-FR" sz="2200" dirty="0" smtClean="0">
                <a:solidFill>
                  <a:srgbClr val="3366FF"/>
                </a:solidFill>
              </a:rPr>
              <a:t>Apatite FT: 60-120°C</a:t>
            </a:r>
          </a:p>
          <a:p>
            <a:endParaRPr lang="fr-FR" sz="2200" dirty="0" smtClean="0"/>
          </a:p>
          <a:p>
            <a:r>
              <a:rPr lang="fr-FR" sz="2200" dirty="0" err="1" smtClean="0">
                <a:solidFill>
                  <a:schemeClr val="accent6">
                    <a:lumMod val="75000"/>
                  </a:schemeClr>
                </a:solidFill>
              </a:rPr>
              <a:t>Iron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accent6">
                    <a:lumMod val="75000"/>
                  </a:schemeClr>
                </a:solidFill>
              </a:rPr>
              <a:t>oxides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 He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: ~110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°C</a:t>
            </a:r>
          </a:p>
          <a:p>
            <a:r>
              <a:rPr lang="fr-FR" sz="2200" dirty="0" err="1">
                <a:solidFill>
                  <a:schemeClr val="accent6">
                    <a:lumMod val="75000"/>
                  </a:schemeClr>
                </a:solidFill>
              </a:rPr>
              <a:t>Iron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accent6">
                    <a:lumMod val="75000"/>
                  </a:schemeClr>
                </a:solidFill>
              </a:rPr>
              <a:t>oxides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 Ne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~300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°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endParaRPr lang="fr-FR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8</a:t>
            </a:fld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473700" y="3238500"/>
            <a:ext cx="0" cy="1054100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473700" y="4400034"/>
            <a:ext cx="126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Age~10 Ma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36416" y="2662476"/>
            <a:ext cx="22746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6A0C8"/>
                </a:solidFill>
              </a:rPr>
              <a:t>Age=f(a, D)~90-10 Ma</a:t>
            </a:r>
            <a:endParaRPr lang="fr-FR" b="1" dirty="0">
              <a:solidFill>
                <a:srgbClr val="36A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2. grain characteristics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222" y="742875"/>
            <a:ext cx="8277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For grain measurement, you get the following data:</a:t>
            </a:r>
            <a:endParaRPr lang="en-US" sz="2400" dirty="0" smtClean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77422"/>
              </p:ext>
            </p:extLst>
          </p:nvPr>
        </p:nvGraphicFramePr>
        <p:xfrm>
          <a:off x="228599" y="1826049"/>
          <a:ext cx="8678334" cy="229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79864"/>
                <a:gridCol w="1384634"/>
                <a:gridCol w="1033599"/>
                <a:gridCol w="1004346"/>
                <a:gridCol w="986991"/>
                <a:gridCol w="1495419"/>
                <a:gridCol w="612876"/>
                <a:gridCol w="980605"/>
              </a:tblGrid>
              <a:tr h="212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noProof="0" dirty="0" smtClean="0">
                          <a:effectLst/>
                        </a:rPr>
                        <a:t>Name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 smtClean="0">
                          <a:effectLst/>
                        </a:rPr>
                        <a:t>Geometry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 smtClean="0">
                          <a:effectLst/>
                        </a:rPr>
                        <a:t>H  (µm)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 smtClean="0">
                          <a:effectLst/>
                        </a:rPr>
                        <a:t>W  (µm)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 smtClean="0">
                          <a:effectLst/>
                        </a:rPr>
                        <a:t>T (µm)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noProof="0" dirty="0" smtClean="0">
                          <a:effectLst/>
                        </a:rPr>
                        <a:t>Weights (µg)</a:t>
                      </a:r>
                      <a:endParaRPr lang="en-US" sz="1800" b="1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smtClean="0">
                          <a:effectLst/>
                        </a:rPr>
                        <a:t>FT</a:t>
                      </a:r>
                      <a:endParaRPr lang="en-US" sz="18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noProof="0" dirty="0" err="1" smtClean="0">
                          <a:effectLst/>
                        </a:rPr>
                        <a:t>Rs</a:t>
                      </a:r>
                      <a:r>
                        <a:rPr lang="en-US" sz="1800" b="1" u="none" strike="noStrike" noProof="0" dirty="0" smtClean="0">
                          <a:effectLst/>
                        </a:rPr>
                        <a:t>  (µm)</a:t>
                      </a:r>
                      <a:endParaRPr lang="en-US" sz="1800" b="1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noProof="0" dirty="0">
                          <a:effectLst/>
                        </a:rPr>
                        <a:t>Hel_1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2bf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200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125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115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6.8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0.83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64.8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noProof="0">
                          <a:effectLst/>
                        </a:rPr>
                        <a:t>Hel_2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smtClean="0">
                          <a:effectLst/>
                        </a:rPr>
                        <a:t>1+1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smtClean="0">
                          <a:effectLst/>
                        </a:rPr>
                        <a:t>160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125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smtClean="0">
                          <a:effectLst/>
                        </a:rPr>
                        <a:t>115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4.2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0.80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59.8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noProof="0">
                          <a:effectLst/>
                        </a:rPr>
                        <a:t>Hel_3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smtClean="0">
                          <a:effectLst/>
                        </a:rPr>
                        <a:t>No py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smtClean="0">
                          <a:effectLst/>
                        </a:rPr>
                        <a:t>200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smtClean="0">
                          <a:effectLst/>
                        </a:rPr>
                        <a:t>145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140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9.4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0.81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73.5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Hel-4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 bf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150</a:t>
                      </a:r>
                      <a:endParaRPr lang="en-US" sz="180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80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70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With: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 smtClean="0">
                          <a:effectLst/>
                        </a:rPr>
                        <a:t>2 bf=2 broken faces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noProof="0" dirty="0" smtClean="0">
                          <a:effectLst/>
                        </a:rPr>
                        <a:t>     1+1=1 pyramid + 1 bf</a:t>
                      </a:r>
                      <a:endParaRPr lang="en-US" sz="1800" b="0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  <a:tr h="212628">
                <a:tc gridSpan="3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noProof="0" dirty="0" smtClean="0">
                          <a:effectLst/>
                        </a:rPr>
                        <a:t>No </a:t>
                      </a:r>
                      <a:r>
                        <a:rPr lang="en-US" sz="1800" u="none" strike="noStrike" noProof="0" dirty="0" err="1" smtClean="0">
                          <a:effectLst/>
                        </a:rPr>
                        <a:t>py</a:t>
                      </a:r>
                      <a:r>
                        <a:rPr lang="en-US" sz="1800" u="none" strike="noStrike" noProof="0" dirty="0" smtClean="0">
                          <a:effectLst/>
                        </a:rPr>
                        <a:t>=</a:t>
                      </a:r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No</a:t>
                      </a:r>
                      <a:r>
                        <a:rPr lang="en-US" sz="18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 pyramids</a:t>
                      </a:r>
                      <a:endParaRPr lang="en-US" sz="1800" b="0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0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2. grain characteristics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598" y="742875"/>
            <a:ext cx="3911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Selected the grain shape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cs typeface="Calibri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Grain geometry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cs typeface="Calibri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Grain size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Use a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/U value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For zonation, selected where the U-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content is localized and normalized amount and size.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 smtClean="0"/>
          </a:p>
        </p:txBody>
      </p:sp>
      <p:pic>
        <p:nvPicPr>
          <p:cNvPr id="7" name="Image 6" descr="AlphaEjection_interfac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958949"/>
            <a:ext cx="4775200" cy="53974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90533" y="542071"/>
            <a:ext cx="445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Ketcham</a:t>
            </a:r>
            <a:r>
              <a:rPr lang="fr-FR" i="1" dirty="0" smtClean="0"/>
              <a:t> et al. (2011); Gautheron et al. </a:t>
            </a:r>
            <a:r>
              <a:rPr lang="fr-FR" i="1" dirty="0"/>
              <a:t>(</a:t>
            </a:r>
            <a:r>
              <a:rPr lang="fr-FR" i="1" dirty="0" smtClean="0"/>
              <a:t>2012)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11279" y="6302220"/>
            <a:ext cx="4057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hlinkClick r:id="rId3"/>
              </a:rPr>
              <a:t>http://hebergement.u-psud.fr/flojt/</a:t>
            </a:r>
            <a:r>
              <a:rPr lang="en-GB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34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2. grain characteristics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222" y="742875"/>
            <a:ext cx="82775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With He, U,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Sm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, you get the raw age for your sample.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Calculate the alpha ejection corrected age</a:t>
            </a:r>
          </a:p>
          <a:p>
            <a:pPr lvl="1" algn="just"/>
            <a:endParaRPr lang="en-US" sz="2400" dirty="0" smtClean="0">
              <a:solidFill>
                <a:srgbClr val="000000"/>
              </a:solidFill>
              <a:cs typeface="Calibri"/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Estimate the error on AHe age, by determining also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the error associated with the determination of the F</a:t>
            </a:r>
            <a:r>
              <a:rPr lang="en-US" sz="2400" baseline="-25000" dirty="0">
                <a:solidFill>
                  <a:srgbClr val="000000"/>
                </a:solidFill>
                <a:cs typeface="Calibri"/>
              </a:rPr>
              <a:t>T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factor,  knowing that the analytical error was at 4%.</a:t>
            </a:r>
            <a:endParaRPr lang="en-US" sz="2400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563254"/>
              </p:ext>
            </p:extLst>
          </p:nvPr>
        </p:nvGraphicFramePr>
        <p:xfrm>
          <a:off x="59269" y="3572507"/>
          <a:ext cx="8392987" cy="17602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51576"/>
                <a:gridCol w="544640"/>
                <a:gridCol w="544640"/>
                <a:gridCol w="583520"/>
                <a:gridCol w="919044"/>
                <a:gridCol w="612696"/>
                <a:gridCol w="656460"/>
                <a:gridCol w="700225"/>
                <a:gridCol w="685637"/>
                <a:gridCol w="497458"/>
                <a:gridCol w="713347"/>
                <a:gridCol w="768601"/>
                <a:gridCol w="515143"/>
              </a:tblGrid>
              <a:tr h="19033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Name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F</a:t>
                      </a:r>
                      <a:r>
                        <a:rPr lang="fr-FR" sz="1800" b="1" u="none" strike="noStrike" baseline="-25000" dirty="0">
                          <a:effectLst/>
                          <a:latin typeface="Calibri"/>
                          <a:cs typeface="Calibri"/>
                        </a:rPr>
                        <a:t>T</a:t>
                      </a:r>
                      <a:endParaRPr lang="fr-FR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</a:t>
                      </a:r>
                      <a:endParaRPr lang="fr-FR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Rs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baseline="30000" dirty="0">
                          <a:effectLst/>
                          <a:latin typeface="Calibri"/>
                          <a:cs typeface="Calibri"/>
                        </a:rPr>
                        <a:t>4</a:t>
                      </a:r>
                      <a:r>
                        <a:rPr lang="en-US" sz="1800" b="1" u="none" strike="noStrike" dirty="0">
                          <a:effectLst/>
                          <a:latin typeface="Calibri"/>
                          <a:cs typeface="Calibri"/>
                        </a:rPr>
                        <a:t>He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U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Th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Sm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eU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Th/U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Raw</a:t>
                      </a:r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age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 smtClean="0">
                          <a:effectLst/>
                          <a:latin typeface="Calibri"/>
                          <a:cs typeface="Calibri"/>
                        </a:rPr>
                        <a:t>Cor </a:t>
                      </a:r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age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  <a:latin typeface="Symbol" charset="2"/>
                          <a:cs typeface="Symbol" charset="2"/>
                        </a:rPr>
                        <a:t>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Symbol" charset="2"/>
                        <a:cs typeface="Symbol" charset="2"/>
                      </a:endParaRPr>
                    </a:p>
                  </a:txBody>
                  <a:tcPr marL="10688" marR="10688" marT="10688" marB="0" anchor="ctr"/>
                </a:tc>
              </a:tr>
              <a:tr h="339881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800" b="1" u="none" strike="noStrike" dirty="0">
                          <a:effectLst/>
                          <a:latin typeface="Calibri"/>
                          <a:cs typeface="Calibri"/>
                        </a:rPr>
                        <a:t> (µ</a:t>
                      </a:r>
                      <a:r>
                        <a:rPr lang="mr-IN" sz="1800" b="1" u="none" strike="noStrike" dirty="0" err="1">
                          <a:effectLst/>
                          <a:latin typeface="Calibri"/>
                          <a:cs typeface="Calibri"/>
                        </a:rPr>
                        <a:t>m</a:t>
                      </a:r>
                      <a:r>
                        <a:rPr lang="mr-IN" sz="1800" b="1" u="none" strike="noStrike" dirty="0"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fr-FR" sz="1800" b="1" u="none" strike="noStrike" dirty="0" err="1">
                          <a:effectLst/>
                          <a:latin typeface="Calibri"/>
                          <a:cs typeface="Calibri"/>
                        </a:rPr>
                        <a:t>nmol</a:t>
                      </a:r>
                      <a:r>
                        <a:rPr lang="fr-FR" sz="1800" b="1" u="none" strike="noStrike" dirty="0">
                          <a:effectLst/>
                          <a:latin typeface="Calibri"/>
                          <a:cs typeface="Calibri"/>
                        </a:rPr>
                        <a:t>/g)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mr-IN" sz="1800" b="1" u="none" strike="noStrike" dirty="0">
                          <a:effectLst/>
                          <a:latin typeface="Calibri"/>
                          <a:cs typeface="Calibri"/>
                        </a:rPr>
                        <a:t>(ppm</a:t>
                      </a:r>
                      <a:r>
                        <a:rPr lang="mr-IN" sz="1800" b="1" u="none" strike="noStrike" dirty="0" smtClean="0"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mr-IN" sz="1800" b="1" u="none" strike="noStrike" dirty="0">
                          <a:effectLst/>
                          <a:latin typeface="Calibri"/>
                          <a:cs typeface="Calibri"/>
                        </a:rPr>
                        <a:t>(Ma</a:t>
                      </a:r>
                      <a:r>
                        <a:rPr lang="mr-IN" sz="1800" b="1" u="none" strike="noStrike" dirty="0" smtClean="0"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mr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b"/>
                </a:tc>
              </a:tr>
              <a:tr h="190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Hel_1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0.83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4%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64.8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  <a:latin typeface="Calibri"/>
                          <a:cs typeface="Calibri"/>
                        </a:rPr>
                        <a:t>2,21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  <a:latin typeface="Calibri"/>
                          <a:cs typeface="Calibri"/>
                        </a:rPr>
                        <a:t>61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  <a:latin typeface="Calibri"/>
                          <a:cs typeface="Calibri"/>
                        </a:rPr>
                        <a:t>296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  <a:latin typeface="Calibri"/>
                          <a:cs typeface="Calibri"/>
                        </a:rPr>
                        <a:t>31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>
                          <a:effectLst/>
                          <a:latin typeface="Calibri"/>
                          <a:cs typeface="Calibri"/>
                        </a:rPr>
                        <a:t>3,7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Calibri"/>
                          <a:cs typeface="Calibri"/>
                        </a:rPr>
                        <a:t>12,2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14.7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8%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</a:tr>
              <a:tr h="190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Calibri"/>
                          <a:cs typeface="Calibri"/>
                        </a:rPr>
                        <a:t>Hel_2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0.80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4%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59.8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>
                          <a:effectLst/>
                          <a:latin typeface="Calibri"/>
                          <a:cs typeface="Calibri"/>
                        </a:rPr>
                        <a:t>34,19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  <a:latin typeface="Calibri"/>
                          <a:cs typeface="Calibri"/>
                        </a:rPr>
                        <a:t>103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  <a:latin typeface="Calibri"/>
                          <a:cs typeface="Calibri"/>
                        </a:rPr>
                        <a:t>265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  <a:latin typeface="Calibri"/>
                          <a:cs typeface="Calibri"/>
                        </a:rPr>
                        <a:t>383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  <a:latin typeface="Calibri"/>
                          <a:cs typeface="Calibri"/>
                        </a:rPr>
                        <a:t>167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>
                          <a:effectLst/>
                          <a:latin typeface="Calibri"/>
                          <a:cs typeface="Calibri"/>
                        </a:rPr>
                        <a:t>2,6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Calibri"/>
                          <a:cs typeface="Calibri"/>
                        </a:rPr>
                        <a:t>37,4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46.7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8%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</a:tr>
              <a:tr h="190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Calibri"/>
                          <a:cs typeface="Calibri"/>
                        </a:rPr>
                        <a:t>Hel_3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0.81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4%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73.5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  <a:latin typeface="Calibri"/>
                          <a:cs typeface="Calibri"/>
                        </a:rPr>
                        <a:t>0,11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  <a:latin typeface="Calibri"/>
                          <a:cs typeface="Calibri"/>
                        </a:rPr>
                        <a:t>4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  <a:latin typeface="Calibri"/>
                          <a:cs typeface="Calibri"/>
                        </a:rPr>
                        <a:t>275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  <a:latin typeface="Calibri"/>
                          <a:cs typeface="Calibri"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Calibri"/>
                          <a:cs typeface="Calibri"/>
                        </a:rPr>
                        <a:t>4,8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Calibri"/>
                          <a:cs typeface="Calibri"/>
                        </a:rPr>
                        <a:t>4,8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5.9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8%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688" marR="10688" marT="1068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5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3. AHe age 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221" y="810603"/>
            <a:ext cx="844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Using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HeFTy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, we will simulate AHe,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ZHe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and AFT age distribution</a:t>
            </a:r>
          </a:p>
        </p:txBody>
      </p:sp>
      <p:pic>
        <p:nvPicPr>
          <p:cNvPr id="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67" y="1884139"/>
            <a:ext cx="5884333" cy="432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400800" y="6360528"/>
            <a:ext cx="172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Ketcham</a:t>
            </a:r>
            <a:r>
              <a:rPr lang="en-US" i="1" dirty="0" smtClean="0"/>
              <a:t> (2005)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87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84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(4) Ex 3. AHe age 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221" y="810603"/>
            <a:ext cx="8446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cs typeface="Calibri"/>
              </a:rPr>
              <a:t>Test on AHe and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ZHe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age for two different thermal histories (A and B),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the 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impact of: 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en-US" sz="2400" dirty="0" smtClean="0"/>
              <a:t>Grain size, 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en-US" sz="2400" dirty="0" err="1" smtClean="0"/>
              <a:t>eU</a:t>
            </a:r>
            <a:r>
              <a:rPr lang="en-US" sz="2400" dirty="0" smtClean="0"/>
              <a:t> content 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en-US" sz="2400" dirty="0" smtClean="0"/>
              <a:t>grain chemistry (for apatite via the rmr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9" name="Image 8" descr="Macintosh HD:Users:gautheron:Documents:Cecile:2004 et plus - Orsay:Enseignements:2016-2017:L3_ModelisationNumerique:HistoireTt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29" y="3027045"/>
            <a:ext cx="5683738" cy="3694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4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8216" y="2370665"/>
            <a:ext cx="8227784" cy="1972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514350" indent="-514350" algn="ctr"/>
            <a:r>
              <a:rPr lang="en-US" sz="2800" b="1" i="1" dirty="0" smtClean="0">
                <a:latin typeface="Calibri"/>
                <a:cs typeface="Calibri"/>
              </a:rPr>
              <a:t>Cited references</a:t>
            </a:r>
            <a:endParaRPr lang="en-US" sz="2800" b="1" i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5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86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Cited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887" y="725936"/>
            <a:ext cx="89125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Balout</a:t>
            </a:r>
            <a:r>
              <a:rPr lang="fr-FR" sz="1500" dirty="0"/>
              <a:t>, H., Roques, J., Gautheron, C., </a:t>
            </a:r>
            <a:r>
              <a:rPr lang="fr-FR" sz="1500" dirty="0" err="1"/>
              <a:t>Tassan-Got</a:t>
            </a:r>
            <a:r>
              <a:rPr lang="fr-FR" sz="1500" dirty="0"/>
              <a:t>, L., </a:t>
            </a:r>
            <a:r>
              <a:rPr lang="fr-FR" sz="1500" dirty="0" err="1"/>
              <a:t>Mbongo</a:t>
            </a:r>
            <a:r>
              <a:rPr lang="fr-FR" sz="1500" dirty="0"/>
              <a:t>-Djimbi, D., 2017. </a:t>
            </a:r>
            <a:r>
              <a:rPr lang="fr-FR" sz="1500" dirty="0" err="1"/>
              <a:t>Helium</a:t>
            </a:r>
            <a:r>
              <a:rPr lang="fr-FR" sz="1500" dirty="0"/>
              <a:t> diffusion in pure </a:t>
            </a:r>
            <a:r>
              <a:rPr lang="fr-FR" sz="1500" dirty="0" err="1"/>
              <a:t>hematite</a:t>
            </a:r>
            <a:r>
              <a:rPr lang="fr-FR" sz="1500" dirty="0"/>
              <a:t> (α-Fe2O3) for </a:t>
            </a:r>
            <a:r>
              <a:rPr lang="fr-FR" sz="1500" dirty="0" err="1"/>
              <a:t>thermochronometric</a:t>
            </a:r>
            <a:r>
              <a:rPr lang="fr-FR" sz="1500" dirty="0"/>
              <a:t> applications: a </a:t>
            </a:r>
            <a:r>
              <a:rPr lang="fr-FR" sz="1500" dirty="0" err="1"/>
              <a:t>theoretical</a:t>
            </a:r>
            <a:r>
              <a:rPr lang="fr-FR" sz="1500" dirty="0"/>
              <a:t> multi-</a:t>
            </a:r>
            <a:r>
              <a:rPr lang="fr-FR" sz="1500" dirty="0" err="1"/>
              <a:t>scale</a:t>
            </a:r>
            <a:r>
              <a:rPr lang="fr-FR" sz="1500" dirty="0"/>
              <a:t> </a:t>
            </a:r>
            <a:r>
              <a:rPr lang="fr-FR" sz="1500" dirty="0" err="1"/>
              <a:t>study</a:t>
            </a:r>
            <a:r>
              <a:rPr lang="fr-FR" sz="1500" dirty="0"/>
              <a:t>. </a:t>
            </a:r>
            <a:r>
              <a:rPr lang="fr-FR" sz="1500" dirty="0" err="1"/>
              <a:t>Computational</a:t>
            </a:r>
            <a:r>
              <a:rPr lang="fr-FR" sz="1500" dirty="0"/>
              <a:t> and </a:t>
            </a:r>
            <a:r>
              <a:rPr lang="fr-FR" sz="1500" dirty="0" err="1"/>
              <a:t>Theoritical</a:t>
            </a:r>
            <a:r>
              <a:rPr lang="fr-FR" sz="1500" dirty="0"/>
              <a:t> </a:t>
            </a:r>
            <a:r>
              <a:rPr lang="fr-FR" sz="1500" dirty="0" err="1"/>
              <a:t>Chemistry</a:t>
            </a:r>
            <a:r>
              <a:rPr lang="fr-FR" sz="1500" dirty="0"/>
              <a:t>, 1099: 21-28.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Baxter, E.F., 2010. Diffusion of Noble </a:t>
            </a:r>
            <a:r>
              <a:rPr lang="fr-FR" sz="1500" dirty="0" err="1"/>
              <a:t>Gases</a:t>
            </a:r>
            <a:r>
              <a:rPr lang="fr-FR" sz="1500" dirty="0"/>
              <a:t> in </a:t>
            </a:r>
            <a:r>
              <a:rPr lang="fr-FR" sz="1500" dirty="0" err="1"/>
              <a:t>Minerals</a:t>
            </a:r>
            <a:r>
              <a:rPr lang="fr-FR" sz="1500" dirty="0"/>
              <a:t>. In: </a:t>
            </a:r>
            <a:r>
              <a:rPr lang="fr-FR" sz="1500" dirty="0" err="1"/>
              <a:t>America</a:t>
            </a:r>
            <a:r>
              <a:rPr lang="fr-FR" sz="1500" dirty="0"/>
              <a:t>, </a:t>
            </a:r>
            <a:r>
              <a:rPr lang="fr-FR" sz="1500" dirty="0" err="1"/>
              <a:t>M.S.o</a:t>
            </a:r>
            <a:r>
              <a:rPr lang="fr-FR" sz="1500" dirty="0"/>
              <a:t>. (Ed.), Diffusion in </a:t>
            </a:r>
            <a:r>
              <a:rPr lang="fr-FR" sz="1500" dirty="0" err="1"/>
              <a:t>minerals</a:t>
            </a:r>
            <a:r>
              <a:rPr lang="fr-FR" sz="1500" dirty="0"/>
              <a:t> and </a:t>
            </a:r>
            <a:r>
              <a:rPr lang="fr-FR" sz="1500" dirty="0" err="1"/>
              <a:t>melts</a:t>
            </a:r>
            <a:r>
              <a:rPr lang="fr-FR" sz="1500" dirty="0"/>
              <a:t>, pp. 509-557.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Bengtson</a:t>
            </a:r>
            <a:r>
              <a:rPr lang="fr-FR" sz="1500" dirty="0"/>
              <a:t>, A., Ewing, R.C., Becker, U., 2012. He diffusion and </a:t>
            </a:r>
            <a:r>
              <a:rPr lang="fr-FR" sz="1500" dirty="0" err="1"/>
              <a:t>closure</a:t>
            </a:r>
            <a:r>
              <a:rPr lang="fr-FR" sz="1500" dirty="0"/>
              <a:t> </a:t>
            </a:r>
            <a:r>
              <a:rPr lang="fr-FR" sz="1500" dirty="0" err="1"/>
              <a:t>temperatures</a:t>
            </a:r>
            <a:r>
              <a:rPr lang="fr-FR" sz="1500" dirty="0"/>
              <a:t> in apatite and zircon: A </a:t>
            </a:r>
            <a:r>
              <a:rPr lang="fr-FR" sz="1500" dirty="0" err="1"/>
              <a:t>density</a:t>
            </a:r>
            <a:r>
              <a:rPr lang="fr-FR" sz="1500" dirty="0"/>
              <a:t> </a:t>
            </a:r>
            <a:r>
              <a:rPr lang="fr-FR" sz="1500" dirty="0" err="1"/>
              <a:t>functional</a:t>
            </a:r>
            <a:r>
              <a:rPr lang="fr-FR" sz="1500" dirty="0"/>
              <a:t> </a:t>
            </a:r>
            <a:r>
              <a:rPr lang="fr-FR" sz="1500" dirty="0" err="1"/>
              <a:t>theory</a:t>
            </a:r>
            <a:r>
              <a:rPr lang="fr-FR" sz="1500" dirty="0"/>
              <a:t> investigation. </a:t>
            </a:r>
            <a:r>
              <a:rPr lang="fr-FR" sz="1500" dirty="0" err="1"/>
              <a:t>Geochimica</a:t>
            </a:r>
            <a:r>
              <a:rPr lang="fr-FR" sz="1500" dirty="0"/>
              <a:t> et </a:t>
            </a:r>
            <a:r>
              <a:rPr lang="fr-FR" sz="1500" dirty="0" err="1"/>
              <a:t>Cosmochimica</a:t>
            </a:r>
            <a:r>
              <a:rPr lang="fr-FR" sz="1500" dirty="0"/>
              <a:t> Acta, 86: 228-238.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Beucher, R., Brown, R.W., Roper, S., Stuart, F., </a:t>
            </a:r>
            <a:r>
              <a:rPr lang="fr-FR" sz="1500" dirty="0" err="1"/>
              <a:t>Persano</a:t>
            </a:r>
            <a:r>
              <a:rPr lang="fr-FR" sz="1500" dirty="0"/>
              <a:t>, C., 2013. Natural </a:t>
            </a:r>
            <a:r>
              <a:rPr lang="fr-FR" sz="1500" dirty="0" err="1"/>
              <a:t>age</a:t>
            </a:r>
            <a:r>
              <a:rPr lang="fr-FR" sz="1500" dirty="0"/>
              <a:t> dispersion </a:t>
            </a:r>
            <a:r>
              <a:rPr lang="fr-FR" sz="1500" dirty="0" err="1"/>
              <a:t>arising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the </a:t>
            </a:r>
            <a:r>
              <a:rPr lang="fr-FR" sz="1500" dirty="0" err="1"/>
              <a:t>analysis</a:t>
            </a:r>
            <a:r>
              <a:rPr lang="fr-FR" sz="1500" dirty="0"/>
              <a:t> of </a:t>
            </a:r>
            <a:r>
              <a:rPr lang="fr-FR" sz="1500" dirty="0" err="1"/>
              <a:t>broken</a:t>
            </a:r>
            <a:r>
              <a:rPr lang="fr-FR" sz="1500" dirty="0"/>
              <a:t> </a:t>
            </a:r>
            <a:r>
              <a:rPr lang="fr-FR" sz="1500" dirty="0" err="1"/>
              <a:t>crystals</a:t>
            </a:r>
            <a:r>
              <a:rPr lang="fr-FR" sz="1500" dirty="0"/>
              <a:t>, Part II. </a:t>
            </a:r>
            <a:r>
              <a:rPr lang="fr-FR" sz="1500" dirty="0" err="1"/>
              <a:t>Practical</a:t>
            </a:r>
            <a:r>
              <a:rPr lang="fr-FR" sz="1500" dirty="0"/>
              <a:t> application to apatite (U-Th)/He </a:t>
            </a:r>
            <a:r>
              <a:rPr lang="fr-FR" sz="1500" dirty="0" err="1"/>
              <a:t>thermochronometry</a:t>
            </a:r>
            <a:r>
              <a:rPr lang="fr-FR" sz="1500" dirty="0"/>
              <a:t>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120: 395-416.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Braun, J., 2003. </a:t>
            </a:r>
            <a:r>
              <a:rPr lang="fr-FR" sz="1500" dirty="0" err="1"/>
              <a:t>Pecube</a:t>
            </a:r>
            <a:r>
              <a:rPr lang="fr-FR" sz="1500" dirty="0"/>
              <a:t>: A new </a:t>
            </a:r>
            <a:r>
              <a:rPr lang="fr-FR" sz="1500" dirty="0" err="1"/>
              <a:t>finite</a:t>
            </a:r>
            <a:r>
              <a:rPr lang="fr-FR" sz="1500" dirty="0"/>
              <a:t> </a:t>
            </a:r>
            <a:r>
              <a:rPr lang="fr-FR" sz="1500" dirty="0" err="1"/>
              <a:t>element</a:t>
            </a:r>
            <a:r>
              <a:rPr lang="fr-FR" sz="1500" dirty="0"/>
              <a:t> code to </a:t>
            </a:r>
            <a:r>
              <a:rPr lang="fr-FR" sz="1500" dirty="0" err="1"/>
              <a:t>solve</a:t>
            </a:r>
            <a:r>
              <a:rPr lang="fr-FR" sz="1500" dirty="0"/>
              <a:t> the </a:t>
            </a:r>
            <a:r>
              <a:rPr lang="fr-FR" sz="1500" dirty="0" err="1"/>
              <a:t>heat</a:t>
            </a:r>
            <a:r>
              <a:rPr lang="fr-FR" sz="1500" dirty="0"/>
              <a:t> transport </a:t>
            </a:r>
            <a:r>
              <a:rPr lang="fr-FR" sz="1500" dirty="0" err="1"/>
              <a:t>equation</a:t>
            </a:r>
            <a:r>
              <a:rPr lang="fr-FR" sz="1500" dirty="0"/>
              <a:t> in </a:t>
            </a:r>
            <a:r>
              <a:rPr lang="fr-FR" sz="1500" dirty="0" err="1"/>
              <a:t>three</a:t>
            </a:r>
            <a:r>
              <a:rPr lang="fr-FR" sz="1500" dirty="0"/>
              <a:t> dimensions in the </a:t>
            </a:r>
            <a:r>
              <a:rPr lang="fr-FR" sz="1500" dirty="0" err="1"/>
              <a:t>Earth’s</a:t>
            </a:r>
            <a:r>
              <a:rPr lang="fr-FR" sz="1500" dirty="0"/>
              <a:t> </a:t>
            </a:r>
            <a:r>
              <a:rPr lang="fr-FR" sz="1500" dirty="0" err="1"/>
              <a:t>crust</a:t>
            </a:r>
            <a:r>
              <a:rPr lang="fr-FR" sz="1500" dirty="0"/>
              <a:t> </a:t>
            </a:r>
            <a:r>
              <a:rPr lang="fr-FR" sz="1500" dirty="0" err="1"/>
              <a:t>including</a:t>
            </a:r>
            <a:r>
              <a:rPr lang="fr-FR" sz="1500" dirty="0"/>
              <a:t> the </a:t>
            </a:r>
            <a:r>
              <a:rPr lang="fr-FR" sz="1500" dirty="0" err="1"/>
              <a:t>effects</a:t>
            </a:r>
            <a:r>
              <a:rPr lang="fr-FR" sz="1500" dirty="0"/>
              <a:t> of a time-</a:t>
            </a:r>
            <a:r>
              <a:rPr lang="fr-FR" sz="1500" dirty="0" err="1"/>
              <a:t>varying</a:t>
            </a:r>
            <a:r>
              <a:rPr lang="fr-FR" sz="1500" dirty="0"/>
              <a:t>, </a:t>
            </a:r>
            <a:r>
              <a:rPr lang="fr-FR" sz="1500" dirty="0" err="1"/>
              <a:t>finite</a:t>
            </a:r>
            <a:r>
              <a:rPr lang="fr-FR" sz="1500" dirty="0"/>
              <a:t> amplitude surface </a:t>
            </a:r>
            <a:r>
              <a:rPr lang="fr-FR" sz="1500" dirty="0" err="1"/>
              <a:t>topography</a:t>
            </a:r>
            <a:r>
              <a:rPr lang="fr-FR" sz="1500" dirty="0"/>
              <a:t>. Computers and </a:t>
            </a:r>
            <a:r>
              <a:rPr lang="fr-FR" sz="1500" dirty="0" err="1"/>
              <a:t>Geosciences</a:t>
            </a:r>
            <a:r>
              <a:rPr lang="fr-FR" sz="1500" dirty="0"/>
              <a:t>, 29: 787-794.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Braun, J., van der </a:t>
            </a:r>
            <a:r>
              <a:rPr lang="fr-FR" sz="1500" dirty="0" err="1"/>
              <a:t>Beek</a:t>
            </a:r>
            <a:r>
              <a:rPr lang="fr-FR" sz="1500" dirty="0"/>
              <a:t>, P., </a:t>
            </a:r>
            <a:r>
              <a:rPr lang="fr-FR" sz="1500" dirty="0" err="1"/>
              <a:t>Batt</a:t>
            </a:r>
            <a:r>
              <a:rPr lang="fr-FR" sz="1500" dirty="0"/>
              <a:t>, G., 2002. Quantitative thermochronology: </a:t>
            </a:r>
            <a:r>
              <a:rPr lang="fr-FR" sz="1500" dirty="0" err="1"/>
              <a:t>Numerical</a:t>
            </a:r>
            <a:r>
              <a:rPr lang="fr-FR" sz="1500" dirty="0"/>
              <a:t> </a:t>
            </a:r>
            <a:r>
              <a:rPr lang="fr-FR" sz="1500" dirty="0" err="1"/>
              <a:t>methods</a:t>
            </a:r>
            <a:r>
              <a:rPr lang="fr-FR" sz="1500" dirty="0"/>
              <a:t> for the </a:t>
            </a:r>
            <a:r>
              <a:rPr lang="fr-FR" sz="1500" dirty="0" err="1"/>
              <a:t>interpretation</a:t>
            </a:r>
            <a:r>
              <a:rPr lang="fr-FR" sz="1500" dirty="0"/>
              <a:t> of thermochronological data.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Brown, R.W. et al., 2013. Natural </a:t>
            </a:r>
            <a:r>
              <a:rPr lang="fr-FR" sz="1500" dirty="0" err="1"/>
              <a:t>age</a:t>
            </a:r>
            <a:r>
              <a:rPr lang="fr-FR" sz="1500" dirty="0"/>
              <a:t> dispersion </a:t>
            </a:r>
            <a:r>
              <a:rPr lang="fr-FR" sz="1500" dirty="0" err="1"/>
              <a:t>arising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the </a:t>
            </a:r>
            <a:r>
              <a:rPr lang="fr-FR" sz="1500" dirty="0" err="1"/>
              <a:t>analysis</a:t>
            </a:r>
            <a:r>
              <a:rPr lang="fr-FR" sz="1500" dirty="0"/>
              <a:t> of </a:t>
            </a:r>
            <a:r>
              <a:rPr lang="fr-FR" sz="1500" dirty="0" err="1"/>
              <a:t>broken</a:t>
            </a:r>
            <a:r>
              <a:rPr lang="fr-FR" sz="1500" dirty="0"/>
              <a:t> </a:t>
            </a:r>
            <a:r>
              <a:rPr lang="fr-FR" sz="1500" dirty="0" err="1"/>
              <a:t>crystals</a:t>
            </a:r>
            <a:r>
              <a:rPr lang="fr-FR" sz="1500" dirty="0"/>
              <a:t>, Part I. </a:t>
            </a:r>
            <a:r>
              <a:rPr lang="fr-FR" sz="1500" dirty="0" err="1"/>
              <a:t>Theoretical</a:t>
            </a:r>
            <a:r>
              <a:rPr lang="fr-FR" sz="1500" dirty="0"/>
              <a:t> basis and implications for the apatite (U-Th)/He thermochronometer.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122: 478-497.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Cherniak</a:t>
            </a:r>
            <a:r>
              <a:rPr lang="fr-FR" sz="1500" dirty="0"/>
              <a:t>, D.J., Watson, E.B., Thomas, J.B., 2009. Diffusion of </a:t>
            </a:r>
            <a:r>
              <a:rPr lang="fr-FR" sz="1500" dirty="0" err="1"/>
              <a:t>helium</a:t>
            </a:r>
            <a:r>
              <a:rPr lang="fr-FR" sz="1500" dirty="0"/>
              <a:t> in zircon and apatite. </a:t>
            </a:r>
            <a:r>
              <a:rPr lang="fr-FR" sz="1500" dirty="0" err="1"/>
              <a:t>Chem</a:t>
            </a:r>
            <a:r>
              <a:rPr lang="fr-FR" sz="1500" dirty="0"/>
              <a:t>. </a:t>
            </a:r>
            <a:r>
              <a:rPr lang="fr-FR" sz="1500" dirty="0" err="1"/>
              <a:t>Geol</a:t>
            </a:r>
            <a:r>
              <a:rPr lang="fr-FR" sz="1500" dirty="0"/>
              <a:t>., 268: 155-166.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Copeland, P., Watson, E.B., </a:t>
            </a:r>
            <a:r>
              <a:rPr lang="fr-FR" sz="1500" dirty="0" err="1"/>
              <a:t>Urizar</a:t>
            </a:r>
            <a:r>
              <a:rPr lang="fr-FR" sz="1500" dirty="0"/>
              <a:t>, S.C., Patterson, D., </a:t>
            </a:r>
            <a:r>
              <a:rPr lang="fr-FR" sz="1500" dirty="0" err="1"/>
              <a:t>Lapen</a:t>
            </a:r>
            <a:r>
              <a:rPr lang="fr-FR" sz="1500" dirty="0"/>
              <a:t>, T.J., 2007. Alpha thermochronology of carbonates.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71: 4488-4511.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Cros, A. et al., 2014. 4He </a:t>
            </a:r>
            <a:r>
              <a:rPr lang="fr-FR" sz="1500" dirty="0" err="1"/>
              <a:t>behavior</a:t>
            </a:r>
            <a:r>
              <a:rPr lang="fr-FR" sz="1500" dirty="0"/>
              <a:t> in calcite </a:t>
            </a:r>
            <a:r>
              <a:rPr lang="fr-FR" sz="1500" dirty="0" err="1"/>
              <a:t>filling</a:t>
            </a:r>
            <a:r>
              <a:rPr lang="fr-FR" sz="1500" dirty="0"/>
              <a:t> </a:t>
            </a:r>
            <a:r>
              <a:rPr lang="fr-FR" sz="1500" dirty="0" err="1"/>
              <a:t>viewed</a:t>
            </a:r>
            <a:r>
              <a:rPr lang="fr-FR" sz="1500" dirty="0"/>
              <a:t> by (U-Th)/He </a:t>
            </a:r>
            <a:r>
              <a:rPr lang="fr-FR" sz="1500" dirty="0" err="1"/>
              <a:t>dating</a:t>
            </a:r>
            <a:r>
              <a:rPr lang="fr-FR" sz="1500" dirty="0"/>
              <a:t>, 4He diffusion and </a:t>
            </a:r>
            <a:r>
              <a:rPr lang="fr-FR" sz="1500" dirty="0" err="1"/>
              <a:t>crystallographic</a:t>
            </a:r>
            <a:r>
              <a:rPr lang="fr-FR" sz="1500" dirty="0"/>
              <a:t> </a:t>
            </a:r>
            <a:r>
              <a:rPr lang="fr-FR" sz="1500" dirty="0" err="1"/>
              <a:t>studies</a:t>
            </a:r>
            <a:r>
              <a:rPr lang="fr-FR" sz="1500" dirty="0"/>
              <a:t>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125: 414-432</a:t>
            </a:r>
            <a:r>
              <a:rPr lang="fr-FR" sz="1500" dirty="0" smtClean="0"/>
              <a:t>.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39946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87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Cited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887" y="725936"/>
            <a:ext cx="891258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fr-FR" sz="1500" dirty="0" smtClean="0"/>
              <a:t>Djimbi</a:t>
            </a:r>
            <a:r>
              <a:rPr lang="fr-FR" sz="1500" dirty="0"/>
              <a:t>, D.M. et al., 2015. Impact of apatite </a:t>
            </a:r>
            <a:r>
              <a:rPr lang="fr-FR" sz="1500" dirty="0" err="1"/>
              <a:t>chemical</a:t>
            </a:r>
            <a:r>
              <a:rPr lang="fr-FR" sz="1500" dirty="0"/>
              <a:t> composition on (U-Th)/He </a:t>
            </a:r>
            <a:r>
              <a:rPr lang="fr-FR" sz="1500" dirty="0" err="1"/>
              <a:t>thermochronometry</a:t>
            </a:r>
            <a:r>
              <a:rPr lang="fr-FR" sz="1500" dirty="0"/>
              <a:t>: an </a:t>
            </a:r>
            <a:r>
              <a:rPr lang="fr-FR" sz="1500" dirty="0" err="1"/>
              <a:t>atomistic</a:t>
            </a:r>
            <a:r>
              <a:rPr lang="fr-FR" sz="1500" dirty="0"/>
              <a:t> point of </a:t>
            </a:r>
            <a:r>
              <a:rPr lang="fr-FR" sz="1500" dirty="0" err="1"/>
              <a:t>view</a:t>
            </a:r>
            <a:r>
              <a:rPr lang="fr-FR" sz="1500" dirty="0"/>
              <a:t>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</a:t>
            </a:r>
            <a:r>
              <a:rPr lang="fr-FR" sz="1500" dirty="0"/>
              <a:t>. Acta, 167: 162-176.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Dodson</a:t>
            </a:r>
            <a:r>
              <a:rPr lang="fr-FR" sz="1500" dirty="0"/>
              <a:t>, M.H., 1973. </a:t>
            </a:r>
            <a:r>
              <a:rPr lang="fr-FR" sz="1500" dirty="0" err="1"/>
              <a:t>Closure</a:t>
            </a:r>
            <a:r>
              <a:rPr lang="fr-FR" sz="1500" dirty="0"/>
              <a:t> </a:t>
            </a:r>
            <a:r>
              <a:rPr lang="fr-FR" sz="1500" dirty="0" err="1"/>
              <a:t>temperature</a:t>
            </a:r>
            <a:r>
              <a:rPr lang="fr-FR" sz="1500" dirty="0"/>
              <a:t> in </a:t>
            </a:r>
            <a:r>
              <a:rPr lang="fr-FR" sz="1500" dirty="0" err="1"/>
              <a:t>cooling</a:t>
            </a:r>
            <a:r>
              <a:rPr lang="fr-FR" sz="1500" dirty="0"/>
              <a:t> </a:t>
            </a:r>
            <a:r>
              <a:rPr lang="fr-FR" sz="1500" dirty="0" err="1"/>
              <a:t>geochronological</a:t>
            </a:r>
            <a:r>
              <a:rPr lang="fr-FR" sz="1500" dirty="0"/>
              <a:t> and </a:t>
            </a:r>
            <a:r>
              <a:rPr lang="fr-FR" sz="1500" dirty="0" err="1"/>
              <a:t>petrological</a:t>
            </a:r>
            <a:r>
              <a:rPr lang="fr-FR" sz="1500" dirty="0"/>
              <a:t> </a:t>
            </a:r>
            <a:r>
              <a:rPr lang="fr-FR" sz="1500" dirty="0" err="1"/>
              <a:t>systems</a:t>
            </a:r>
            <a:r>
              <a:rPr lang="fr-FR" sz="1500" dirty="0"/>
              <a:t>. </a:t>
            </a:r>
            <a:r>
              <a:rPr lang="fr-FR" sz="1500" dirty="0" err="1"/>
              <a:t>Contrib</a:t>
            </a:r>
            <a:r>
              <a:rPr lang="fr-FR" sz="1500" dirty="0"/>
              <a:t>. Min. </a:t>
            </a:r>
            <a:r>
              <a:rPr lang="fr-FR" sz="1500" dirty="0" err="1"/>
              <a:t>Petrol</a:t>
            </a:r>
            <a:r>
              <a:rPr lang="fr-FR" sz="1500" dirty="0"/>
              <a:t>., 40: 259-274.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Ehlers</a:t>
            </a:r>
            <a:r>
              <a:rPr lang="fr-FR" sz="1500" dirty="0"/>
              <a:t>, T.A., </a:t>
            </a:r>
            <a:r>
              <a:rPr lang="fr-FR" sz="1500" dirty="0" err="1"/>
              <a:t>Farley</a:t>
            </a:r>
            <a:r>
              <a:rPr lang="fr-FR" sz="1500" dirty="0"/>
              <a:t>, K.A., 2003. Apatite (</a:t>
            </a:r>
            <a:r>
              <a:rPr lang="fr-FR" sz="1500" dirty="0" err="1"/>
              <a:t>U+Th</a:t>
            </a:r>
            <a:r>
              <a:rPr lang="fr-FR" sz="1500" dirty="0"/>
              <a:t>)/He </a:t>
            </a:r>
            <a:r>
              <a:rPr lang="fr-FR" sz="1500" dirty="0" err="1"/>
              <a:t>thermochronometry</a:t>
            </a:r>
            <a:r>
              <a:rPr lang="fr-FR" sz="1500" dirty="0"/>
              <a:t>: </a:t>
            </a:r>
            <a:r>
              <a:rPr lang="fr-FR" sz="1500" dirty="0" err="1"/>
              <a:t>methods</a:t>
            </a:r>
            <a:r>
              <a:rPr lang="fr-FR" sz="1500" dirty="0"/>
              <a:t> and applications to </a:t>
            </a:r>
            <a:r>
              <a:rPr lang="fr-FR" sz="1500" dirty="0" err="1"/>
              <a:t>problems</a:t>
            </a:r>
            <a:r>
              <a:rPr lang="fr-FR" sz="1500" dirty="0"/>
              <a:t> in </a:t>
            </a:r>
            <a:r>
              <a:rPr lang="fr-FR" sz="1500" dirty="0" err="1"/>
              <a:t>tectonic</a:t>
            </a:r>
            <a:r>
              <a:rPr lang="fr-FR" sz="1500" dirty="0"/>
              <a:t> and surface </a:t>
            </a:r>
            <a:r>
              <a:rPr lang="fr-FR" sz="1500" dirty="0" err="1"/>
              <a:t>processes</a:t>
            </a:r>
            <a:r>
              <a:rPr lang="fr-FR" sz="1500" dirty="0"/>
              <a:t>. </a:t>
            </a:r>
            <a:r>
              <a:rPr lang="fr-FR" sz="1500" dirty="0" err="1"/>
              <a:t>Earth</a:t>
            </a:r>
            <a:r>
              <a:rPr lang="fr-FR" sz="1500" dirty="0"/>
              <a:t> </a:t>
            </a:r>
            <a:r>
              <a:rPr lang="fr-FR" sz="1500" dirty="0" err="1"/>
              <a:t>Planet</a:t>
            </a:r>
            <a:r>
              <a:rPr lang="fr-FR" sz="1500" dirty="0"/>
              <a:t>. </a:t>
            </a:r>
            <a:r>
              <a:rPr lang="fr-FR" sz="1500" dirty="0" err="1"/>
              <a:t>Sci</a:t>
            </a:r>
            <a:r>
              <a:rPr lang="fr-FR" sz="1500" dirty="0"/>
              <a:t>. </a:t>
            </a:r>
            <a:r>
              <a:rPr lang="fr-FR" sz="1500" dirty="0" err="1"/>
              <a:t>Lett</a:t>
            </a:r>
            <a:r>
              <a:rPr lang="fr-FR" sz="1500" dirty="0"/>
              <a:t>., 206: 1-14.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Evans, N.J., Byrne, J.P., </a:t>
            </a:r>
            <a:r>
              <a:rPr lang="fr-FR" sz="1500" dirty="0" err="1"/>
              <a:t>Keegan</a:t>
            </a:r>
            <a:r>
              <a:rPr lang="fr-FR" sz="1500" dirty="0"/>
              <a:t>, J.T., </a:t>
            </a:r>
            <a:r>
              <a:rPr lang="fr-FR" sz="1500" dirty="0" err="1"/>
              <a:t>Dotter</a:t>
            </a:r>
            <a:r>
              <a:rPr lang="fr-FR" sz="1500" dirty="0"/>
              <a:t>, L.E., 2005. </a:t>
            </a:r>
            <a:r>
              <a:rPr lang="fr-FR" sz="1500" dirty="0" err="1"/>
              <a:t>Determination</a:t>
            </a:r>
            <a:r>
              <a:rPr lang="fr-FR" sz="1500" dirty="0"/>
              <a:t> of uranium and thorium in zircon, apatite, and fluorite: Application to laser (U-Th)/He thermochronology. Journal of </a:t>
            </a:r>
            <a:r>
              <a:rPr lang="fr-FR" sz="1500" dirty="0" err="1"/>
              <a:t>Analytical</a:t>
            </a:r>
            <a:r>
              <a:rPr lang="fr-FR" sz="1500" dirty="0"/>
              <a:t> </a:t>
            </a:r>
            <a:r>
              <a:rPr lang="fr-FR" sz="1500" dirty="0" err="1"/>
              <a:t>Chemistry</a:t>
            </a:r>
            <a:r>
              <a:rPr lang="fr-FR" sz="1500" dirty="0"/>
              <a:t>, 60(12): 1300-1307.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Farley</a:t>
            </a:r>
            <a:r>
              <a:rPr lang="fr-FR" sz="1500" dirty="0"/>
              <a:t>, K.A., 2000. </a:t>
            </a:r>
            <a:r>
              <a:rPr lang="fr-FR" sz="1500" dirty="0" err="1"/>
              <a:t>Helium</a:t>
            </a:r>
            <a:r>
              <a:rPr lang="fr-FR" sz="1500" dirty="0"/>
              <a:t> diffusion </a:t>
            </a:r>
            <a:r>
              <a:rPr lang="fr-FR" sz="1500" dirty="0" err="1"/>
              <a:t>from</a:t>
            </a:r>
            <a:r>
              <a:rPr lang="fr-FR" sz="1500" dirty="0"/>
              <a:t> apatite: </a:t>
            </a:r>
            <a:r>
              <a:rPr lang="fr-FR" sz="1500" dirty="0" err="1"/>
              <a:t>general</a:t>
            </a:r>
            <a:r>
              <a:rPr lang="fr-FR" sz="1500" dirty="0"/>
              <a:t> </a:t>
            </a:r>
            <a:r>
              <a:rPr lang="fr-FR" sz="1500" dirty="0" err="1"/>
              <a:t>behavior</a:t>
            </a:r>
            <a:r>
              <a:rPr lang="fr-FR" sz="1500" dirty="0"/>
              <a:t> as </a:t>
            </a:r>
            <a:r>
              <a:rPr lang="fr-FR" sz="1500" dirty="0" err="1"/>
              <a:t>illustrated</a:t>
            </a:r>
            <a:r>
              <a:rPr lang="fr-FR" sz="1500" dirty="0"/>
              <a:t> by Durango </a:t>
            </a:r>
            <a:r>
              <a:rPr lang="fr-FR" sz="1500" dirty="0" err="1"/>
              <a:t>fluorapatite</a:t>
            </a:r>
            <a:r>
              <a:rPr lang="fr-FR" sz="1500" dirty="0"/>
              <a:t>. J. </a:t>
            </a:r>
            <a:r>
              <a:rPr lang="fr-FR" sz="1500" dirty="0" err="1"/>
              <a:t>Geophys</a:t>
            </a:r>
            <a:r>
              <a:rPr lang="fr-FR" sz="1500" dirty="0"/>
              <a:t>. </a:t>
            </a:r>
            <a:r>
              <a:rPr lang="fr-FR" sz="1500" dirty="0" err="1"/>
              <a:t>Res</a:t>
            </a:r>
            <a:r>
              <a:rPr lang="fr-FR" sz="1500" dirty="0"/>
              <a:t>., 105: 2903-2914.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Farley</a:t>
            </a:r>
            <a:r>
              <a:rPr lang="fr-FR" sz="1500" dirty="0"/>
              <a:t>, K.A., 2002. (U-Th)/He </a:t>
            </a:r>
            <a:r>
              <a:rPr lang="fr-FR" sz="1500" dirty="0" err="1"/>
              <a:t>dating</a:t>
            </a:r>
            <a:r>
              <a:rPr lang="fr-FR" sz="1500" dirty="0"/>
              <a:t>: Techniques, calibrations, and applications. In: </a:t>
            </a:r>
            <a:r>
              <a:rPr lang="fr-FR" sz="1500" dirty="0" err="1"/>
              <a:t>geochemistry</a:t>
            </a:r>
            <a:r>
              <a:rPr lang="fr-FR" sz="1500" dirty="0"/>
              <a:t>, </a:t>
            </a:r>
            <a:r>
              <a:rPr lang="fr-FR" sz="1500" dirty="0" err="1"/>
              <a:t>R.i.m</a:t>
            </a:r>
            <a:r>
              <a:rPr lang="fr-FR" sz="1500" dirty="0"/>
              <a:t>. (Ed.), Noble </a:t>
            </a:r>
            <a:r>
              <a:rPr lang="fr-FR" sz="1500" dirty="0" err="1"/>
              <a:t>Gases</a:t>
            </a:r>
            <a:r>
              <a:rPr lang="fr-FR" sz="1500" dirty="0"/>
              <a:t> in </a:t>
            </a:r>
            <a:r>
              <a:rPr lang="fr-FR" sz="1500" dirty="0" err="1"/>
              <a:t>Geochemistry</a:t>
            </a:r>
            <a:r>
              <a:rPr lang="fr-FR" sz="1500" dirty="0"/>
              <a:t> and </a:t>
            </a:r>
            <a:r>
              <a:rPr lang="fr-FR" sz="1500" dirty="0" err="1"/>
              <a:t>Cosmochemistry</a:t>
            </a:r>
            <a:r>
              <a:rPr lang="fr-FR" sz="1500" dirty="0"/>
              <a:t>, pp. 819-844.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Farley</a:t>
            </a:r>
            <a:r>
              <a:rPr lang="fr-FR" sz="1500" dirty="0"/>
              <a:t>, K.A., </a:t>
            </a:r>
            <a:r>
              <a:rPr lang="fr-FR" sz="1500" dirty="0" err="1"/>
              <a:t>Flowers</a:t>
            </a:r>
            <a:r>
              <a:rPr lang="fr-FR" sz="1500" dirty="0"/>
              <a:t>, R., 2012. (U-Th)/Ne and </a:t>
            </a:r>
            <a:r>
              <a:rPr lang="fr-FR" sz="1500" dirty="0" err="1"/>
              <a:t>multidomain</a:t>
            </a:r>
            <a:r>
              <a:rPr lang="fr-FR" sz="1500" dirty="0"/>
              <a:t> (U-Th)/He </a:t>
            </a:r>
            <a:r>
              <a:rPr lang="fr-FR" sz="1500" dirty="0" err="1"/>
              <a:t>systematics</a:t>
            </a:r>
            <a:r>
              <a:rPr lang="fr-FR" sz="1500" dirty="0"/>
              <a:t> of a hydrothermal </a:t>
            </a:r>
            <a:r>
              <a:rPr lang="fr-FR" sz="1500" dirty="0" err="1"/>
              <a:t>hematite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</a:t>
            </a:r>
            <a:r>
              <a:rPr lang="fr-FR" sz="1500" dirty="0" err="1"/>
              <a:t>Eastern</a:t>
            </a:r>
            <a:r>
              <a:rPr lang="fr-FR" sz="1500" dirty="0"/>
              <a:t> Grand Canyon. </a:t>
            </a:r>
            <a:r>
              <a:rPr lang="fr-FR" sz="1500" dirty="0" err="1"/>
              <a:t>Earth</a:t>
            </a:r>
            <a:r>
              <a:rPr lang="fr-FR" sz="1500" dirty="0"/>
              <a:t> and </a:t>
            </a:r>
            <a:r>
              <a:rPr lang="fr-FR" sz="1500" dirty="0" err="1"/>
              <a:t>Planetary</a:t>
            </a:r>
            <a:r>
              <a:rPr lang="fr-FR" sz="1500" dirty="0"/>
              <a:t> Science </a:t>
            </a:r>
            <a:r>
              <a:rPr lang="fr-FR" sz="1500" dirty="0" err="1"/>
              <a:t>Letters</a:t>
            </a:r>
            <a:r>
              <a:rPr lang="fr-FR" sz="1500" dirty="0"/>
              <a:t>, 359-360: 131-140.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Farley</a:t>
            </a:r>
            <a:r>
              <a:rPr lang="fr-FR" sz="1500" dirty="0"/>
              <a:t>, K.A., Wolf, R.A., </a:t>
            </a:r>
            <a:r>
              <a:rPr lang="fr-FR" sz="1500" dirty="0" err="1"/>
              <a:t>Silver</a:t>
            </a:r>
            <a:r>
              <a:rPr lang="fr-FR" sz="1500" dirty="0"/>
              <a:t>, L.T., 1996. The </a:t>
            </a:r>
            <a:r>
              <a:rPr lang="fr-FR" sz="1500" dirty="0" err="1"/>
              <a:t>effects</a:t>
            </a:r>
            <a:r>
              <a:rPr lang="fr-FR" sz="1500" dirty="0"/>
              <a:t> of long alpha-</a:t>
            </a:r>
            <a:r>
              <a:rPr lang="fr-FR" sz="1500" dirty="0" err="1"/>
              <a:t>stopping</a:t>
            </a:r>
            <a:r>
              <a:rPr lang="fr-FR" sz="1500" dirty="0"/>
              <a:t> on (U-Th)/He </a:t>
            </a:r>
            <a:r>
              <a:rPr lang="fr-FR" sz="1500" dirty="0" err="1"/>
              <a:t>ages</a:t>
            </a:r>
            <a:r>
              <a:rPr lang="fr-FR" sz="1500" dirty="0"/>
              <a:t>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21: 4223-4229.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Flowers</a:t>
            </a:r>
            <a:r>
              <a:rPr lang="fr-FR" sz="1500" dirty="0"/>
              <a:t>, R., </a:t>
            </a:r>
            <a:r>
              <a:rPr lang="fr-FR" sz="1500" dirty="0" err="1"/>
              <a:t>Ketcham</a:t>
            </a:r>
            <a:r>
              <a:rPr lang="fr-FR" sz="1500" dirty="0"/>
              <a:t>, R.A., </a:t>
            </a:r>
            <a:r>
              <a:rPr lang="fr-FR" sz="1500" dirty="0" err="1"/>
              <a:t>Shuster</a:t>
            </a:r>
            <a:r>
              <a:rPr lang="fr-FR" sz="1500" dirty="0"/>
              <a:t>, D., </a:t>
            </a:r>
            <a:r>
              <a:rPr lang="fr-FR" sz="1500" dirty="0" err="1"/>
              <a:t>Farley</a:t>
            </a:r>
            <a:r>
              <a:rPr lang="fr-FR" sz="1500" dirty="0"/>
              <a:t>, K.A., 2009. Apatite (U-Th)/He thermochronology </a:t>
            </a:r>
            <a:r>
              <a:rPr lang="fr-FR" sz="1500" dirty="0" err="1"/>
              <a:t>using</a:t>
            </a:r>
            <a:r>
              <a:rPr lang="fr-FR" sz="1500" dirty="0"/>
              <a:t> a radiation damage accumulation and </a:t>
            </a:r>
            <a:r>
              <a:rPr lang="fr-FR" sz="1500" dirty="0" err="1"/>
              <a:t>annealing</a:t>
            </a:r>
            <a:r>
              <a:rPr lang="fr-FR" sz="1500" dirty="0"/>
              <a:t> model.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73: 2347-2365.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Gallagher</a:t>
            </a:r>
            <a:r>
              <a:rPr lang="fr-FR" sz="1500" dirty="0"/>
              <a:t>, K., 2012. </a:t>
            </a:r>
            <a:r>
              <a:rPr lang="fr-FR" sz="1500" dirty="0" err="1"/>
              <a:t>Transdimensional</a:t>
            </a:r>
            <a:r>
              <a:rPr lang="fr-FR" sz="1500" dirty="0"/>
              <a:t> inverse thermal </a:t>
            </a:r>
            <a:r>
              <a:rPr lang="fr-FR" sz="1500" dirty="0" err="1"/>
              <a:t>history</a:t>
            </a:r>
            <a:r>
              <a:rPr lang="fr-FR" sz="1500" dirty="0"/>
              <a:t> </a:t>
            </a:r>
            <a:r>
              <a:rPr lang="fr-FR" sz="1500" dirty="0" err="1"/>
              <a:t>modelling</a:t>
            </a:r>
            <a:r>
              <a:rPr lang="fr-FR" sz="1500" dirty="0"/>
              <a:t> for quantitative thermochronology. JGR, 117(B02408): 16pp.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Gautheron, C. et al., 2013. </a:t>
            </a:r>
            <a:r>
              <a:rPr lang="fr-FR" sz="1500" dirty="0" err="1"/>
              <a:t>Chemical</a:t>
            </a:r>
            <a:r>
              <a:rPr lang="fr-FR" sz="1500" dirty="0"/>
              <a:t> influence on α-</a:t>
            </a:r>
            <a:r>
              <a:rPr lang="fr-FR" sz="1500" dirty="0" err="1"/>
              <a:t>recoil</a:t>
            </a:r>
            <a:r>
              <a:rPr lang="fr-FR" sz="1500" dirty="0"/>
              <a:t> damage </a:t>
            </a:r>
            <a:r>
              <a:rPr lang="fr-FR" sz="1500" dirty="0" err="1"/>
              <a:t>annealing</a:t>
            </a:r>
            <a:r>
              <a:rPr lang="fr-FR" sz="1500" dirty="0"/>
              <a:t> in apatite: implications for (U-Th)/He </a:t>
            </a:r>
            <a:r>
              <a:rPr lang="fr-FR" sz="1500" dirty="0" err="1"/>
              <a:t>dating</a:t>
            </a:r>
            <a:r>
              <a:rPr lang="fr-FR" sz="1500" dirty="0"/>
              <a:t>. </a:t>
            </a:r>
            <a:r>
              <a:rPr lang="fr-FR" sz="1500" dirty="0" err="1"/>
              <a:t>Chem</a:t>
            </a:r>
            <a:r>
              <a:rPr lang="fr-FR" sz="1500" dirty="0"/>
              <a:t>. </a:t>
            </a:r>
            <a:r>
              <a:rPr lang="fr-FR" sz="1500" dirty="0" err="1"/>
              <a:t>Geol</a:t>
            </a:r>
            <a:r>
              <a:rPr lang="fr-FR" sz="1500" dirty="0"/>
              <a:t>., 351: 257-267</a:t>
            </a:r>
            <a:r>
              <a:rPr lang="fr-FR" sz="1500" dirty="0" smtClean="0"/>
              <a:t>.</a:t>
            </a:r>
            <a:endParaRPr lang="en-US" sz="1500" dirty="0" smtClean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88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Cited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887" y="725936"/>
            <a:ext cx="891258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fr-FR" sz="1500" dirty="0" smtClean="0"/>
              <a:t>Gautheron</a:t>
            </a:r>
            <a:r>
              <a:rPr lang="fr-FR" sz="1500" dirty="0"/>
              <a:t>, C. et al., en </a:t>
            </a:r>
            <a:r>
              <a:rPr lang="fr-FR" sz="1500" dirty="0" err="1"/>
              <a:t>prep</a:t>
            </a:r>
            <a:r>
              <a:rPr lang="fr-FR" sz="1500" dirty="0"/>
              <a:t>. Comparative </a:t>
            </a:r>
            <a:r>
              <a:rPr lang="fr-FR" sz="1500" dirty="0" err="1"/>
              <a:t>study</a:t>
            </a:r>
            <a:r>
              <a:rPr lang="fr-FR" sz="1500" dirty="0"/>
              <a:t> of He and Ne diffusion in zircon by a multi-</a:t>
            </a:r>
            <a:r>
              <a:rPr lang="fr-FR" sz="1500" dirty="0" err="1"/>
              <a:t>scale</a:t>
            </a:r>
            <a:r>
              <a:rPr lang="fr-FR" sz="1500" dirty="0"/>
              <a:t> </a:t>
            </a:r>
            <a:r>
              <a:rPr lang="fr-FR" sz="1500" dirty="0" err="1"/>
              <a:t>approach</a:t>
            </a:r>
            <a:r>
              <a:rPr lang="fr-FR" sz="1500" dirty="0"/>
              <a:t>: implication for the (U-Th)/He/Ne </a:t>
            </a:r>
            <a:r>
              <a:rPr lang="fr-FR" sz="1500" dirty="0" err="1"/>
              <a:t>chronometers</a:t>
            </a:r>
            <a:r>
              <a:rPr lang="fr-FR" sz="1500" dirty="0"/>
              <a:t>. </a:t>
            </a:r>
            <a:r>
              <a:rPr lang="fr-FR" sz="1500" dirty="0" err="1"/>
              <a:t>Chem</a:t>
            </a:r>
            <a:r>
              <a:rPr lang="fr-FR" sz="1500" dirty="0"/>
              <a:t>. </a:t>
            </a:r>
            <a:r>
              <a:rPr lang="fr-FR" sz="1500" dirty="0" err="1"/>
              <a:t>Geol</a:t>
            </a:r>
            <a:r>
              <a:rPr lang="fr-FR" sz="1500" dirty="0"/>
              <a:t>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Gautheron, C., </a:t>
            </a:r>
            <a:r>
              <a:rPr lang="fr-FR" sz="1500" dirty="0" err="1"/>
              <a:t>Tassan-Got</a:t>
            </a:r>
            <a:r>
              <a:rPr lang="fr-FR" sz="1500" dirty="0"/>
              <a:t>, L., 2010. A Monte Carlo </a:t>
            </a:r>
            <a:r>
              <a:rPr lang="fr-FR" sz="1500" dirty="0" err="1"/>
              <a:t>approach</a:t>
            </a:r>
            <a:r>
              <a:rPr lang="fr-FR" sz="1500" dirty="0"/>
              <a:t> of diffusion </a:t>
            </a:r>
            <a:r>
              <a:rPr lang="fr-FR" sz="1500" dirty="0" err="1"/>
              <a:t>applied</a:t>
            </a:r>
            <a:r>
              <a:rPr lang="fr-FR" sz="1500" dirty="0"/>
              <a:t> to noble </a:t>
            </a:r>
            <a:r>
              <a:rPr lang="fr-FR" sz="1500" dirty="0" err="1"/>
              <a:t>gas</a:t>
            </a:r>
            <a:r>
              <a:rPr lang="fr-FR" sz="1500" dirty="0"/>
              <a:t>/</a:t>
            </a:r>
            <a:r>
              <a:rPr lang="fr-FR" sz="1500" dirty="0" err="1"/>
              <a:t>helium</a:t>
            </a:r>
            <a:r>
              <a:rPr lang="fr-FR" sz="1500" dirty="0"/>
              <a:t> thermochronology. </a:t>
            </a:r>
            <a:r>
              <a:rPr lang="fr-FR" sz="1500" dirty="0" err="1"/>
              <a:t>Chemical</a:t>
            </a:r>
            <a:r>
              <a:rPr lang="fr-FR" sz="1500" dirty="0"/>
              <a:t> </a:t>
            </a:r>
            <a:r>
              <a:rPr lang="fr-FR" sz="1500" dirty="0" err="1"/>
              <a:t>Geology</a:t>
            </a:r>
            <a:r>
              <a:rPr lang="fr-FR" sz="1500" dirty="0"/>
              <a:t>, 273: 212-224.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Gautheron, C., </a:t>
            </a:r>
            <a:r>
              <a:rPr lang="fr-FR" sz="1500" dirty="0" err="1"/>
              <a:t>Tassan-Got</a:t>
            </a:r>
            <a:r>
              <a:rPr lang="fr-FR" sz="1500" dirty="0"/>
              <a:t>, L., </a:t>
            </a:r>
            <a:r>
              <a:rPr lang="fr-FR" sz="1500" dirty="0" err="1"/>
              <a:t>Ketcham</a:t>
            </a:r>
            <a:r>
              <a:rPr lang="fr-FR" sz="1500" dirty="0"/>
              <a:t>, R.A., </a:t>
            </a:r>
            <a:r>
              <a:rPr lang="fr-FR" sz="1500" dirty="0" err="1"/>
              <a:t>Dobson</a:t>
            </a:r>
            <a:r>
              <a:rPr lang="fr-FR" sz="1500" dirty="0"/>
              <a:t>, K.J., 2012. </a:t>
            </a:r>
            <a:r>
              <a:rPr lang="fr-FR" sz="1500" dirty="0" err="1"/>
              <a:t>Accounting</a:t>
            </a:r>
            <a:r>
              <a:rPr lang="fr-FR" sz="1500" dirty="0"/>
              <a:t> for long alpha-</a:t>
            </a:r>
            <a:r>
              <a:rPr lang="fr-FR" sz="1500" dirty="0" err="1"/>
              <a:t>particle</a:t>
            </a:r>
            <a:r>
              <a:rPr lang="fr-FR" sz="1500" dirty="0"/>
              <a:t> </a:t>
            </a:r>
            <a:r>
              <a:rPr lang="fr-FR" sz="1500" dirty="0" err="1"/>
              <a:t>stopping</a:t>
            </a:r>
            <a:r>
              <a:rPr lang="fr-FR" sz="1500" dirty="0"/>
              <a:t> distances in (U-Th-</a:t>
            </a:r>
            <a:r>
              <a:rPr lang="fr-FR" sz="1500" dirty="0" err="1"/>
              <a:t>Sm</a:t>
            </a:r>
            <a:r>
              <a:rPr lang="fr-FR" sz="1500" dirty="0"/>
              <a:t>)/He </a:t>
            </a:r>
            <a:r>
              <a:rPr lang="fr-FR" sz="1500" dirty="0" err="1"/>
              <a:t>geochronology</a:t>
            </a:r>
            <a:r>
              <a:rPr lang="fr-FR" sz="1500" dirty="0"/>
              <a:t>: 3D </a:t>
            </a:r>
            <a:r>
              <a:rPr lang="fr-FR" sz="1500" dirty="0" err="1"/>
              <a:t>modeling</a:t>
            </a:r>
            <a:r>
              <a:rPr lang="fr-FR" sz="1500" dirty="0"/>
              <a:t> of diffusion, zoning, implantation, and abrasion. </a:t>
            </a:r>
            <a:r>
              <a:rPr lang="fr-FR" sz="1500" dirty="0" err="1"/>
              <a:t>Geochimica</a:t>
            </a:r>
            <a:r>
              <a:rPr lang="fr-FR" sz="1500" dirty="0"/>
              <a:t> et </a:t>
            </a:r>
            <a:r>
              <a:rPr lang="fr-FR" sz="1500" dirty="0" err="1"/>
              <a:t>Cosmochimica</a:t>
            </a:r>
            <a:r>
              <a:rPr lang="fr-FR" sz="1500" dirty="0"/>
              <a:t> Acta, 96: 44-56.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Gautheron, C.E., </a:t>
            </a:r>
            <a:r>
              <a:rPr lang="fr-FR" sz="1500" dirty="0" err="1"/>
              <a:t>Tassan-Got</a:t>
            </a:r>
            <a:r>
              <a:rPr lang="fr-FR" sz="1500" dirty="0"/>
              <a:t>, L., </a:t>
            </a:r>
            <a:r>
              <a:rPr lang="fr-FR" sz="1500" dirty="0" err="1"/>
              <a:t>Barbarand</a:t>
            </a:r>
            <a:r>
              <a:rPr lang="fr-FR" sz="1500" dirty="0"/>
              <a:t>, J., Pagel, M., 2009. </a:t>
            </a:r>
            <a:r>
              <a:rPr lang="fr-FR" sz="1500" dirty="0" err="1"/>
              <a:t>Effect</a:t>
            </a:r>
            <a:r>
              <a:rPr lang="fr-FR" sz="1500" dirty="0"/>
              <a:t> of alpha-damage </a:t>
            </a:r>
            <a:r>
              <a:rPr lang="fr-FR" sz="1500" dirty="0" err="1"/>
              <a:t>annealing</a:t>
            </a:r>
            <a:r>
              <a:rPr lang="fr-FR" sz="1500" dirty="0"/>
              <a:t> on apatite (U-Th)/He thermochronology. </a:t>
            </a:r>
            <a:r>
              <a:rPr lang="fr-FR" sz="1500" dirty="0" err="1"/>
              <a:t>Chemical</a:t>
            </a:r>
            <a:r>
              <a:rPr lang="fr-FR" sz="1500" dirty="0"/>
              <a:t> </a:t>
            </a:r>
            <a:r>
              <a:rPr lang="fr-FR" sz="1500" dirty="0" err="1"/>
              <a:t>Geology</a:t>
            </a:r>
            <a:r>
              <a:rPr lang="fr-FR" sz="1500" dirty="0"/>
              <a:t>, 266: 166-179.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Gerin, C. et al., 2017. Influence of </a:t>
            </a:r>
            <a:r>
              <a:rPr lang="fr-FR" sz="1500" dirty="0" err="1"/>
              <a:t>vacancy</a:t>
            </a:r>
            <a:r>
              <a:rPr lang="fr-FR" sz="1500" dirty="0"/>
              <a:t> damage on He diffusion in apatite </a:t>
            </a:r>
            <a:r>
              <a:rPr lang="fr-FR" sz="1500" dirty="0" err="1"/>
              <a:t>investigated</a:t>
            </a:r>
            <a:r>
              <a:rPr lang="fr-FR" sz="1500" dirty="0"/>
              <a:t> </a:t>
            </a:r>
            <a:r>
              <a:rPr lang="fr-FR" sz="1500" dirty="0" err="1"/>
              <a:t>at</a:t>
            </a:r>
            <a:r>
              <a:rPr lang="fr-FR" sz="1500" dirty="0"/>
              <a:t> </a:t>
            </a:r>
            <a:r>
              <a:rPr lang="fr-FR" sz="1500" dirty="0" err="1"/>
              <a:t>atomic</a:t>
            </a:r>
            <a:r>
              <a:rPr lang="fr-FR" sz="1500" dirty="0"/>
              <a:t> to </a:t>
            </a:r>
            <a:r>
              <a:rPr lang="fr-FR" sz="1500" dirty="0" err="1"/>
              <a:t>mineralogical</a:t>
            </a:r>
            <a:r>
              <a:rPr lang="fr-FR" sz="1500" dirty="0"/>
              <a:t> </a:t>
            </a:r>
            <a:r>
              <a:rPr lang="fr-FR" sz="1500" dirty="0" err="1"/>
              <a:t>scales</a:t>
            </a:r>
            <a:r>
              <a:rPr lang="fr-FR" sz="1500" dirty="0"/>
              <a:t>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</a:t>
            </a:r>
            <a:r>
              <a:rPr lang="fr-FR" sz="1500" dirty="0"/>
              <a:t>. Acta, 197: 87-103.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Green, P.F., </a:t>
            </a:r>
            <a:r>
              <a:rPr lang="fr-FR" sz="1500" dirty="0" err="1"/>
              <a:t>Crowhurst</a:t>
            </a:r>
            <a:r>
              <a:rPr lang="fr-FR" sz="1500" dirty="0"/>
              <a:t>, P.V., </a:t>
            </a:r>
            <a:r>
              <a:rPr lang="fr-FR" sz="1500" dirty="0" err="1"/>
              <a:t>Duddy</a:t>
            </a:r>
            <a:r>
              <a:rPr lang="fr-FR" sz="1500" dirty="0"/>
              <a:t>, I.R., </a:t>
            </a:r>
            <a:r>
              <a:rPr lang="fr-FR" sz="1500" dirty="0" err="1"/>
              <a:t>Jaspen</a:t>
            </a:r>
            <a:r>
              <a:rPr lang="fr-FR" sz="1500" dirty="0"/>
              <a:t>, P., </a:t>
            </a:r>
            <a:r>
              <a:rPr lang="fr-FR" sz="1500" dirty="0" err="1"/>
              <a:t>Holford</a:t>
            </a:r>
            <a:r>
              <a:rPr lang="fr-FR" sz="1500" dirty="0"/>
              <a:t>, S.P., 2006. </a:t>
            </a:r>
            <a:r>
              <a:rPr lang="fr-FR" sz="1500" dirty="0" err="1"/>
              <a:t>Conflicting</a:t>
            </a:r>
            <a:r>
              <a:rPr lang="fr-FR" sz="1500" dirty="0"/>
              <a:t> (U-Th)/He and fission </a:t>
            </a:r>
            <a:r>
              <a:rPr lang="fr-FR" sz="1500" dirty="0" err="1"/>
              <a:t>track</a:t>
            </a:r>
            <a:r>
              <a:rPr lang="fr-FR" sz="1500" dirty="0"/>
              <a:t> </a:t>
            </a:r>
            <a:r>
              <a:rPr lang="fr-FR" sz="1500" dirty="0" err="1"/>
              <a:t>ages</a:t>
            </a:r>
            <a:r>
              <a:rPr lang="fr-FR" sz="1500" dirty="0"/>
              <a:t> in apatite: </a:t>
            </a:r>
            <a:r>
              <a:rPr lang="fr-FR" sz="1500" dirty="0" err="1"/>
              <a:t>Enhanced</a:t>
            </a:r>
            <a:r>
              <a:rPr lang="fr-FR" sz="1500" dirty="0"/>
              <a:t> He </a:t>
            </a:r>
            <a:r>
              <a:rPr lang="fr-FR" sz="1500" dirty="0" err="1"/>
              <a:t>retention</a:t>
            </a:r>
            <a:r>
              <a:rPr lang="fr-FR" sz="1500" dirty="0"/>
              <a:t>, not </a:t>
            </a:r>
            <a:r>
              <a:rPr lang="fr-FR" sz="1500" dirty="0" err="1"/>
              <a:t>annealing</a:t>
            </a:r>
            <a:r>
              <a:rPr lang="fr-FR" sz="1500" dirty="0"/>
              <a:t> </a:t>
            </a:r>
            <a:r>
              <a:rPr lang="fr-FR" sz="1500" dirty="0" err="1"/>
              <a:t>behaviour</a:t>
            </a:r>
            <a:r>
              <a:rPr lang="fr-FR" sz="1500" dirty="0"/>
              <a:t>. </a:t>
            </a:r>
            <a:r>
              <a:rPr lang="fr-FR" sz="1500" dirty="0" err="1"/>
              <a:t>Earth</a:t>
            </a:r>
            <a:r>
              <a:rPr lang="fr-FR" sz="1500" dirty="0"/>
              <a:t> </a:t>
            </a:r>
            <a:r>
              <a:rPr lang="fr-FR" sz="1500" dirty="0" err="1"/>
              <a:t>Planet</a:t>
            </a:r>
            <a:r>
              <a:rPr lang="fr-FR" sz="1500" dirty="0"/>
              <a:t>. </a:t>
            </a:r>
            <a:r>
              <a:rPr lang="fr-FR" sz="1500" dirty="0" err="1"/>
              <a:t>Sci</a:t>
            </a:r>
            <a:r>
              <a:rPr lang="fr-FR" sz="1500" dirty="0"/>
              <a:t>. </a:t>
            </a:r>
            <a:r>
              <a:rPr lang="fr-FR" sz="1500" dirty="0" err="1"/>
              <a:t>Lett</a:t>
            </a:r>
            <a:r>
              <a:rPr lang="fr-FR" sz="1500" dirty="0"/>
              <a:t>., 250: 407-427.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Guenthner</a:t>
            </a:r>
            <a:r>
              <a:rPr lang="fr-FR" sz="1500" dirty="0"/>
              <a:t>, W., </a:t>
            </a:r>
            <a:r>
              <a:rPr lang="fr-FR" sz="1500" dirty="0" err="1"/>
              <a:t>Reiners</a:t>
            </a:r>
            <a:r>
              <a:rPr lang="fr-FR" sz="1500" dirty="0"/>
              <a:t>, P.W., </a:t>
            </a:r>
            <a:r>
              <a:rPr lang="fr-FR" sz="1500" dirty="0" err="1"/>
              <a:t>Ketcham</a:t>
            </a:r>
            <a:r>
              <a:rPr lang="fr-FR" sz="1500" dirty="0"/>
              <a:t>, R., </a:t>
            </a:r>
            <a:r>
              <a:rPr lang="fr-FR" sz="1500" dirty="0" err="1"/>
              <a:t>Nasdala</a:t>
            </a:r>
            <a:r>
              <a:rPr lang="fr-FR" sz="1500" dirty="0"/>
              <a:t>, L., </a:t>
            </a:r>
            <a:r>
              <a:rPr lang="fr-FR" sz="1500" dirty="0" err="1"/>
              <a:t>Giester</a:t>
            </a:r>
            <a:r>
              <a:rPr lang="fr-FR" sz="1500" dirty="0"/>
              <a:t>, G., 2013. </a:t>
            </a:r>
            <a:r>
              <a:rPr lang="fr-FR" sz="1500" dirty="0" err="1"/>
              <a:t>Helium</a:t>
            </a:r>
            <a:r>
              <a:rPr lang="fr-FR" sz="1500" dirty="0"/>
              <a:t> diffusion in </a:t>
            </a:r>
            <a:r>
              <a:rPr lang="fr-FR" sz="1500" dirty="0" err="1"/>
              <a:t>natural</a:t>
            </a:r>
            <a:r>
              <a:rPr lang="fr-FR" sz="1500" dirty="0"/>
              <a:t> zircon: radiation damage, </a:t>
            </a:r>
            <a:r>
              <a:rPr lang="fr-FR" sz="1500" dirty="0" err="1"/>
              <a:t>anisotropy</a:t>
            </a:r>
            <a:r>
              <a:rPr lang="fr-FR" sz="1500" dirty="0"/>
              <a:t>, and the </a:t>
            </a:r>
            <a:r>
              <a:rPr lang="fr-FR" sz="1500" dirty="0" err="1"/>
              <a:t>interpretation</a:t>
            </a:r>
            <a:r>
              <a:rPr lang="fr-FR" sz="1500" dirty="0"/>
              <a:t> of zircon (U-Th)/He thermochronology. American Journal of Science, 313: 145-198.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Janowski</a:t>
            </a:r>
            <a:r>
              <a:rPr lang="fr-FR" sz="1500" dirty="0"/>
              <a:t>, M. et al., 2017. Neogene exhumation and relief </a:t>
            </a:r>
            <a:r>
              <a:rPr lang="fr-FR" sz="1500" dirty="0" err="1"/>
              <a:t>evolution</a:t>
            </a:r>
            <a:r>
              <a:rPr lang="fr-FR" sz="1500" dirty="0"/>
              <a:t> in the </a:t>
            </a:r>
            <a:r>
              <a:rPr lang="fr-FR" sz="1500" dirty="0" err="1"/>
              <a:t>eastern</a:t>
            </a:r>
            <a:r>
              <a:rPr lang="fr-FR" sz="1500" dirty="0"/>
              <a:t> </a:t>
            </a:r>
            <a:r>
              <a:rPr lang="fr-FR" sz="1500" dirty="0" err="1"/>
              <a:t>Betics</a:t>
            </a:r>
            <a:r>
              <a:rPr lang="fr-FR" sz="1500" dirty="0"/>
              <a:t> (SE Spain): insights </a:t>
            </a:r>
            <a:r>
              <a:rPr lang="fr-FR" sz="1500" dirty="0" err="1"/>
              <a:t>from</a:t>
            </a:r>
            <a:r>
              <a:rPr lang="fr-FR" sz="1500" dirty="0"/>
              <a:t> the Sierra de </a:t>
            </a:r>
            <a:r>
              <a:rPr lang="fr-FR" sz="1500" dirty="0" err="1"/>
              <a:t>Gador</a:t>
            </a:r>
            <a:r>
              <a:rPr lang="fr-FR" sz="1500" dirty="0"/>
              <a:t>. Terra Nova, 29: 91-97.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Ketcham</a:t>
            </a:r>
            <a:r>
              <a:rPr lang="fr-FR" sz="1500" dirty="0"/>
              <a:t>, R.A., 2005. </a:t>
            </a:r>
            <a:r>
              <a:rPr lang="fr-FR" sz="1500" dirty="0" err="1"/>
              <a:t>Forward</a:t>
            </a:r>
            <a:r>
              <a:rPr lang="fr-FR" sz="1500" dirty="0"/>
              <a:t> and inverse </a:t>
            </a:r>
            <a:r>
              <a:rPr lang="fr-FR" sz="1500" dirty="0" err="1"/>
              <a:t>modelling</a:t>
            </a:r>
            <a:r>
              <a:rPr lang="fr-FR" sz="1500" dirty="0"/>
              <a:t> of </a:t>
            </a:r>
            <a:r>
              <a:rPr lang="fr-FR" sz="1500" dirty="0" err="1"/>
              <a:t>low-temperature</a:t>
            </a:r>
            <a:r>
              <a:rPr lang="fr-FR" sz="1500" dirty="0"/>
              <a:t> </a:t>
            </a:r>
            <a:r>
              <a:rPr lang="fr-FR" sz="1500" dirty="0" err="1"/>
              <a:t>thermochronolgy</a:t>
            </a:r>
            <a:r>
              <a:rPr lang="fr-FR" sz="1500" dirty="0"/>
              <a:t> data. In: </a:t>
            </a:r>
            <a:r>
              <a:rPr lang="fr-FR" sz="1500" dirty="0" err="1"/>
              <a:t>Reiners</a:t>
            </a:r>
            <a:r>
              <a:rPr lang="fr-FR" sz="1500" dirty="0"/>
              <a:t>, </a:t>
            </a:r>
            <a:r>
              <a:rPr lang="fr-FR" sz="1500" dirty="0" err="1"/>
              <a:t>P.W.a.E</a:t>
            </a:r>
            <a:r>
              <a:rPr lang="fr-FR" sz="1500" dirty="0"/>
              <a:t>., T.A. (Ed.), </a:t>
            </a:r>
            <a:r>
              <a:rPr lang="fr-FR" sz="1500" dirty="0" err="1"/>
              <a:t>Low</a:t>
            </a:r>
            <a:r>
              <a:rPr lang="fr-FR" sz="1500" dirty="0"/>
              <a:t> </a:t>
            </a:r>
            <a:r>
              <a:rPr lang="fr-FR" sz="1500" dirty="0" err="1"/>
              <a:t>temperature</a:t>
            </a:r>
            <a:r>
              <a:rPr lang="fr-FR" sz="1500" dirty="0"/>
              <a:t> thermochronology: techniques, </a:t>
            </a:r>
            <a:r>
              <a:rPr lang="fr-FR" sz="1500" dirty="0" err="1"/>
              <a:t>interpretations</a:t>
            </a:r>
            <a:r>
              <a:rPr lang="fr-FR" sz="1500" dirty="0"/>
              <a:t> and applications. </a:t>
            </a:r>
            <a:r>
              <a:rPr lang="fr-FR" sz="1500" dirty="0" err="1"/>
              <a:t>Reviews</a:t>
            </a:r>
            <a:r>
              <a:rPr lang="fr-FR" sz="1500" dirty="0"/>
              <a:t> in </a:t>
            </a:r>
            <a:r>
              <a:rPr lang="fr-FR" sz="1500" dirty="0" err="1"/>
              <a:t>mineralogy</a:t>
            </a:r>
            <a:r>
              <a:rPr lang="fr-FR" sz="1500" dirty="0"/>
              <a:t> and </a:t>
            </a:r>
            <a:r>
              <a:rPr lang="fr-FR" sz="1500" dirty="0" err="1"/>
              <a:t>geochemistry</a:t>
            </a:r>
            <a:r>
              <a:rPr lang="fr-FR" sz="1500" dirty="0"/>
              <a:t>, pp. 275-314.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Ketcham</a:t>
            </a:r>
            <a:r>
              <a:rPr lang="fr-FR" sz="1500" dirty="0"/>
              <a:t>, R.A., Carter, A., </a:t>
            </a:r>
            <a:r>
              <a:rPr lang="fr-FR" sz="1500" dirty="0" err="1"/>
              <a:t>Donelick</a:t>
            </a:r>
            <a:r>
              <a:rPr lang="fr-FR" sz="1500" dirty="0"/>
              <a:t>, R.A., </a:t>
            </a:r>
            <a:r>
              <a:rPr lang="fr-FR" sz="1500" dirty="0" err="1"/>
              <a:t>Barbarand</a:t>
            </a:r>
            <a:r>
              <a:rPr lang="fr-FR" sz="1500" dirty="0"/>
              <a:t>, J., </a:t>
            </a:r>
            <a:r>
              <a:rPr lang="fr-FR" sz="1500" dirty="0" err="1"/>
              <a:t>Hurford</a:t>
            </a:r>
            <a:r>
              <a:rPr lang="fr-FR" sz="1500" dirty="0"/>
              <a:t>, A.J., 2007. </a:t>
            </a:r>
            <a:r>
              <a:rPr lang="fr-FR" sz="1500" dirty="0" err="1"/>
              <a:t>Improved</a:t>
            </a:r>
            <a:r>
              <a:rPr lang="fr-FR" sz="1500" dirty="0"/>
              <a:t> </a:t>
            </a:r>
            <a:r>
              <a:rPr lang="fr-FR" sz="1500" dirty="0" err="1"/>
              <a:t>modeling</a:t>
            </a:r>
            <a:r>
              <a:rPr lang="fr-FR" sz="1500" dirty="0"/>
              <a:t> of fission-</a:t>
            </a:r>
            <a:r>
              <a:rPr lang="fr-FR" sz="1500" dirty="0" err="1"/>
              <a:t>track</a:t>
            </a:r>
            <a:r>
              <a:rPr lang="fr-FR" sz="1500" dirty="0"/>
              <a:t> </a:t>
            </a:r>
            <a:r>
              <a:rPr lang="fr-FR" sz="1500" dirty="0" err="1"/>
              <a:t>annealing</a:t>
            </a:r>
            <a:r>
              <a:rPr lang="fr-FR" sz="1500" dirty="0"/>
              <a:t> in apatite. American </a:t>
            </a:r>
            <a:r>
              <a:rPr lang="fr-FR" sz="1500" dirty="0" err="1"/>
              <a:t>Mineralogist</a:t>
            </a:r>
            <a:r>
              <a:rPr lang="fr-FR" sz="1500" dirty="0"/>
              <a:t>, 92: 799-810</a:t>
            </a:r>
            <a:r>
              <a:rPr lang="fr-FR" sz="1500" dirty="0" smtClean="0"/>
              <a:t>.</a:t>
            </a:r>
            <a:endParaRPr lang="en-US" sz="1500" dirty="0" smtClean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91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89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Cited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887" y="725936"/>
            <a:ext cx="891258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fr-FR" sz="1500" dirty="0" err="1" smtClean="0"/>
              <a:t>Ketcham</a:t>
            </a:r>
            <a:r>
              <a:rPr lang="fr-FR" sz="1500" dirty="0"/>
              <a:t>, R.A., Gautheron, C., </a:t>
            </a:r>
            <a:r>
              <a:rPr lang="fr-FR" sz="1500" dirty="0" err="1"/>
              <a:t>Tassan-Got</a:t>
            </a:r>
            <a:r>
              <a:rPr lang="fr-FR" sz="1500" dirty="0"/>
              <a:t>, L., 2011. </a:t>
            </a:r>
            <a:r>
              <a:rPr lang="fr-FR" sz="1500" dirty="0" err="1"/>
              <a:t>Accounting</a:t>
            </a:r>
            <a:r>
              <a:rPr lang="fr-FR" sz="1500" dirty="0"/>
              <a:t> for long alpha-</a:t>
            </a:r>
            <a:r>
              <a:rPr lang="fr-FR" sz="1500" dirty="0" err="1"/>
              <a:t>particle</a:t>
            </a:r>
            <a:r>
              <a:rPr lang="fr-FR" sz="1500" dirty="0"/>
              <a:t> </a:t>
            </a:r>
            <a:r>
              <a:rPr lang="fr-FR" sz="1500" dirty="0" err="1"/>
              <a:t>stopping</a:t>
            </a:r>
            <a:r>
              <a:rPr lang="fr-FR" sz="1500" dirty="0"/>
              <a:t> distances in (U-Th-</a:t>
            </a:r>
            <a:r>
              <a:rPr lang="fr-FR" sz="1500" dirty="0" err="1"/>
              <a:t>Sm</a:t>
            </a:r>
            <a:r>
              <a:rPr lang="fr-FR" sz="1500" dirty="0"/>
              <a:t>)/He </a:t>
            </a:r>
            <a:r>
              <a:rPr lang="fr-FR" sz="1500" dirty="0" err="1"/>
              <a:t>geochronology</a:t>
            </a:r>
            <a:r>
              <a:rPr lang="fr-FR" sz="1500" dirty="0"/>
              <a:t>: </a:t>
            </a:r>
            <a:r>
              <a:rPr lang="fr-FR" sz="1500" dirty="0" err="1"/>
              <a:t>refinement</a:t>
            </a:r>
            <a:r>
              <a:rPr lang="fr-FR" sz="1500" dirty="0"/>
              <a:t> of the </a:t>
            </a:r>
            <a:r>
              <a:rPr lang="fr-FR" sz="1500" dirty="0" err="1"/>
              <a:t>baseline</a:t>
            </a:r>
            <a:r>
              <a:rPr lang="fr-FR" sz="1500" dirty="0"/>
              <a:t> case. </a:t>
            </a:r>
            <a:r>
              <a:rPr lang="fr-FR" sz="1500" dirty="0" err="1"/>
              <a:t>Geochimica</a:t>
            </a:r>
            <a:r>
              <a:rPr lang="fr-FR" sz="1500" dirty="0"/>
              <a:t> et </a:t>
            </a:r>
            <a:r>
              <a:rPr lang="fr-FR" sz="1500" dirty="0" err="1"/>
              <a:t>Cosmochimica</a:t>
            </a:r>
            <a:r>
              <a:rPr lang="fr-FR" sz="1500" dirty="0"/>
              <a:t> Acta, 75: 7779-7791.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Ketcham</a:t>
            </a:r>
            <a:r>
              <a:rPr lang="fr-FR" sz="1500" dirty="0"/>
              <a:t>, R.A., </a:t>
            </a:r>
            <a:r>
              <a:rPr lang="fr-FR" sz="1500" dirty="0" err="1"/>
              <a:t>Guenthner</a:t>
            </a:r>
            <a:r>
              <a:rPr lang="fr-FR" sz="1500" dirty="0"/>
              <a:t>, W.R., </a:t>
            </a:r>
            <a:r>
              <a:rPr lang="fr-FR" sz="1500" dirty="0" err="1"/>
              <a:t>Reiners</a:t>
            </a:r>
            <a:r>
              <a:rPr lang="fr-FR" sz="1500" dirty="0"/>
              <a:t>, P.W., 2013. </a:t>
            </a:r>
            <a:r>
              <a:rPr lang="fr-FR" sz="1500" dirty="0" err="1"/>
              <a:t>Geometric</a:t>
            </a:r>
            <a:r>
              <a:rPr lang="fr-FR" sz="1500" dirty="0"/>
              <a:t> </a:t>
            </a:r>
            <a:r>
              <a:rPr lang="fr-FR" sz="1500" dirty="0" err="1"/>
              <a:t>analysis</a:t>
            </a:r>
            <a:r>
              <a:rPr lang="fr-FR" sz="1500" dirty="0"/>
              <a:t> of radiation damage </a:t>
            </a:r>
            <a:r>
              <a:rPr lang="fr-FR" sz="1500" dirty="0" err="1"/>
              <a:t>connectivity</a:t>
            </a:r>
            <a:r>
              <a:rPr lang="fr-FR" sz="1500" dirty="0"/>
              <a:t> in zircon, and </a:t>
            </a:r>
            <a:r>
              <a:rPr lang="fr-FR" sz="1500" dirty="0" err="1"/>
              <a:t>its</a:t>
            </a:r>
            <a:r>
              <a:rPr lang="fr-FR" sz="1500" dirty="0"/>
              <a:t> implications for </a:t>
            </a:r>
            <a:r>
              <a:rPr lang="fr-FR" sz="1500" dirty="0" err="1"/>
              <a:t>helium</a:t>
            </a:r>
            <a:r>
              <a:rPr lang="fr-FR" sz="1500" dirty="0"/>
              <a:t> diffusion. American </a:t>
            </a:r>
            <a:r>
              <a:rPr lang="fr-FR" sz="1500" dirty="0" err="1"/>
              <a:t>Mineralogist</a:t>
            </a:r>
            <a:r>
              <a:rPr lang="fr-FR" sz="1500" dirty="0"/>
              <a:t>, 98: 350-360.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Kraml</a:t>
            </a:r>
            <a:r>
              <a:rPr lang="fr-FR" sz="1500" dirty="0"/>
              <a:t>, M. et al., 2006. A new multi-</a:t>
            </a:r>
            <a:r>
              <a:rPr lang="fr-FR" sz="1500" dirty="0" err="1"/>
              <a:t>mineral</a:t>
            </a:r>
            <a:r>
              <a:rPr lang="fr-FR" sz="1500" dirty="0"/>
              <a:t> </a:t>
            </a:r>
            <a:r>
              <a:rPr lang="fr-FR" sz="1500" dirty="0" err="1"/>
              <a:t>age</a:t>
            </a:r>
            <a:r>
              <a:rPr lang="fr-FR" sz="1500" dirty="0"/>
              <a:t> </a:t>
            </a:r>
            <a:r>
              <a:rPr lang="fr-FR" sz="1500" dirty="0" err="1"/>
              <a:t>reference</a:t>
            </a:r>
            <a:r>
              <a:rPr lang="fr-FR" sz="1500" dirty="0"/>
              <a:t> </a:t>
            </a:r>
            <a:r>
              <a:rPr lang="fr-FR" sz="1500" dirty="0" err="1"/>
              <a:t>material</a:t>
            </a:r>
            <a:r>
              <a:rPr lang="fr-FR" sz="1500" dirty="0"/>
              <a:t> for 40Ar/39Ar, (U-Th)/He and fission </a:t>
            </a:r>
            <a:r>
              <a:rPr lang="fr-FR" sz="1500" dirty="0" err="1"/>
              <a:t>track</a:t>
            </a:r>
            <a:r>
              <a:rPr lang="fr-FR" sz="1500" dirty="0"/>
              <a:t> </a:t>
            </a:r>
            <a:r>
              <a:rPr lang="fr-FR" sz="1500" dirty="0" err="1"/>
              <a:t>dating</a:t>
            </a:r>
            <a:r>
              <a:rPr lang="fr-FR" sz="1500" dirty="0"/>
              <a:t> </a:t>
            </a:r>
            <a:r>
              <a:rPr lang="fr-FR" sz="1500" dirty="0" err="1"/>
              <a:t>methods</a:t>
            </a:r>
            <a:r>
              <a:rPr lang="fr-FR" sz="1500" dirty="0"/>
              <a:t>: The </a:t>
            </a:r>
            <a:r>
              <a:rPr lang="fr-FR" sz="1500" dirty="0" err="1"/>
              <a:t>Limberg</a:t>
            </a:r>
            <a:r>
              <a:rPr lang="fr-FR" sz="1500" dirty="0"/>
              <a:t> t3 </a:t>
            </a:r>
            <a:r>
              <a:rPr lang="fr-FR" sz="1500" dirty="0" err="1"/>
              <a:t>tuff</a:t>
            </a:r>
            <a:r>
              <a:rPr lang="fr-FR" sz="1500" dirty="0"/>
              <a:t>. </a:t>
            </a:r>
            <a:r>
              <a:rPr lang="fr-FR" sz="1500" dirty="0" err="1"/>
              <a:t>Geostandards</a:t>
            </a:r>
            <a:r>
              <a:rPr lang="fr-FR" sz="1500" dirty="0"/>
              <a:t> and </a:t>
            </a:r>
            <a:r>
              <a:rPr lang="fr-FR" sz="1500" dirty="0" err="1"/>
              <a:t>Geoanalytical</a:t>
            </a:r>
            <a:r>
              <a:rPr lang="fr-FR" sz="1500" dirty="0"/>
              <a:t> </a:t>
            </a:r>
            <a:r>
              <a:rPr lang="fr-FR" sz="1500" dirty="0" err="1"/>
              <a:t>Research</a:t>
            </a:r>
            <a:r>
              <a:rPr lang="fr-FR" sz="1500" dirty="0"/>
              <a:t>, 30(2): 73-86.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Leprêtre</a:t>
            </a:r>
            <a:r>
              <a:rPr lang="fr-FR" sz="1500" dirty="0"/>
              <a:t>, R. et al., 2015. Post-rift </a:t>
            </a:r>
            <a:r>
              <a:rPr lang="fr-FR" sz="1500" dirty="0" err="1"/>
              <a:t>history</a:t>
            </a:r>
            <a:r>
              <a:rPr lang="fr-FR" sz="1500" dirty="0"/>
              <a:t> of the </a:t>
            </a:r>
            <a:r>
              <a:rPr lang="fr-FR" sz="1500" dirty="0" err="1"/>
              <a:t>eastern</a:t>
            </a:r>
            <a:r>
              <a:rPr lang="fr-FR" sz="1500" dirty="0"/>
              <a:t> Central Atlantic passive </a:t>
            </a:r>
            <a:r>
              <a:rPr lang="fr-FR" sz="1500" dirty="0" err="1"/>
              <a:t>margin</a:t>
            </a:r>
            <a:r>
              <a:rPr lang="fr-FR" sz="1500" dirty="0"/>
              <a:t>: insights </a:t>
            </a:r>
            <a:r>
              <a:rPr lang="fr-FR" sz="1500" dirty="0" err="1"/>
              <a:t>from</a:t>
            </a:r>
            <a:r>
              <a:rPr lang="fr-FR" sz="1500" dirty="0"/>
              <a:t> the </a:t>
            </a:r>
            <a:r>
              <a:rPr lang="fr-FR" sz="1500" dirty="0" err="1"/>
              <a:t>Saharan</a:t>
            </a:r>
            <a:r>
              <a:rPr lang="fr-FR" sz="1500" dirty="0"/>
              <a:t> </a:t>
            </a:r>
            <a:r>
              <a:rPr lang="fr-FR" sz="1500" dirty="0" err="1"/>
              <a:t>region</a:t>
            </a:r>
            <a:r>
              <a:rPr lang="fr-FR" sz="1500" dirty="0"/>
              <a:t> of South </a:t>
            </a:r>
            <a:r>
              <a:rPr lang="fr-FR" sz="1500" dirty="0" err="1"/>
              <a:t>Morocco</a:t>
            </a:r>
            <a:r>
              <a:rPr lang="fr-FR" sz="1500" dirty="0"/>
              <a:t>. Journal of </a:t>
            </a:r>
            <a:r>
              <a:rPr lang="fr-FR" sz="1500" dirty="0" err="1"/>
              <a:t>Geophysical</a:t>
            </a:r>
            <a:r>
              <a:rPr lang="fr-FR" sz="1500" dirty="0"/>
              <a:t> </a:t>
            </a:r>
            <a:r>
              <a:rPr lang="fr-FR" sz="1500" dirty="0" err="1"/>
              <a:t>Research</a:t>
            </a:r>
            <a:r>
              <a:rPr lang="fr-FR" sz="1500" dirty="0"/>
              <a:t> - Solid </a:t>
            </a:r>
            <a:r>
              <a:rPr lang="fr-FR" sz="1500" dirty="0" err="1"/>
              <a:t>Earth</a:t>
            </a:r>
            <a:r>
              <a:rPr lang="fr-FR" sz="1500" dirty="0"/>
              <a:t>, 120.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Lovera, O.M., Richter, F.M., Harrison, T.M., 1989. The 40Ar/39Ar thermochronology for </a:t>
            </a:r>
            <a:r>
              <a:rPr lang="fr-FR" sz="1500" dirty="0" err="1"/>
              <a:t>slowly</a:t>
            </a:r>
            <a:r>
              <a:rPr lang="fr-FR" sz="1500" dirty="0"/>
              <a:t> </a:t>
            </a:r>
            <a:r>
              <a:rPr lang="fr-FR" sz="1500" dirty="0" err="1"/>
              <a:t>cooled</a:t>
            </a:r>
            <a:r>
              <a:rPr lang="fr-FR" sz="1500" dirty="0"/>
              <a:t> </a:t>
            </a:r>
            <a:r>
              <a:rPr lang="fr-FR" sz="1500" dirty="0" err="1"/>
              <a:t>samples</a:t>
            </a:r>
            <a:r>
              <a:rPr lang="fr-FR" sz="1500" dirty="0"/>
              <a:t> </a:t>
            </a:r>
            <a:r>
              <a:rPr lang="fr-FR" sz="1500" dirty="0" err="1"/>
              <a:t>having</a:t>
            </a:r>
            <a:r>
              <a:rPr lang="fr-FR" sz="1500" dirty="0"/>
              <a:t> a distribution of Diffusion Domain Sizes. . Journal of </a:t>
            </a:r>
            <a:r>
              <a:rPr lang="fr-FR" sz="1500" dirty="0" err="1"/>
              <a:t>Geophysical</a:t>
            </a:r>
            <a:r>
              <a:rPr lang="fr-FR" sz="1500" dirty="0"/>
              <a:t> </a:t>
            </a:r>
            <a:r>
              <a:rPr lang="fr-FR" sz="1500" dirty="0" err="1"/>
              <a:t>Research</a:t>
            </a:r>
            <a:r>
              <a:rPr lang="fr-FR" sz="1500" dirty="0"/>
              <a:t>, 94(B12): 17,917-17,935.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Lovera, O.M., Richter, F.M., Harrison, T.M., 1991. Diffusion </a:t>
            </a:r>
            <a:r>
              <a:rPr lang="fr-FR" sz="1500" dirty="0" err="1"/>
              <a:t>domains</a:t>
            </a:r>
            <a:r>
              <a:rPr lang="fr-FR" sz="1500" dirty="0"/>
              <a:t> </a:t>
            </a:r>
            <a:r>
              <a:rPr lang="fr-FR" sz="1500" dirty="0" err="1"/>
              <a:t>determineb</a:t>
            </a:r>
            <a:r>
              <a:rPr lang="fr-FR" sz="1500" dirty="0"/>
              <a:t> </a:t>
            </a:r>
            <a:r>
              <a:rPr lang="fr-FR" sz="1500" dirty="0" err="1"/>
              <a:t>dy</a:t>
            </a:r>
            <a:r>
              <a:rPr lang="fr-FR" sz="1500" dirty="0"/>
              <a:t> 39Ar </a:t>
            </a:r>
            <a:r>
              <a:rPr lang="fr-FR" sz="1500" dirty="0" err="1"/>
              <a:t>released</a:t>
            </a:r>
            <a:r>
              <a:rPr lang="fr-FR" sz="1500" dirty="0"/>
              <a:t> </a:t>
            </a:r>
            <a:r>
              <a:rPr lang="fr-FR" sz="1500" dirty="0" err="1"/>
              <a:t>during</a:t>
            </a:r>
            <a:r>
              <a:rPr lang="fr-FR" sz="1500" dirty="0"/>
              <a:t> </a:t>
            </a:r>
            <a:r>
              <a:rPr lang="fr-FR" sz="1500" dirty="0" err="1"/>
              <a:t>step</a:t>
            </a:r>
            <a:r>
              <a:rPr lang="fr-FR" sz="1500" dirty="0"/>
              <a:t> </a:t>
            </a:r>
            <a:r>
              <a:rPr lang="fr-FR" sz="1500" dirty="0" err="1"/>
              <a:t>heeating</a:t>
            </a:r>
            <a:r>
              <a:rPr lang="fr-FR" sz="1500" dirty="0"/>
              <a:t>. J. </a:t>
            </a:r>
            <a:r>
              <a:rPr lang="fr-FR" sz="1500" dirty="0" err="1"/>
              <a:t>Geophys</a:t>
            </a:r>
            <a:r>
              <a:rPr lang="fr-FR" sz="1500" dirty="0"/>
              <a:t>. </a:t>
            </a:r>
            <a:r>
              <a:rPr lang="fr-FR" sz="1500" dirty="0" err="1"/>
              <a:t>Res</a:t>
            </a:r>
            <a:r>
              <a:rPr lang="fr-FR" sz="1500" dirty="0"/>
              <a:t>., 96(B2): 2957-2069.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McDowell</a:t>
            </a:r>
            <a:r>
              <a:rPr lang="fr-FR" sz="1500" dirty="0"/>
              <a:t>, F.W., McIntosh, W.C., </a:t>
            </a:r>
            <a:r>
              <a:rPr lang="fr-FR" sz="1500" dirty="0" err="1"/>
              <a:t>Farley</a:t>
            </a:r>
            <a:r>
              <a:rPr lang="fr-FR" sz="1500" dirty="0"/>
              <a:t>, K.A., 2005. A </a:t>
            </a:r>
            <a:r>
              <a:rPr lang="fr-FR" sz="1500" dirty="0" err="1"/>
              <a:t>precise</a:t>
            </a:r>
            <a:r>
              <a:rPr lang="fr-FR" sz="1500" dirty="0"/>
              <a:t> 40Ar-39Ar </a:t>
            </a:r>
            <a:r>
              <a:rPr lang="fr-FR" sz="1500" dirty="0" err="1"/>
              <a:t>reference</a:t>
            </a:r>
            <a:r>
              <a:rPr lang="fr-FR" sz="1500" dirty="0"/>
              <a:t> </a:t>
            </a:r>
            <a:r>
              <a:rPr lang="fr-FR" sz="1500" dirty="0" err="1"/>
              <a:t>age</a:t>
            </a:r>
            <a:r>
              <a:rPr lang="fr-FR" sz="1500" dirty="0"/>
              <a:t> for the Durango apatite (U-Th)/He and fission-</a:t>
            </a:r>
            <a:r>
              <a:rPr lang="fr-FR" sz="1500" dirty="0" err="1"/>
              <a:t>track</a:t>
            </a:r>
            <a:r>
              <a:rPr lang="fr-FR" sz="1500" dirty="0"/>
              <a:t> </a:t>
            </a:r>
            <a:r>
              <a:rPr lang="fr-FR" sz="1500" dirty="0" err="1"/>
              <a:t>dating</a:t>
            </a:r>
            <a:r>
              <a:rPr lang="fr-FR" sz="1500" dirty="0"/>
              <a:t> standard. </a:t>
            </a:r>
            <a:r>
              <a:rPr lang="fr-FR" sz="1500" dirty="0" err="1"/>
              <a:t>Chem</a:t>
            </a:r>
            <a:r>
              <a:rPr lang="fr-FR" sz="1500" dirty="0"/>
              <a:t>. </a:t>
            </a:r>
            <a:r>
              <a:rPr lang="fr-FR" sz="1500" dirty="0" err="1"/>
              <a:t>Geol</a:t>
            </a:r>
            <a:r>
              <a:rPr lang="fr-FR" sz="1500" dirty="0"/>
              <a:t>., 214(3-4): 249-263.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Ouchani</a:t>
            </a:r>
            <a:r>
              <a:rPr lang="fr-FR" sz="1500" dirty="0"/>
              <a:t>, S., </a:t>
            </a:r>
            <a:r>
              <a:rPr lang="fr-FR" sz="1500" dirty="0" err="1"/>
              <a:t>Dran</a:t>
            </a:r>
            <a:r>
              <a:rPr lang="fr-FR" sz="1500" dirty="0"/>
              <a:t>, J.-C., Chaumont, J., 1998. Exfoliation and diffusion </a:t>
            </a:r>
            <a:r>
              <a:rPr lang="fr-FR" sz="1500" dirty="0" err="1"/>
              <a:t>following</a:t>
            </a:r>
            <a:r>
              <a:rPr lang="fr-FR" sz="1500" dirty="0"/>
              <a:t> </a:t>
            </a:r>
            <a:r>
              <a:rPr lang="fr-FR" sz="1500" dirty="0" err="1"/>
              <a:t>helium</a:t>
            </a:r>
            <a:r>
              <a:rPr lang="fr-FR" sz="1500" dirty="0"/>
              <a:t> ion implantation in </a:t>
            </a:r>
            <a:r>
              <a:rPr lang="fr-FR" sz="1500" dirty="0" err="1"/>
              <a:t>fluorapatite</a:t>
            </a:r>
            <a:r>
              <a:rPr lang="fr-FR" sz="1500" dirty="0"/>
              <a:t>: implications for </a:t>
            </a:r>
            <a:r>
              <a:rPr lang="fr-FR" sz="1500" dirty="0" err="1"/>
              <a:t>radiochronology</a:t>
            </a:r>
            <a:r>
              <a:rPr lang="fr-FR" sz="1500" dirty="0"/>
              <a:t> and radioactive </a:t>
            </a:r>
            <a:r>
              <a:rPr lang="fr-FR" sz="1500" dirty="0" err="1"/>
              <a:t>waste</a:t>
            </a:r>
            <a:r>
              <a:rPr lang="fr-FR" sz="1500" dirty="0"/>
              <a:t> </a:t>
            </a:r>
            <a:r>
              <a:rPr lang="fr-FR" sz="1500" dirty="0" err="1"/>
              <a:t>disposal</a:t>
            </a:r>
            <a:r>
              <a:rPr lang="fr-FR" sz="1500" dirty="0"/>
              <a:t>. </a:t>
            </a:r>
            <a:r>
              <a:rPr lang="fr-FR" sz="1500" dirty="0" err="1"/>
              <a:t>Applied</a:t>
            </a:r>
            <a:r>
              <a:rPr lang="fr-FR" sz="1500" dirty="0"/>
              <a:t> </a:t>
            </a:r>
            <a:r>
              <a:rPr lang="fr-FR" sz="1500" dirty="0" err="1"/>
              <a:t>Geochemistry</a:t>
            </a:r>
            <a:r>
              <a:rPr lang="fr-FR" sz="1500" dirty="0"/>
              <a:t>, 13(6): 707-714.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Reiners</a:t>
            </a:r>
            <a:r>
              <a:rPr lang="fr-FR" sz="1500" dirty="0"/>
              <a:t>, P.W., 2005. Zircon (U-Th)/He </a:t>
            </a:r>
            <a:r>
              <a:rPr lang="fr-FR" sz="1500" dirty="0" err="1"/>
              <a:t>thermochronometry</a:t>
            </a:r>
            <a:r>
              <a:rPr lang="fr-FR" sz="1500" dirty="0"/>
              <a:t>. In: </a:t>
            </a:r>
            <a:r>
              <a:rPr lang="fr-FR" sz="1500" dirty="0" err="1"/>
              <a:t>Reiners</a:t>
            </a:r>
            <a:r>
              <a:rPr lang="fr-FR" sz="1500" dirty="0"/>
              <a:t>, P.W., </a:t>
            </a:r>
            <a:r>
              <a:rPr lang="fr-FR" sz="1500" dirty="0" err="1"/>
              <a:t>Ehlers</a:t>
            </a:r>
            <a:r>
              <a:rPr lang="fr-FR" sz="1500" dirty="0"/>
              <a:t>, T.A. (</a:t>
            </a:r>
            <a:r>
              <a:rPr lang="fr-FR" sz="1500" dirty="0" err="1"/>
              <a:t>Eds</a:t>
            </a:r>
            <a:r>
              <a:rPr lang="fr-FR" sz="1500" dirty="0"/>
              <a:t>.), Thermochronology, </a:t>
            </a:r>
            <a:r>
              <a:rPr lang="fr-FR" sz="1500" dirty="0" err="1"/>
              <a:t>Reviews</a:t>
            </a:r>
            <a:r>
              <a:rPr lang="fr-FR" sz="1500" dirty="0"/>
              <a:t> in </a:t>
            </a:r>
            <a:r>
              <a:rPr lang="fr-FR" sz="1500" dirty="0" err="1"/>
              <a:t>Mineralogy</a:t>
            </a:r>
            <a:r>
              <a:rPr lang="fr-FR" sz="1500" dirty="0"/>
              <a:t> and </a:t>
            </a:r>
            <a:r>
              <a:rPr lang="fr-FR" sz="1500" dirty="0" err="1"/>
              <a:t>Geochemistry</a:t>
            </a:r>
            <a:r>
              <a:rPr lang="fr-FR" sz="1500" dirty="0"/>
              <a:t>, pp. 151-179.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Reiners</a:t>
            </a:r>
            <a:r>
              <a:rPr lang="fr-FR" sz="1500" dirty="0"/>
              <a:t>, P.W., </a:t>
            </a:r>
            <a:r>
              <a:rPr lang="fr-FR" sz="1500" dirty="0" err="1"/>
              <a:t>Farley</a:t>
            </a:r>
            <a:r>
              <a:rPr lang="fr-FR" sz="1500" dirty="0"/>
              <a:t>, K.A., 2001. Influence of </a:t>
            </a:r>
            <a:r>
              <a:rPr lang="fr-FR" sz="1500" dirty="0" err="1"/>
              <a:t>crystal</a:t>
            </a:r>
            <a:r>
              <a:rPr lang="fr-FR" sz="1500" dirty="0"/>
              <a:t> size on apatite (</a:t>
            </a:r>
            <a:r>
              <a:rPr lang="fr-FR" sz="1500" dirty="0" err="1"/>
              <a:t>U+Th</a:t>
            </a:r>
            <a:r>
              <a:rPr lang="fr-FR" sz="1500" dirty="0"/>
              <a:t>)/He thermochronology: an </a:t>
            </a:r>
            <a:r>
              <a:rPr lang="fr-FR" sz="1500" dirty="0" err="1"/>
              <a:t>example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the Bighorn </a:t>
            </a:r>
            <a:r>
              <a:rPr lang="fr-FR" sz="1500" dirty="0" err="1"/>
              <a:t>Mountains</a:t>
            </a:r>
            <a:r>
              <a:rPr lang="fr-FR" sz="1500" dirty="0"/>
              <a:t>, Wyoming. </a:t>
            </a:r>
            <a:r>
              <a:rPr lang="fr-FR" sz="1500" dirty="0" err="1"/>
              <a:t>Earth</a:t>
            </a:r>
            <a:r>
              <a:rPr lang="fr-FR" sz="1500" dirty="0"/>
              <a:t> </a:t>
            </a:r>
            <a:r>
              <a:rPr lang="fr-FR" sz="1500" dirty="0" err="1"/>
              <a:t>Planet</a:t>
            </a:r>
            <a:r>
              <a:rPr lang="fr-FR" sz="1500" dirty="0"/>
              <a:t>. </a:t>
            </a:r>
            <a:r>
              <a:rPr lang="fr-FR" sz="1500" dirty="0" err="1"/>
              <a:t>Sci</a:t>
            </a:r>
            <a:r>
              <a:rPr lang="fr-FR" sz="1500" dirty="0"/>
              <a:t>. </a:t>
            </a:r>
            <a:r>
              <a:rPr lang="fr-FR" sz="1500" dirty="0" err="1"/>
              <a:t>Lett</a:t>
            </a:r>
            <a:r>
              <a:rPr lang="fr-FR" sz="1500" dirty="0"/>
              <a:t>., 188: 413-420</a:t>
            </a:r>
            <a:r>
              <a:rPr lang="fr-FR" sz="1500" dirty="0" smtClean="0"/>
              <a:t>.</a:t>
            </a:r>
            <a:endParaRPr lang="en-US" sz="1500" dirty="0" smtClean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7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4564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dirty="0">
                <a:solidFill>
                  <a:srgbClr val="FFFFFF"/>
                </a:solidFill>
                <a:cs typeface="Calibri"/>
              </a:rPr>
              <a:t>I. Meaning </a:t>
            </a:r>
            <a:r>
              <a:rPr lang="en-US" sz="2200" b="1" dirty="0" smtClean="0">
                <a:solidFill>
                  <a:srgbClr val="FFFFFF"/>
                </a:solidFill>
                <a:cs typeface="Calibri"/>
              </a:rPr>
              <a:t>of thermochronological ages</a:t>
            </a:r>
            <a:endParaRPr lang="fr-FR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59176" y="5630332"/>
            <a:ext cx="80413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smtClean="0">
                <a:latin typeface="Calibri"/>
                <a:ea typeface="ＭＳ Ｐゴシック" pitchFamily="12" charset="-128"/>
                <a:cs typeface="Calibri"/>
              </a:rPr>
              <a:t>Sedimentary, volcanic rock or iron oxides </a:t>
            </a:r>
            <a:r>
              <a:rPr lang="en-US" sz="2400" b="1" i="1" dirty="0" err="1" smtClean="0">
                <a:latin typeface="Calibri"/>
                <a:ea typeface="ＭＳ Ｐゴシック" pitchFamily="12" charset="-128"/>
                <a:cs typeface="Calibri"/>
              </a:rPr>
              <a:t>duricrust</a:t>
            </a:r>
            <a:r>
              <a:rPr lang="en-US" sz="2400" b="1" i="1" dirty="0" smtClean="0">
                <a:latin typeface="Calibri"/>
                <a:ea typeface="ＭＳ Ｐゴシック" pitchFamily="12" charset="-128"/>
                <a:cs typeface="Calibri"/>
              </a:rPr>
              <a:t> examples: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Rock formation age ≥ or ≤ </a:t>
            </a:r>
            <a:r>
              <a:rPr lang="en-US" sz="2400" dirty="0" err="1" smtClean="0">
                <a:latin typeface="Calibri"/>
                <a:ea typeface="ＭＳ Ｐゴシック" pitchFamily="12" charset="-128"/>
                <a:cs typeface="Calibri"/>
              </a:rPr>
              <a:t>thermochronometric</a:t>
            </a:r>
            <a:r>
              <a:rPr lang="en-US" sz="2400" dirty="0" smtClean="0">
                <a:latin typeface="Calibri"/>
                <a:ea typeface="ＭＳ Ｐゴシック" pitchFamily="12" charset="-128"/>
                <a:cs typeface="Calibri"/>
              </a:rPr>
              <a:t> age</a:t>
            </a:r>
            <a:endParaRPr lang="en-US" sz="2400" dirty="0">
              <a:latin typeface="Calibri"/>
              <a:ea typeface="ＭＳ Ｐゴシック" pitchFamily="12" charset="-128"/>
              <a:cs typeface="Calibri"/>
            </a:endParaRPr>
          </a:p>
        </p:txBody>
      </p:sp>
      <p:pic>
        <p:nvPicPr>
          <p:cNvPr id="2" name="Image 1" descr="ExempleTt_HePRZ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63" y="1242787"/>
            <a:ext cx="4991100" cy="3987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46983" y="1997819"/>
            <a:ext cx="285359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rgbClr val="3366FF"/>
                </a:solidFill>
              </a:rPr>
              <a:t>Apatite He: 40-120°C</a:t>
            </a:r>
          </a:p>
          <a:p>
            <a:r>
              <a:rPr lang="fr-FR" sz="2200" dirty="0" smtClean="0">
                <a:solidFill>
                  <a:srgbClr val="3366FF"/>
                </a:solidFill>
              </a:rPr>
              <a:t>Apatite FT: 60-120°C</a:t>
            </a:r>
          </a:p>
          <a:p>
            <a:endParaRPr lang="fr-FR" sz="2200" dirty="0" smtClean="0"/>
          </a:p>
          <a:p>
            <a:r>
              <a:rPr lang="fr-FR" sz="2200" dirty="0" err="1" smtClean="0">
                <a:solidFill>
                  <a:schemeClr val="accent6">
                    <a:lumMod val="75000"/>
                  </a:schemeClr>
                </a:solidFill>
              </a:rPr>
              <a:t>Iron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accent6">
                    <a:lumMod val="75000"/>
                  </a:schemeClr>
                </a:solidFill>
              </a:rPr>
              <a:t>oxides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 He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: ~110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°C</a:t>
            </a:r>
          </a:p>
          <a:p>
            <a:r>
              <a:rPr lang="fr-FR" sz="2200" dirty="0" err="1">
                <a:solidFill>
                  <a:schemeClr val="accent6">
                    <a:lumMod val="75000"/>
                  </a:schemeClr>
                </a:solidFill>
              </a:rPr>
              <a:t>Iron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accent6">
                    <a:lumMod val="75000"/>
                  </a:schemeClr>
                </a:solidFill>
              </a:rPr>
              <a:t>oxides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 Ne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~300</a:t>
            </a:r>
            <a:r>
              <a:rPr lang="fr-FR" sz="2200" dirty="0">
                <a:solidFill>
                  <a:schemeClr val="accent6">
                    <a:lumMod val="75000"/>
                  </a:schemeClr>
                </a:solidFill>
              </a:rPr>
              <a:t>°</a:t>
            </a:r>
            <a:r>
              <a:rPr lang="fr-FR" sz="2200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endParaRPr lang="fr-FR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F2B6-9FA9-0B4C-8F3B-1FA242FD6361}" type="slidenum">
              <a:rPr lang="fr-FR" smtClean="0"/>
              <a:pPr/>
              <a:t>9</a:t>
            </a:fld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435600" y="2959100"/>
            <a:ext cx="0" cy="1295400"/>
          </a:xfrm>
          <a:prstGeom prst="straightConnector1">
            <a:avLst/>
          </a:prstGeom>
          <a:ln w="38100" cmpd="sng">
            <a:solidFill>
              <a:srgbClr val="00009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473700" y="4438134"/>
            <a:ext cx="12670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90"/>
                </a:solidFill>
              </a:rPr>
              <a:t>Age~10 Ma</a:t>
            </a:r>
            <a:endParaRPr lang="fr-FR" b="1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22216" y="1997819"/>
            <a:ext cx="13840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6A0C8"/>
                </a:solidFill>
              </a:rPr>
              <a:t>Age=120 Ma</a:t>
            </a:r>
            <a:endParaRPr lang="fr-FR" b="1" dirty="0">
              <a:solidFill>
                <a:srgbClr val="36A0C8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11488" y="2852936"/>
            <a:ext cx="157168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Age~80-10 Ma</a:t>
            </a:r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FDF49-91D0-0341-85D7-2A602B8A053F}" type="slidenum">
              <a:rPr lang="fr-FR" smtClean="0"/>
              <a:pPr/>
              <a:t>90</a:t>
            </a:fld>
            <a:endParaRPr lang="fr-F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-4644"/>
            <a:ext cx="9144000" cy="609600"/>
          </a:xfrm>
          <a:prstGeom prst="flowChartDocumen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59930"/>
            <a:ext cx="845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Calibri"/>
                <a:cs typeface="Calibri"/>
              </a:rPr>
              <a:t>Cited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887" y="725936"/>
            <a:ext cx="891258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fr-FR" sz="1500" dirty="0" err="1" smtClean="0"/>
              <a:t>Shuster</a:t>
            </a:r>
            <a:r>
              <a:rPr lang="fr-FR" sz="1500" dirty="0"/>
              <a:t>, D., </a:t>
            </a:r>
            <a:r>
              <a:rPr lang="fr-FR" sz="1500" dirty="0" err="1"/>
              <a:t>Farley</a:t>
            </a:r>
            <a:r>
              <a:rPr lang="fr-FR" sz="1500" dirty="0"/>
              <a:t>, K.A., 2005a. 4He/3He </a:t>
            </a:r>
            <a:r>
              <a:rPr lang="fr-FR" sz="1500" dirty="0" err="1"/>
              <a:t>thermochronometry</a:t>
            </a:r>
            <a:r>
              <a:rPr lang="fr-FR" sz="1500" dirty="0"/>
              <a:t>: </a:t>
            </a:r>
            <a:r>
              <a:rPr lang="fr-FR" sz="1500" dirty="0" err="1"/>
              <a:t>theory</a:t>
            </a:r>
            <a:r>
              <a:rPr lang="fr-FR" sz="1500" dirty="0"/>
              <a:t>, practice, and </a:t>
            </a:r>
            <a:r>
              <a:rPr lang="fr-FR" sz="1500" dirty="0" err="1"/>
              <a:t>potential</a:t>
            </a:r>
            <a:r>
              <a:rPr lang="fr-FR" sz="1500" dirty="0"/>
              <a:t> complications. In: </a:t>
            </a:r>
            <a:r>
              <a:rPr lang="fr-FR" sz="1500" dirty="0" err="1"/>
              <a:t>Reiners</a:t>
            </a:r>
            <a:r>
              <a:rPr lang="fr-FR" sz="1500" dirty="0"/>
              <a:t>, </a:t>
            </a:r>
            <a:r>
              <a:rPr lang="fr-FR" sz="1500" dirty="0" err="1"/>
              <a:t>P.W.a.E</a:t>
            </a:r>
            <a:r>
              <a:rPr lang="fr-FR" sz="1500" dirty="0"/>
              <a:t>., T.A. (Ed.), </a:t>
            </a:r>
            <a:r>
              <a:rPr lang="fr-FR" sz="1500" dirty="0" err="1"/>
              <a:t>Low-temperature</a:t>
            </a:r>
            <a:r>
              <a:rPr lang="fr-FR" sz="1500" dirty="0"/>
              <a:t> thermochronology: techniques, </a:t>
            </a:r>
            <a:r>
              <a:rPr lang="fr-FR" sz="1500" dirty="0" err="1"/>
              <a:t>Interpretations</a:t>
            </a:r>
            <a:r>
              <a:rPr lang="fr-FR" sz="1500" dirty="0"/>
              <a:t>, and Applications.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Shuster</a:t>
            </a:r>
            <a:r>
              <a:rPr lang="fr-FR" sz="1500" dirty="0"/>
              <a:t>, D., </a:t>
            </a:r>
            <a:r>
              <a:rPr lang="fr-FR" sz="1500" dirty="0" err="1"/>
              <a:t>Farley</a:t>
            </a:r>
            <a:r>
              <a:rPr lang="fr-FR" sz="1500" dirty="0"/>
              <a:t>, K.A., 2005b. Diffusion </a:t>
            </a:r>
            <a:r>
              <a:rPr lang="fr-FR" sz="1500" dirty="0" err="1"/>
              <a:t>kinetics</a:t>
            </a:r>
            <a:r>
              <a:rPr lang="fr-FR" sz="1500" dirty="0"/>
              <a:t> of proton-</a:t>
            </a:r>
            <a:r>
              <a:rPr lang="fr-FR" sz="1500" dirty="0" err="1"/>
              <a:t>induced</a:t>
            </a:r>
            <a:r>
              <a:rPr lang="fr-FR" sz="1500" dirty="0"/>
              <a:t> 21Ne, 3He, and 4He in quartz.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69(9): 2349-2359.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Shuster</a:t>
            </a:r>
            <a:r>
              <a:rPr lang="fr-FR" sz="1500" dirty="0"/>
              <a:t>, D., </a:t>
            </a:r>
            <a:r>
              <a:rPr lang="fr-FR" sz="1500" dirty="0" err="1"/>
              <a:t>Flowers</a:t>
            </a:r>
            <a:r>
              <a:rPr lang="fr-FR" sz="1500" dirty="0"/>
              <a:t>, R., </a:t>
            </a:r>
            <a:r>
              <a:rPr lang="fr-FR" sz="1500" dirty="0" err="1"/>
              <a:t>Farley</a:t>
            </a:r>
            <a:r>
              <a:rPr lang="fr-FR" sz="1500" dirty="0"/>
              <a:t>, K.A., 2006. The influence of </a:t>
            </a:r>
            <a:r>
              <a:rPr lang="fr-FR" sz="1500" dirty="0" err="1"/>
              <a:t>natural</a:t>
            </a:r>
            <a:r>
              <a:rPr lang="fr-FR" sz="1500" dirty="0"/>
              <a:t> radiation damage on </a:t>
            </a:r>
            <a:r>
              <a:rPr lang="fr-FR" sz="1500" dirty="0" err="1"/>
              <a:t>helium</a:t>
            </a:r>
            <a:r>
              <a:rPr lang="fr-FR" sz="1500" dirty="0"/>
              <a:t> diffusion </a:t>
            </a:r>
            <a:r>
              <a:rPr lang="fr-FR" sz="1500" dirty="0" err="1"/>
              <a:t>kinetics</a:t>
            </a:r>
            <a:r>
              <a:rPr lang="fr-FR" sz="1500" dirty="0"/>
              <a:t> in apatite. </a:t>
            </a:r>
            <a:r>
              <a:rPr lang="fr-FR" sz="1500" dirty="0" err="1"/>
              <a:t>Earth</a:t>
            </a:r>
            <a:r>
              <a:rPr lang="fr-FR" sz="1500" dirty="0"/>
              <a:t> </a:t>
            </a:r>
            <a:r>
              <a:rPr lang="fr-FR" sz="1500" dirty="0" err="1"/>
              <a:t>Planet</a:t>
            </a:r>
            <a:r>
              <a:rPr lang="fr-FR" sz="1500" dirty="0"/>
              <a:t>. </a:t>
            </a:r>
            <a:r>
              <a:rPr lang="fr-FR" sz="1500" dirty="0" err="1"/>
              <a:t>Sci</a:t>
            </a:r>
            <a:r>
              <a:rPr lang="fr-FR" sz="1500" dirty="0"/>
              <a:t>. </a:t>
            </a:r>
            <a:r>
              <a:rPr lang="fr-FR" sz="1500" dirty="0" err="1"/>
              <a:t>Lett</a:t>
            </a:r>
            <a:r>
              <a:rPr lang="fr-FR" sz="1500" dirty="0"/>
              <a:t>., 249: 148-161.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Spiegel, C., </a:t>
            </a:r>
            <a:r>
              <a:rPr lang="fr-FR" sz="1500" dirty="0" err="1"/>
              <a:t>Kohn</a:t>
            </a:r>
            <a:r>
              <a:rPr lang="fr-FR" sz="1500" dirty="0"/>
              <a:t>, B., </a:t>
            </a:r>
            <a:r>
              <a:rPr lang="fr-FR" sz="1500" dirty="0" err="1"/>
              <a:t>Belton</a:t>
            </a:r>
            <a:r>
              <a:rPr lang="fr-FR" sz="1500" dirty="0"/>
              <a:t>, D., Berner, Z., </a:t>
            </a:r>
            <a:r>
              <a:rPr lang="fr-FR" sz="1500" dirty="0" err="1"/>
              <a:t>Gleadow</a:t>
            </a:r>
            <a:r>
              <a:rPr lang="fr-FR" sz="1500" dirty="0"/>
              <a:t>, A., 2009. Apatite (U-Th-</a:t>
            </a:r>
            <a:r>
              <a:rPr lang="fr-FR" sz="1500" dirty="0" err="1"/>
              <a:t>Sm</a:t>
            </a:r>
            <a:r>
              <a:rPr lang="fr-FR" sz="1500" dirty="0"/>
              <a:t>)/He thermochronology of </a:t>
            </a:r>
            <a:r>
              <a:rPr lang="fr-FR" sz="1500" dirty="0" err="1"/>
              <a:t>rapidely</a:t>
            </a:r>
            <a:r>
              <a:rPr lang="fr-FR" sz="1500" dirty="0"/>
              <a:t> </a:t>
            </a:r>
            <a:r>
              <a:rPr lang="fr-FR" sz="1500" dirty="0" err="1"/>
              <a:t>cooled</a:t>
            </a:r>
            <a:r>
              <a:rPr lang="fr-FR" sz="1500" dirty="0"/>
              <a:t> </a:t>
            </a:r>
            <a:r>
              <a:rPr lang="fr-FR" sz="1500" dirty="0" err="1"/>
              <a:t>samples</a:t>
            </a:r>
            <a:r>
              <a:rPr lang="fr-FR" sz="1500" dirty="0"/>
              <a:t>: The </a:t>
            </a:r>
            <a:r>
              <a:rPr lang="fr-FR" sz="1500" dirty="0" err="1"/>
              <a:t>effect</a:t>
            </a:r>
            <a:r>
              <a:rPr lang="fr-FR" sz="1500" dirty="0"/>
              <a:t> of He implantation. </a:t>
            </a:r>
            <a:r>
              <a:rPr lang="fr-FR" sz="1500" dirty="0" err="1"/>
              <a:t>Earth</a:t>
            </a:r>
            <a:r>
              <a:rPr lang="fr-FR" sz="1500" dirty="0"/>
              <a:t> </a:t>
            </a:r>
            <a:r>
              <a:rPr lang="fr-FR" sz="1500" dirty="0" err="1"/>
              <a:t>Planet</a:t>
            </a:r>
            <a:r>
              <a:rPr lang="fr-FR" sz="1500" dirty="0"/>
              <a:t>. </a:t>
            </a:r>
            <a:r>
              <a:rPr lang="fr-FR" sz="1500" dirty="0" err="1"/>
              <a:t>Sci</a:t>
            </a:r>
            <a:r>
              <a:rPr lang="fr-FR" sz="1500" dirty="0"/>
              <a:t>. </a:t>
            </a:r>
            <a:r>
              <a:rPr lang="fr-FR" sz="1500" dirty="0" err="1"/>
              <a:t>Lett</a:t>
            </a:r>
            <a:r>
              <a:rPr lang="fr-FR" sz="1500" dirty="0"/>
              <a:t>., 285: 105-114.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Trachenko</a:t>
            </a:r>
            <a:r>
              <a:rPr lang="fr-FR" sz="1500" dirty="0"/>
              <a:t>, K., Dove, M.T., </a:t>
            </a:r>
            <a:r>
              <a:rPr lang="fr-FR" sz="1500" dirty="0" err="1"/>
              <a:t>Salje</a:t>
            </a:r>
            <a:r>
              <a:rPr lang="fr-FR" sz="1500" dirty="0"/>
              <a:t>, E.K.H., 2002. Structural changes in zircon </a:t>
            </a:r>
            <a:r>
              <a:rPr lang="fr-FR" sz="1500" dirty="0" err="1"/>
              <a:t>under</a:t>
            </a:r>
            <a:r>
              <a:rPr lang="fr-FR" sz="1500" dirty="0"/>
              <a:t> a-</a:t>
            </a:r>
            <a:r>
              <a:rPr lang="fr-FR" sz="1500" dirty="0" err="1"/>
              <a:t>decay</a:t>
            </a:r>
            <a:r>
              <a:rPr lang="fr-FR" sz="1500" dirty="0"/>
              <a:t> irradiation. </a:t>
            </a:r>
            <a:r>
              <a:rPr lang="fr-FR" sz="1500" dirty="0" err="1"/>
              <a:t>Physical</a:t>
            </a:r>
            <a:r>
              <a:rPr lang="fr-FR" sz="1500" dirty="0"/>
              <a:t> </a:t>
            </a:r>
            <a:r>
              <a:rPr lang="fr-FR" sz="1500" dirty="0" err="1"/>
              <a:t>Review</a:t>
            </a:r>
            <a:r>
              <a:rPr lang="fr-FR" sz="1500" dirty="0"/>
              <a:t> B, 65: 18012.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Valla, P. et al., 2012. </a:t>
            </a:r>
            <a:r>
              <a:rPr lang="fr-FR" sz="1500" dirty="0" err="1"/>
              <a:t>Late</a:t>
            </a:r>
            <a:r>
              <a:rPr lang="fr-FR" sz="1500" dirty="0"/>
              <a:t> Neogene exhumation and relief </a:t>
            </a:r>
            <a:r>
              <a:rPr lang="fr-FR" sz="1500" dirty="0" err="1"/>
              <a:t>development</a:t>
            </a:r>
            <a:r>
              <a:rPr lang="fr-FR" sz="1500" dirty="0"/>
              <a:t> of the Aar and Aiguilles Rouges massifs (</a:t>
            </a:r>
            <a:r>
              <a:rPr lang="fr-FR" sz="1500" dirty="0" err="1"/>
              <a:t>Swiss</a:t>
            </a:r>
            <a:r>
              <a:rPr lang="fr-FR" sz="1500" dirty="0"/>
              <a:t> </a:t>
            </a:r>
            <a:r>
              <a:rPr lang="fr-FR" sz="1500" dirty="0" err="1"/>
              <a:t>Alps</a:t>
            </a:r>
            <a:r>
              <a:rPr lang="fr-FR" sz="1500" dirty="0"/>
              <a:t>) </a:t>
            </a:r>
            <a:r>
              <a:rPr lang="fr-FR" sz="1500" dirty="0" err="1"/>
              <a:t>from</a:t>
            </a:r>
            <a:r>
              <a:rPr lang="fr-FR" sz="1500" dirty="0"/>
              <a:t> </a:t>
            </a:r>
            <a:r>
              <a:rPr lang="fr-FR" sz="1500" dirty="0" err="1"/>
              <a:t>low-temperature</a:t>
            </a:r>
            <a:r>
              <a:rPr lang="fr-FR" sz="1500" dirty="0"/>
              <a:t> thermochronology </a:t>
            </a:r>
            <a:r>
              <a:rPr lang="fr-FR" sz="1500" dirty="0" err="1"/>
              <a:t>modeling</a:t>
            </a:r>
            <a:r>
              <a:rPr lang="fr-FR" sz="1500" dirty="0"/>
              <a:t> and 4He/3He </a:t>
            </a:r>
            <a:r>
              <a:rPr lang="fr-FR" sz="1500" dirty="0" err="1"/>
              <a:t>thermochronometry</a:t>
            </a:r>
            <a:r>
              <a:rPr lang="fr-FR" sz="1500" dirty="0"/>
              <a:t>. Journal of </a:t>
            </a:r>
            <a:r>
              <a:rPr lang="fr-FR" sz="1500" dirty="0" err="1"/>
              <a:t>Geophysical</a:t>
            </a:r>
            <a:r>
              <a:rPr lang="fr-FR" sz="1500" dirty="0"/>
              <a:t> </a:t>
            </a:r>
            <a:r>
              <a:rPr lang="fr-FR" sz="1500" dirty="0" err="1"/>
              <a:t>Research</a:t>
            </a:r>
            <a:r>
              <a:rPr lang="fr-FR" sz="1500" dirty="0"/>
              <a:t>, 117(F01004): 1-23.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Vasconcelos</a:t>
            </a:r>
            <a:r>
              <a:rPr lang="fr-FR" sz="1500" dirty="0"/>
              <a:t>, P.M., Reich, M., </a:t>
            </a:r>
            <a:r>
              <a:rPr lang="fr-FR" sz="1500" dirty="0" err="1"/>
              <a:t>Shuster</a:t>
            </a:r>
            <a:r>
              <a:rPr lang="fr-FR" sz="1500" dirty="0"/>
              <a:t>, D., 2015. The </a:t>
            </a:r>
            <a:r>
              <a:rPr lang="fr-FR" sz="1500" dirty="0" err="1"/>
              <a:t>paleoclimatic</a:t>
            </a:r>
            <a:r>
              <a:rPr lang="fr-FR" sz="1500" dirty="0"/>
              <a:t> signatures of </a:t>
            </a:r>
            <a:r>
              <a:rPr lang="fr-FR" sz="1500" dirty="0" err="1"/>
              <a:t>supergene</a:t>
            </a:r>
            <a:r>
              <a:rPr lang="fr-FR" sz="1500" dirty="0"/>
              <a:t> </a:t>
            </a:r>
            <a:r>
              <a:rPr lang="fr-FR" sz="1500" dirty="0" err="1"/>
              <a:t>metal</a:t>
            </a:r>
            <a:r>
              <a:rPr lang="fr-FR" sz="1500" dirty="0"/>
              <a:t> </a:t>
            </a:r>
            <a:r>
              <a:rPr lang="fr-FR" sz="1500" dirty="0" err="1"/>
              <a:t>deposits</a:t>
            </a:r>
            <a:r>
              <a:rPr lang="fr-FR" sz="1500" dirty="0"/>
              <a:t>. </a:t>
            </a:r>
            <a:r>
              <a:rPr lang="fr-FR" sz="1500" dirty="0" err="1"/>
              <a:t>Elements</a:t>
            </a:r>
            <a:r>
              <a:rPr lang="fr-FR" sz="1500" dirty="0"/>
              <a:t>, 11: 317-322.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Wolf, R.A., </a:t>
            </a:r>
            <a:r>
              <a:rPr lang="fr-FR" sz="1500" dirty="0" err="1"/>
              <a:t>Farley</a:t>
            </a:r>
            <a:r>
              <a:rPr lang="fr-FR" sz="1500" dirty="0"/>
              <a:t>, K.A., </a:t>
            </a:r>
            <a:r>
              <a:rPr lang="fr-FR" sz="1500" dirty="0" err="1"/>
              <a:t>Silver</a:t>
            </a:r>
            <a:r>
              <a:rPr lang="fr-FR" sz="1500" dirty="0"/>
              <a:t>, L.T., 1996. </a:t>
            </a:r>
            <a:r>
              <a:rPr lang="fr-FR" sz="1500" dirty="0" err="1"/>
              <a:t>Helium</a:t>
            </a:r>
            <a:r>
              <a:rPr lang="fr-FR" sz="1500" dirty="0"/>
              <a:t> diffusion and </a:t>
            </a:r>
            <a:r>
              <a:rPr lang="fr-FR" sz="1500" dirty="0" err="1"/>
              <a:t>low-temperature</a:t>
            </a:r>
            <a:r>
              <a:rPr lang="fr-FR" sz="1500" dirty="0"/>
              <a:t> thermochronology of apatite.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60: 4231-4240.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 err="1"/>
              <a:t>Zeitler</a:t>
            </a:r>
            <a:r>
              <a:rPr lang="fr-FR" sz="1500" dirty="0"/>
              <a:t>, P.K., </a:t>
            </a:r>
            <a:r>
              <a:rPr lang="fr-FR" sz="1500" dirty="0" err="1"/>
              <a:t>Herczerg</a:t>
            </a:r>
            <a:r>
              <a:rPr lang="fr-FR" sz="1500" dirty="0"/>
              <a:t>, A.L., McDougall, I., Honda, M., 1987. U-Th-He </a:t>
            </a:r>
            <a:r>
              <a:rPr lang="fr-FR" sz="1500" dirty="0" err="1"/>
              <a:t>dating</a:t>
            </a:r>
            <a:r>
              <a:rPr lang="fr-FR" sz="1500" dirty="0"/>
              <a:t> of apatite: A </a:t>
            </a:r>
            <a:r>
              <a:rPr lang="fr-FR" sz="1500" dirty="0" err="1"/>
              <a:t>potential</a:t>
            </a:r>
            <a:r>
              <a:rPr lang="fr-FR" sz="1500" dirty="0"/>
              <a:t> thermochronometer. </a:t>
            </a:r>
            <a:r>
              <a:rPr lang="fr-FR" sz="1500" dirty="0" err="1"/>
              <a:t>Geochim</a:t>
            </a:r>
            <a:r>
              <a:rPr lang="fr-FR" sz="1500" dirty="0"/>
              <a:t>. </a:t>
            </a:r>
            <a:r>
              <a:rPr lang="fr-FR" sz="1500" dirty="0" err="1"/>
              <a:t>Cosmochim</a:t>
            </a:r>
            <a:r>
              <a:rPr lang="fr-FR" sz="1500" dirty="0"/>
              <a:t>. Acta, 51: 2865-2868.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fr-FR" sz="1500" dirty="0"/>
              <a:t>Ziegler, J.F., 2008. SRIM-2008 The </a:t>
            </a:r>
            <a:r>
              <a:rPr lang="fr-FR" sz="1500" dirty="0" err="1"/>
              <a:t>stopping</a:t>
            </a:r>
            <a:r>
              <a:rPr lang="fr-FR" sz="1500" dirty="0"/>
              <a:t> range of ions in </a:t>
            </a:r>
            <a:r>
              <a:rPr lang="fr-FR" sz="1500" dirty="0" err="1"/>
              <a:t>matter</a:t>
            </a:r>
            <a:r>
              <a:rPr lang="fr-FR" sz="1500" dirty="0"/>
              <a:t>. </a:t>
            </a:r>
            <a:r>
              <a:rPr lang="fr-FR" sz="1500" dirty="0" smtClean="0"/>
              <a:t>United </a:t>
            </a:r>
            <a:r>
              <a:rPr lang="fr-FR" sz="1500" dirty="0"/>
              <a:t>States Naval </a:t>
            </a:r>
            <a:r>
              <a:rPr lang="fr-FR" sz="1500" dirty="0" err="1"/>
              <a:t>Academy</a:t>
            </a:r>
            <a:r>
              <a:rPr lang="fr-FR" sz="1500" dirty="0"/>
              <a:t>, Annapolis</a:t>
            </a:r>
            <a:r>
              <a:rPr lang="fr-FR" sz="1500" dirty="0" smtClean="0"/>
              <a:t>.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5477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11117</TotalTime>
  <Words>6165</Words>
  <Application>Microsoft Macintosh PowerPoint</Application>
  <PresentationFormat>On-screen Show (4:3)</PresentationFormat>
  <Paragraphs>894</Paragraphs>
  <Slides>90</Slides>
  <Notes>20</Notes>
  <HiddenSlides>0</HiddenSlides>
  <MMClips>1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Calibri</vt:lpstr>
      <vt:lpstr>Helvetica</vt:lpstr>
      <vt:lpstr>Mangal</vt:lpstr>
      <vt:lpstr>Microsoft YaHei</vt:lpstr>
      <vt:lpstr>ＭＳ Ｐゴシック</vt:lpstr>
      <vt:lpstr>Symbol</vt:lpstr>
      <vt:lpstr>Times</vt:lpstr>
      <vt:lpstr>Times New Roman</vt:lpstr>
      <vt:lpstr>Wingdings</vt:lpstr>
      <vt:lpstr>Arial</vt:lpstr>
      <vt:lpstr>Thème Office</vt:lpstr>
      <vt:lpstr>Macintosh HD:Users:cecilegautheron:Cecile:Articles:Envoyer editeurs:(34) 2013_Article_French_AHe:AHe_Gautheron_3sept.docx!OLE_LINK2</vt:lpstr>
      <vt:lpstr>Macintosh HD:Users:cecilegautheron:Cecile:Articles:Envoyer editeurs:(34) 2013_Article_French_AHe:AHe_Gautheron_3sept.docx!OLE_LINK3</vt:lpstr>
      <vt:lpstr>Macintosh HD:Users:cecilegautheron:Cecile:Articles:Envoyer editeurs:(34) 2013_Article_French_AHe:AHe_Gautheron_3sept.docx!OLE_LINK2</vt:lpstr>
      <vt:lpstr>Macintosh HD:Users:cecilegautheron:Cecile:Articles:Envoyer editeurs:(34) 2013_Article_French_AHe:AHe_Gautheron_3sept.docx!OLE_LINK3</vt:lpstr>
      <vt:lpstr>…quation</vt:lpstr>
      <vt:lpstr> (U-Th)/He dating: principles and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Isterr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Thermochronologie (U-Th)/He/Ne :  Vers une meilleure quantification de l’histoire thermique des surfaces continentales</dc:title>
  <dc:creator>Cécile Gautheron</dc:creator>
  <cp:lastModifiedBy>Dave Whipp</cp:lastModifiedBy>
  <cp:revision>455</cp:revision>
  <dcterms:created xsi:type="dcterms:W3CDTF">2013-11-18T17:49:13Z</dcterms:created>
  <dcterms:modified xsi:type="dcterms:W3CDTF">2017-10-26T14:48:00Z</dcterms:modified>
</cp:coreProperties>
</file>